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90" r:id="rId14"/>
    <p:sldId id="291" r:id="rId15"/>
    <p:sldId id="293" r:id="rId16"/>
    <p:sldId id="292" r:id="rId17"/>
    <p:sldId id="300" r:id="rId18"/>
    <p:sldId id="269" r:id="rId19"/>
    <p:sldId id="294" r:id="rId20"/>
    <p:sldId id="301" r:id="rId21"/>
    <p:sldId id="295" r:id="rId22"/>
    <p:sldId id="296" r:id="rId23"/>
    <p:sldId id="272" r:id="rId24"/>
    <p:sldId id="273" r:id="rId25"/>
    <p:sldId id="274" r:id="rId26"/>
    <p:sldId id="275" r:id="rId27"/>
    <p:sldId id="297" r:id="rId28"/>
    <p:sldId id="276" r:id="rId29"/>
    <p:sldId id="298" r:id="rId30"/>
    <p:sldId id="277" r:id="rId31"/>
    <p:sldId id="279" r:id="rId3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33"/>
    <a:srgbClr val="00CC00"/>
    <a:srgbClr val="006600"/>
    <a:srgbClr val="0000FF"/>
    <a:srgbClr val="9900FF"/>
    <a:srgbClr val="000099"/>
    <a:srgbClr val="FF9900"/>
    <a:srgbClr val="6600CC"/>
    <a:srgbClr val="0000CC"/>
    <a:srgbClr val="FFCC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-390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Title-GrommetsCombine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CDE59753-4C26-4E1F-9CE9-6E7E03CEB758}" type="datetimeFigureOut">
              <a:rPr lang="ru-RU" smtClean="0"/>
              <a:pPr/>
              <a:t>25.03.2019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5287142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59753-4C26-4E1F-9CE9-6E7E03CEB758}" type="datetimeFigureOut">
              <a:rPr lang="ru-RU" smtClean="0"/>
              <a:pPr/>
              <a:t>25.03.2019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95374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59753-4C26-4E1F-9CE9-6E7E03CEB758}" type="datetimeFigureOut">
              <a:rPr lang="ru-RU" smtClean="0"/>
              <a:pPr/>
              <a:t>25.03.2019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5371843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59753-4C26-4E1F-9CE9-6E7E03CEB758}" type="datetimeFigureOut">
              <a:rPr lang="ru-RU" smtClean="0"/>
              <a:pPr/>
              <a:t>25.03.2019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137038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59753-4C26-4E1F-9CE9-6E7E03CEB758}" type="datetimeFigureOut">
              <a:rPr lang="ru-RU" smtClean="0"/>
              <a:pPr/>
              <a:t>25.03.2019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5843003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59753-4C26-4E1F-9CE9-6E7E03CEB758}" type="datetimeFigureOut">
              <a:rPr lang="ru-RU" smtClean="0"/>
              <a:pPr/>
              <a:t>25.03.2019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6735394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59753-4C26-4E1F-9CE9-6E7E03CEB758}" type="datetimeFigureOut">
              <a:rPr lang="ru-RU" smtClean="0"/>
              <a:pPr/>
              <a:t>25.03.2019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110094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59753-4C26-4E1F-9CE9-6E7E03CEB758}" type="datetimeFigureOut">
              <a:rPr lang="ru-RU" smtClean="0"/>
              <a:pPr/>
              <a:t>25.03.2019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8316245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59753-4C26-4E1F-9CE9-6E7E03CEB758}" type="datetimeFigureOut">
              <a:rPr lang="ru-RU" smtClean="0"/>
              <a:pPr/>
              <a:t>25.03.2019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639461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59753-4C26-4E1F-9CE9-6E7E03CEB758}" type="datetimeFigureOut">
              <a:rPr lang="ru-RU" smtClean="0"/>
              <a:pPr/>
              <a:t>25.03.2019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520956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59753-4C26-4E1F-9CE9-6E7E03CEB758}" type="datetimeFigureOut">
              <a:rPr lang="ru-RU" smtClean="0"/>
              <a:pPr/>
              <a:t>25.03.2019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9819056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59753-4C26-4E1F-9CE9-6E7E03CEB758}" type="datetimeFigureOut">
              <a:rPr lang="ru-RU" smtClean="0"/>
              <a:pPr/>
              <a:t>25.03.2019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86153434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59753-4C26-4E1F-9CE9-6E7E03CEB758}" type="datetimeFigureOut">
              <a:rPr lang="ru-RU" smtClean="0"/>
              <a:pPr/>
              <a:t>25.03.2019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460213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59753-4C26-4E1F-9CE9-6E7E03CEB758}" type="datetimeFigureOut">
              <a:rPr lang="ru-RU" smtClean="0"/>
              <a:pPr/>
              <a:t>25.03.2019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27981314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59753-4C26-4E1F-9CE9-6E7E03CEB758}" type="datetimeFigureOut">
              <a:rPr lang="ru-RU" smtClean="0"/>
              <a:pPr/>
              <a:t>25.03.2019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2829687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59753-4C26-4E1F-9CE9-6E7E03CEB758}" type="datetimeFigureOut">
              <a:rPr lang="ru-RU" smtClean="0"/>
              <a:pPr/>
              <a:t>25.03.2019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8470700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59753-4C26-4E1F-9CE9-6E7E03CEB758}" type="datetimeFigureOut">
              <a:rPr lang="ru-RU" smtClean="0"/>
              <a:pPr/>
              <a:t>25.03.2019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8838361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Content-GrommetsCombined.png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CDE59753-4C26-4E1F-9CE9-6E7E03CEB758}" type="datetimeFigureOut">
              <a:rPr lang="ru-RU" smtClean="0"/>
              <a:pPr/>
              <a:t>25.03.2019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44384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  <p:sldLayoutId id="2147483768" r:id="rId12"/>
    <p:sldLayoutId id="2147483769" r:id="rId13"/>
    <p:sldLayoutId id="2147483770" r:id="rId14"/>
    <p:sldLayoutId id="2147483771" r:id="rId15"/>
    <p:sldLayoutId id="2147483772" r:id="rId16"/>
    <p:sldLayoutId id="2147483773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3.png"/><Relationship Id="rId4" Type="http://schemas.openxmlformats.org/officeDocument/2006/relationships/image" Target="../media/image1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3.png"/><Relationship Id="rId4" Type="http://schemas.openxmlformats.org/officeDocument/2006/relationships/image" Target="../media/image1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3.png"/><Relationship Id="rId4" Type="http://schemas.openxmlformats.org/officeDocument/2006/relationships/image" Target="../media/image1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1065961">
            <a:off x="3593236" y="2634642"/>
            <a:ext cx="4361380" cy="29347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295402" y="749643"/>
            <a:ext cx="9601196" cy="1729945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9900FF"/>
                </a:solidFill>
              </a:rPr>
              <a:t>Гендерная педагогика как эффективный путь социализации и повышения качества обучения и развития учащихся</a:t>
            </a:r>
            <a:endParaRPr lang="ru-RU" b="1" dirty="0">
              <a:solidFill>
                <a:srgbClr val="9900FF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782595" y="5692345"/>
            <a:ext cx="10552670" cy="568412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ru-RU" sz="1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МЕТОДИЧЕСКОЕ ОБЪЕДИНЕНИЕ КЛАССНЫХ РУКОВОДИТЕЛЕЙ МОУ «ШКОЛА-ГИМНАЗИЯ №6» г.ДЖАНКОЯ</a:t>
            </a:r>
          </a:p>
          <a:p>
            <a:pPr algn="ctr">
              <a:buNone/>
            </a:pPr>
            <a:r>
              <a:rPr lang="ru-RU" sz="1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ПЕДАГОГ-ПСИХОЛОГ ШИН Л.Ю.					 										28.03.2019</a:t>
            </a:r>
            <a:endParaRPr lang="ru-RU" sz="14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90353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  </a:t>
            </a:r>
            <a:r>
              <a:rPr lang="ru-RU" sz="2800" b="1" i="1" dirty="0" smtClean="0">
                <a:solidFill>
                  <a:srgbClr val="006600"/>
                </a:solidFill>
              </a:rPr>
              <a:t>Если пол имеет отношение к физическим, телесным различиям между мужчиной и женщиной, то понятие «</a:t>
            </a:r>
            <a:r>
              <a:rPr lang="ru-RU" sz="2800" b="1" i="1" dirty="0" err="1" smtClean="0">
                <a:solidFill>
                  <a:srgbClr val="006600"/>
                </a:solidFill>
              </a:rPr>
              <a:t>гендер</a:t>
            </a:r>
            <a:r>
              <a:rPr lang="ru-RU" sz="2800" b="1" i="1" dirty="0" smtClean="0">
                <a:solidFill>
                  <a:srgbClr val="006600"/>
                </a:solidFill>
              </a:rPr>
              <a:t>» затрагивает их психологические, социальные и культурные особенности.</a:t>
            </a:r>
            <a:endParaRPr lang="ru-RU" sz="2800" b="1" i="1" dirty="0">
              <a:solidFill>
                <a:srgbClr val="0066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665780" y="5151637"/>
            <a:ext cx="294516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339933"/>
                </a:solidFill>
              </a:rPr>
              <a:t>Энтони </a:t>
            </a:r>
            <a:r>
              <a:rPr lang="ru-RU" sz="2400" b="1" dirty="0" err="1" smtClean="0">
                <a:solidFill>
                  <a:srgbClr val="339933"/>
                </a:solidFill>
              </a:rPr>
              <a:t>Гидденс</a:t>
            </a:r>
            <a:endParaRPr lang="ru-RU" sz="2400" b="1" dirty="0">
              <a:solidFill>
                <a:srgbClr val="339933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9014" y="847660"/>
            <a:ext cx="3842950" cy="4784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37559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rgbClr val="9900FF"/>
                </a:solidFill>
              </a:rPr>
              <a:t>Гендерная педагогика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295401" y="2447363"/>
            <a:ext cx="4266999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0000FF"/>
                </a:solidFill>
              </a:rPr>
              <a:t>совокупность подходов, направленных на то, чтобы помочь детям чувствовать себя в школе комфортно и справиться с проблемами социализации, важной составной частью которых является самоидентификация ребенка как мальчика или девочки</a:t>
            </a:r>
            <a:endParaRPr lang="ru-RU" sz="2000" b="1" dirty="0">
              <a:solidFill>
                <a:srgbClr val="0000FF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885130" y="2447363"/>
            <a:ext cx="5145939" cy="3430626"/>
          </a:xfrm>
          <a:prstGeom prst="rect">
            <a:avLst/>
          </a:prstGeom>
          <a:ln>
            <a:noFill/>
          </a:ln>
          <a:effectLst>
            <a:softEdge rad="112500"/>
          </a:effectLst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</p:spTree>
    <p:extLst>
      <p:ext uri="{BB962C8B-B14F-4D97-AF65-F5344CB8AC3E}">
        <p14:creationId xmlns:p14="http://schemas.microsoft.com/office/powerpoint/2010/main" xmlns="" val="1471482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rgbClr val="9900FF"/>
                </a:solidFill>
              </a:rPr>
              <a:t>Цель гендерной педагогики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225732" y="2748252"/>
            <a:ext cx="465255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0000FF"/>
                </a:solidFill>
              </a:rPr>
              <a:t>коррекция воздействия гендерных стереотипов в пользу проявления и развития личных склонностей индивида </a:t>
            </a:r>
            <a:endParaRPr lang="ru-RU" sz="2800" b="1" dirty="0">
              <a:solidFill>
                <a:srgbClr val="0000FF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23974" y="2458268"/>
            <a:ext cx="4533565" cy="3015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40382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4661514" y="1005840"/>
            <a:ext cx="7047160" cy="4689565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23014"/>
          <a:stretch>
            <a:fillRect/>
          </a:stretch>
        </p:blipFill>
        <p:spPr>
          <a:xfrm rot="10800000">
            <a:off x="4123454" y="839077"/>
            <a:ext cx="7582514" cy="501613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940527" y="1664043"/>
            <a:ext cx="478477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/>
              <a:t>В </a:t>
            </a:r>
            <a:r>
              <a:rPr lang="ru-RU" sz="2800" b="1" dirty="0"/>
              <a:t>Японии по сей день </a:t>
            </a:r>
            <a:r>
              <a:rPr lang="ru-RU" sz="2800" b="1" dirty="0" smtClean="0"/>
              <a:t>существуют государственные праздники</a:t>
            </a:r>
          </a:p>
          <a:p>
            <a:r>
              <a:rPr lang="ru-RU" sz="2800" b="1" dirty="0" smtClean="0">
                <a:solidFill>
                  <a:srgbClr val="C00000"/>
                </a:solidFill>
              </a:rPr>
              <a:t>День </a:t>
            </a:r>
            <a:r>
              <a:rPr lang="ru-RU" sz="2800" b="1" dirty="0">
                <a:solidFill>
                  <a:srgbClr val="C00000"/>
                </a:solidFill>
              </a:rPr>
              <a:t>девочек </a:t>
            </a:r>
            <a:endParaRPr lang="ru-RU" sz="2800" b="1" dirty="0" smtClean="0">
              <a:solidFill>
                <a:srgbClr val="C00000"/>
              </a:solidFill>
            </a:endParaRPr>
          </a:p>
          <a:p>
            <a:r>
              <a:rPr lang="ru-RU" sz="2800" b="1" dirty="0" smtClean="0"/>
              <a:t>и </a:t>
            </a:r>
          </a:p>
          <a:p>
            <a:r>
              <a:rPr lang="ru-RU" sz="2800" b="1" dirty="0" smtClean="0">
                <a:solidFill>
                  <a:srgbClr val="0070C0"/>
                </a:solidFill>
              </a:rPr>
              <a:t>День мальчиков</a:t>
            </a:r>
            <a:r>
              <a:rPr lang="ru-RU" sz="2800" dirty="0" smtClean="0"/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2694197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166310" y="1686490"/>
            <a:ext cx="4482353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0000FF"/>
                </a:solidFill>
              </a:rPr>
              <a:t>В Древней Руси </a:t>
            </a:r>
            <a:r>
              <a:rPr lang="ru-RU" sz="2800" b="1" dirty="0" smtClean="0">
                <a:solidFill>
                  <a:srgbClr val="FF0000"/>
                </a:solidFill>
              </a:rPr>
              <a:t>девочки</a:t>
            </a:r>
            <a:r>
              <a:rPr lang="ru-RU" sz="2800" b="1" dirty="0" smtClean="0">
                <a:solidFill>
                  <a:srgbClr val="0000FF"/>
                </a:solidFill>
              </a:rPr>
              <a:t> привлекались к уходу за младшими детьми, уборке дома, мытью посуды, под руководством матери приобретали навыки в прядении, вышивании, шитье, ткачестве. </a:t>
            </a:r>
            <a:endParaRPr lang="ru-RU" sz="2800" b="1" dirty="0">
              <a:solidFill>
                <a:srgbClr val="0000FF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33424" y="1541417"/>
            <a:ext cx="4597883" cy="3881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66750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224450" y="1738894"/>
            <a:ext cx="4601583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000099"/>
                </a:solidFill>
              </a:rPr>
              <a:t>Мальчиков</a:t>
            </a:r>
            <a:r>
              <a:rPr lang="ru-RU" sz="2800" b="1" dirty="0">
                <a:solidFill>
                  <a:srgbClr val="0070C0"/>
                </a:solidFill>
              </a:rPr>
              <a:t> </a:t>
            </a:r>
            <a:r>
              <a:rPr lang="ru-RU" sz="2800" b="1" dirty="0">
                <a:solidFill>
                  <a:srgbClr val="0000FF"/>
                </a:solidFill>
              </a:rPr>
              <a:t>привлекали в качестве помощников к жатве, сенокосу, боронованию, учили молотить, запрягать лошадь и управлять ею.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/>
          <a:srcRect t="14833" b="9715"/>
          <a:stretch/>
        </p:blipFill>
        <p:spPr>
          <a:xfrm>
            <a:off x="6662057" y="1324701"/>
            <a:ext cx="4001460" cy="4059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1021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961640" y="1271874"/>
            <a:ext cx="462361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0000FF"/>
                </a:solidFill>
              </a:rPr>
              <a:t>В последние годы ХIХ века и первые десятилетия ХХ </a:t>
            </a:r>
            <a:r>
              <a:rPr lang="ru-RU" sz="2800" b="1" dirty="0" smtClean="0">
                <a:solidFill>
                  <a:srgbClr val="FF0000"/>
                </a:solidFill>
              </a:rPr>
              <a:t>женское</a:t>
            </a:r>
            <a:r>
              <a:rPr lang="ru-RU" sz="2800" b="1" dirty="0" smtClean="0">
                <a:solidFill>
                  <a:srgbClr val="0000FF"/>
                </a:solidFill>
              </a:rPr>
              <a:t> и </a:t>
            </a:r>
            <a:r>
              <a:rPr lang="ru-RU" sz="2800" b="1" dirty="0" smtClean="0">
                <a:solidFill>
                  <a:srgbClr val="000099"/>
                </a:solidFill>
              </a:rPr>
              <a:t>мужское</a:t>
            </a:r>
            <a:r>
              <a:rPr lang="ru-RU" sz="2800" b="1" dirty="0" smtClean="0">
                <a:solidFill>
                  <a:srgbClr val="0000FF"/>
                </a:solidFill>
              </a:rPr>
              <a:t> образования все больше унифицируются, примерно в эти же годы появляются совместные учебные заведения, в которых образование быстро становится «бесполым». </a:t>
            </a:r>
            <a:endParaRPr lang="ru-RU" sz="2800" b="1" dirty="0">
              <a:solidFill>
                <a:srgbClr val="0000FF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614145" y="1697892"/>
            <a:ext cx="5651190" cy="3653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68041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874252" y="2069648"/>
            <a:ext cx="5212081" cy="2938099"/>
          </a:xfrm>
        </p:spPr>
        <p:txBody>
          <a:bodyPr>
            <a:normAutofit fontScale="90000"/>
          </a:bodyPr>
          <a:lstStyle/>
          <a:p>
            <a:pPr algn="l"/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800" b="1" dirty="0" smtClean="0">
                <a:solidFill>
                  <a:srgbClr val="0000FF"/>
                </a:solidFill>
              </a:rPr>
              <a:t>Смешение </a:t>
            </a:r>
            <a:r>
              <a:rPr lang="ru-RU" sz="2800" b="1" dirty="0">
                <a:solidFill>
                  <a:srgbClr val="0000FF"/>
                </a:solidFill>
              </a:rPr>
              <a:t>мальчиков и девочек в </a:t>
            </a:r>
            <a:r>
              <a:rPr lang="ru-RU" sz="2800" b="1" dirty="0" smtClean="0">
                <a:solidFill>
                  <a:srgbClr val="0000FF"/>
                </a:solidFill>
              </a:rPr>
              <a:t>детских садах </a:t>
            </a:r>
            <a:r>
              <a:rPr lang="ru-RU" sz="2800" b="1" dirty="0">
                <a:solidFill>
                  <a:srgbClr val="0000FF"/>
                </a:solidFill>
              </a:rPr>
              <a:t>и школах по календарному возрасту приводит к серьезным </a:t>
            </a:r>
            <a:r>
              <a:rPr lang="ru-RU" sz="2800" b="1" dirty="0" smtClean="0">
                <a:solidFill>
                  <a:srgbClr val="0000FF"/>
                </a:solidFill>
              </a:rPr>
              <a:t>последствиям.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/>
          <a:srcRect l="20611"/>
          <a:stretch>
            <a:fillRect/>
          </a:stretch>
        </p:blipFill>
        <p:spPr>
          <a:xfrm>
            <a:off x="6492240" y="1767454"/>
            <a:ext cx="4814266" cy="342221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29801"/>
          <a:stretch>
            <a:fillRect/>
          </a:stretch>
        </p:blipFill>
        <p:spPr>
          <a:xfrm rot="10800000">
            <a:off x="6165907" y="424601"/>
            <a:ext cx="7099119" cy="5878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21953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704420" y="3918857"/>
            <a:ext cx="7462837" cy="2227444"/>
          </a:xfrm>
        </p:spPr>
        <p:txBody>
          <a:bodyPr>
            <a:normAutofit/>
          </a:bodyPr>
          <a:lstStyle/>
          <a:p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700" b="1" dirty="0" smtClean="0">
                <a:solidFill>
                  <a:srgbClr val="0000FF"/>
                </a:solidFill>
              </a:rPr>
              <a:t>Успешность </a:t>
            </a:r>
            <a:r>
              <a:rPr lang="ru-RU" sz="2700" b="1" dirty="0">
                <a:solidFill>
                  <a:srgbClr val="0000FF"/>
                </a:solidFill>
              </a:rPr>
              <a:t>обучения детей </a:t>
            </a:r>
            <a:r>
              <a:rPr lang="ru-RU" sz="2700" b="1" dirty="0" smtClean="0">
                <a:solidFill>
                  <a:srgbClr val="0000FF"/>
                </a:solidFill>
              </a:rPr>
              <a:t> </a:t>
            </a:r>
            <a:r>
              <a:rPr lang="ru-RU" sz="2700" b="1" dirty="0">
                <a:solidFill>
                  <a:srgbClr val="0000FF"/>
                </a:solidFill>
              </a:rPr>
              <a:t>в школьном возрасте во многом определяется их психофизиологическими </a:t>
            </a:r>
            <a:r>
              <a:rPr lang="ru-RU" sz="2700" b="1" dirty="0" smtClean="0">
                <a:solidFill>
                  <a:srgbClr val="0000FF"/>
                </a:solidFill>
              </a:rPr>
              <a:t>особенностями.</a:t>
            </a:r>
            <a:endParaRPr lang="ru-RU" sz="2700" b="1" dirty="0">
              <a:solidFill>
                <a:srgbClr val="0000FF"/>
              </a:solidFill>
            </a:endParaRPr>
          </a:p>
        </p:txBody>
      </p:sp>
      <p:pic>
        <p:nvPicPr>
          <p:cNvPr id="20482" name="Picture 2" descr="http://chelreglib.ru/media/files/news/gender-education/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40034" y="813163"/>
            <a:ext cx="5005160" cy="347580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077051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09451" y="3005822"/>
            <a:ext cx="355309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00FF"/>
                </a:solidFill>
              </a:rPr>
              <a:t>отвечает за понятийно-логическое мышление</a:t>
            </a:r>
            <a:endParaRPr lang="ru-RU" sz="2800" b="1" dirty="0">
              <a:solidFill>
                <a:srgbClr val="0000FF"/>
              </a:solidFill>
            </a:endParaRPr>
          </a:p>
        </p:txBody>
      </p:sp>
      <p:pic>
        <p:nvPicPr>
          <p:cNvPr id="19457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07699" y="1741850"/>
            <a:ext cx="4324350" cy="431482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2026508" y="624029"/>
            <a:ext cx="781770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9900FF"/>
                </a:solidFill>
              </a:rPr>
              <a:t>Левое и правое полушария головного мозга выполняют разные функции:</a:t>
            </a:r>
            <a:endParaRPr lang="ru-RU" sz="2800" b="1" dirty="0">
              <a:solidFill>
                <a:srgbClr val="9900FF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112035" y="2914383"/>
            <a:ext cx="3278777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00FF"/>
                </a:solidFill>
              </a:rPr>
              <a:t>отвечает за образно-чувственный аспект мышления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332411" y="1869354"/>
            <a:ext cx="311602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0070C0"/>
                </a:solidFill>
              </a:rPr>
              <a:t>левое полушарие</a:t>
            </a:r>
            <a:endParaRPr lang="ru-RU" sz="2800" b="1" dirty="0">
              <a:solidFill>
                <a:srgbClr val="0070C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808294" y="1973857"/>
            <a:ext cx="33292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правое полушарие</a:t>
            </a:r>
            <a:endParaRPr lang="ru-RU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6817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7583" y="882914"/>
            <a:ext cx="9601196" cy="1303867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>
                <a:solidFill>
                  <a:srgbClr val="9900FF"/>
                </a:solidFill>
              </a:rPr>
              <a:t>Основные </a:t>
            </a:r>
            <a:r>
              <a:rPr lang="ru-RU" b="1" dirty="0">
                <a:solidFill>
                  <a:srgbClr val="9900FF"/>
                </a:solidFill>
              </a:rPr>
              <a:t>гендерные различия детей </a:t>
            </a:r>
            <a:r>
              <a:rPr lang="ru-RU" b="1" dirty="0" smtClean="0">
                <a:solidFill>
                  <a:srgbClr val="9900FF"/>
                </a:solidFill>
              </a:rPr>
              <a:t>младшего </a:t>
            </a:r>
            <a:r>
              <a:rPr lang="ru-RU" b="1" dirty="0">
                <a:solidFill>
                  <a:srgbClr val="9900FF"/>
                </a:solidFill>
              </a:rPr>
              <a:t>школьного </a:t>
            </a:r>
            <a:r>
              <a:rPr lang="ru-RU" b="1" dirty="0" smtClean="0">
                <a:solidFill>
                  <a:srgbClr val="9900FF"/>
                </a:solidFill>
              </a:rPr>
              <a:t>возраста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075216" y="2499565"/>
            <a:ext cx="470774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0000FF"/>
                </a:solidFill>
              </a:rPr>
              <a:t>У </a:t>
            </a:r>
            <a:r>
              <a:rPr lang="ru-RU" sz="2800" b="1" dirty="0" smtClean="0">
                <a:solidFill>
                  <a:srgbClr val="FF0000"/>
                </a:solidFill>
              </a:rPr>
              <a:t>девочек</a:t>
            </a:r>
            <a:r>
              <a:rPr lang="ru-RU" sz="2800" b="1" dirty="0" smtClean="0">
                <a:solidFill>
                  <a:srgbClr val="0000FF"/>
                </a:solidFill>
              </a:rPr>
              <a:t> головной мозг достигает зрелости раньше, чем у мальчиков.</a:t>
            </a:r>
          </a:p>
          <a:p>
            <a:r>
              <a:rPr lang="ru-RU" sz="2800" b="1" dirty="0" smtClean="0">
                <a:solidFill>
                  <a:srgbClr val="FF0000"/>
                </a:solidFill>
              </a:rPr>
              <a:t>Девочки</a:t>
            </a:r>
            <a:r>
              <a:rPr lang="ru-RU" sz="2800" b="1" dirty="0" smtClean="0">
                <a:solidFill>
                  <a:srgbClr val="0000FF"/>
                </a:solidFill>
              </a:rPr>
              <a:t> лучше запоминают цифры и решают логические задачи, превосходя мальчиков в речевых способностях.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99887" y="2636095"/>
            <a:ext cx="5566539" cy="3133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99560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53066" y="776186"/>
            <a:ext cx="9601196" cy="1303867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9900FF"/>
                </a:solidFill>
              </a:rPr>
              <a:t>Основные гендерные различия детей младшего школьного возраста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295401" y="2554940"/>
            <a:ext cx="679972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000099"/>
                </a:solidFill>
              </a:rPr>
              <a:t>Мальчики</a:t>
            </a:r>
            <a:r>
              <a:rPr lang="ru-RU" sz="2800" b="1" dirty="0">
                <a:solidFill>
                  <a:srgbClr val="0000FF"/>
                </a:solidFill>
              </a:rPr>
              <a:t> не могут долго удерживать эмоциональное напряжение, </a:t>
            </a:r>
            <a:r>
              <a:rPr lang="ru-RU" sz="2800" b="1" dirty="0" smtClean="0">
                <a:solidFill>
                  <a:srgbClr val="0000FF"/>
                </a:solidFill>
              </a:rPr>
              <a:t>они </a:t>
            </a:r>
            <a:r>
              <a:rPr lang="ru-RU" sz="2800" b="1" dirty="0">
                <a:solidFill>
                  <a:srgbClr val="0000FF"/>
                </a:solidFill>
              </a:rPr>
              <a:t>просто отключают слуховой </a:t>
            </a:r>
            <a:r>
              <a:rPr lang="ru-RU" sz="2800" b="1" dirty="0" smtClean="0">
                <a:solidFill>
                  <a:srgbClr val="0000FF"/>
                </a:solidFill>
              </a:rPr>
              <a:t>канал.</a:t>
            </a:r>
            <a:endParaRPr lang="ru-RU" sz="2800" b="1" dirty="0">
              <a:solidFill>
                <a:srgbClr val="0000FF"/>
              </a:solidFill>
            </a:endParaRPr>
          </a:p>
          <a:p>
            <a:r>
              <a:rPr lang="ru-RU" sz="2800" b="1" dirty="0">
                <a:solidFill>
                  <a:srgbClr val="000099"/>
                </a:solidFill>
              </a:rPr>
              <a:t>Мальчики</a:t>
            </a:r>
            <a:r>
              <a:rPr lang="ru-RU" sz="2800" b="1" dirty="0">
                <a:solidFill>
                  <a:srgbClr val="0000FF"/>
                </a:solidFill>
              </a:rPr>
              <a:t> труднее переносят статическую нагрузку, больше отвлекаются на уроках. Это влечёт за собой нарушение дисциплины на уроках и шумное поведение на переменах</a:t>
            </a:r>
            <a:r>
              <a:rPr lang="ru-RU" sz="2800" b="1" dirty="0" smtClean="0">
                <a:solidFill>
                  <a:srgbClr val="0000FF"/>
                </a:solidFill>
              </a:rPr>
              <a:t>.</a:t>
            </a:r>
            <a:endParaRPr lang="ru-RU" sz="2800" b="1" dirty="0">
              <a:solidFill>
                <a:srgbClr val="0000FF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43047" y="2554940"/>
            <a:ext cx="2455245" cy="36914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xmlns="" val="3416836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9900FF"/>
                </a:solidFill>
              </a:rPr>
              <a:t>Основные гендерные различия детей младшего школьного возраста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709531" y="4193793"/>
            <a:ext cx="3909391" cy="1384995"/>
          </a:xfrm>
          <a:prstGeom prst="rect">
            <a:avLst/>
          </a:prstGeom>
          <a:solidFill>
            <a:srgbClr val="CCFFFF">
              <a:alpha val="31000"/>
            </a:srgbClr>
          </a:solidFill>
          <a:effectLst>
            <a:innerShdw blurRad="63500" dist="50800" dir="13500000">
              <a:prstClr val="black">
                <a:alpha val="50000"/>
              </a:prstClr>
            </a:innerShdw>
            <a:softEdge rad="63500"/>
          </a:effectLst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00FF"/>
                </a:solidFill>
              </a:rPr>
              <a:t>лучше развито пространственное восприятие </a:t>
            </a: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33067" y="2531787"/>
            <a:ext cx="1831698" cy="175255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23985" y="2544417"/>
            <a:ext cx="1652380" cy="176253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6824871" y="4286558"/>
            <a:ext cx="3697356" cy="1384995"/>
          </a:xfrm>
          <a:prstGeom prst="rect">
            <a:avLst/>
          </a:prstGeom>
          <a:solidFill>
            <a:srgbClr val="FFCCFF"/>
          </a:solidFill>
          <a:effectLst>
            <a:innerShdw blurRad="63500" dist="50800" dir="13500000">
              <a:prstClr val="black">
                <a:alpha val="50000"/>
              </a:prstClr>
            </a:innerShdw>
            <a:softEdge rad="63500"/>
          </a:effectLst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00FF"/>
                </a:solidFill>
              </a:rPr>
              <a:t>лучше развито</a:t>
            </a:r>
          </a:p>
          <a:p>
            <a:pPr algn="ctr"/>
            <a:r>
              <a:rPr lang="ru-RU" sz="2800" b="1" dirty="0" smtClean="0">
                <a:solidFill>
                  <a:srgbClr val="0000FF"/>
                </a:solidFill>
              </a:rPr>
              <a:t> сенсорное </a:t>
            </a:r>
          </a:p>
          <a:p>
            <a:pPr algn="ctr"/>
            <a:r>
              <a:rPr lang="ru-RU" sz="2800" b="1" dirty="0" smtClean="0">
                <a:solidFill>
                  <a:srgbClr val="0000FF"/>
                </a:solidFill>
              </a:rPr>
              <a:t>восприятие</a:t>
            </a:r>
          </a:p>
        </p:txBody>
      </p:sp>
    </p:spTree>
    <p:extLst>
      <p:ext uri="{BB962C8B-B14F-4D97-AF65-F5344CB8AC3E}">
        <p14:creationId xmlns:p14="http://schemas.microsoft.com/office/powerpoint/2010/main" xmlns="" val="3984980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9900FF"/>
                </a:solidFill>
              </a:rPr>
              <a:t>Основные гендерные различия детей младшего школьного возраста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31406" y="2796209"/>
            <a:ext cx="3824218" cy="25435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1295402" y="2690336"/>
            <a:ext cx="613906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0000FF"/>
                </a:solidFill>
              </a:rPr>
              <a:t>У </a:t>
            </a:r>
            <a:r>
              <a:rPr lang="ru-RU" sz="2800" b="1" dirty="0">
                <a:solidFill>
                  <a:srgbClr val="000099"/>
                </a:solidFill>
              </a:rPr>
              <a:t>мальчиков</a:t>
            </a:r>
            <a:r>
              <a:rPr lang="ru-RU" sz="2800" b="1" dirty="0">
                <a:solidFill>
                  <a:srgbClr val="0000FF"/>
                </a:solidFill>
              </a:rPr>
              <a:t> незрелое отношение к обучению: они не чувствуют ответственности, мало переживают из-за плохих отметок, часто забывают домашнее задание. </a:t>
            </a:r>
            <a:endParaRPr lang="ru-RU" sz="2800" b="1" dirty="0" smtClean="0">
              <a:solidFill>
                <a:srgbClr val="0000FF"/>
              </a:solidFill>
            </a:endParaRPr>
          </a:p>
          <a:p>
            <a:r>
              <a:rPr lang="ru-RU" sz="2800" b="1" dirty="0" smtClean="0">
                <a:solidFill>
                  <a:srgbClr val="0000FF"/>
                </a:solidFill>
              </a:rPr>
              <a:t>В начальной </a:t>
            </a:r>
            <a:r>
              <a:rPr lang="ru-RU" sz="2800" b="1" dirty="0">
                <a:solidFill>
                  <a:srgbClr val="0000FF"/>
                </a:solidFill>
              </a:rPr>
              <a:t>школе проявляют себя как дети меньшего возраста. </a:t>
            </a:r>
          </a:p>
        </p:txBody>
      </p:sp>
    </p:spTree>
    <p:extLst>
      <p:ext uri="{BB962C8B-B14F-4D97-AF65-F5344CB8AC3E}">
        <p14:creationId xmlns:p14="http://schemas.microsoft.com/office/powerpoint/2010/main" xmlns="" val="1028382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9900FF"/>
                </a:solidFill>
              </a:rPr>
              <a:t>Основные гендерные различия детей младшего школьного возраста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33067" y="2531787"/>
            <a:ext cx="1831698" cy="175255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23985" y="2544417"/>
            <a:ext cx="1652380" cy="176253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1709531" y="4193793"/>
            <a:ext cx="4402945" cy="954107"/>
          </a:xfrm>
          <a:prstGeom prst="rect">
            <a:avLst/>
          </a:prstGeom>
          <a:solidFill>
            <a:srgbClr val="CCFFFF">
              <a:alpha val="31000"/>
            </a:srgbClr>
          </a:solidFill>
          <a:effectLst>
            <a:innerShdw blurRad="63500" dist="50800" dir="13500000">
              <a:prstClr val="black">
                <a:alpha val="50000"/>
              </a:prstClr>
            </a:innerShdw>
            <a:softEdge rad="63500"/>
          </a:effectLst>
        </p:spPr>
        <p:txBody>
          <a:bodyPr wrap="square">
            <a:spAutoFit/>
          </a:bodyPr>
          <a:lstStyle/>
          <a:p>
            <a:pPr algn="ctr"/>
            <a:r>
              <a:rPr lang="ru-RU" sz="2800" b="1" dirty="0" err="1" smtClean="0">
                <a:solidFill>
                  <a:srgbClr val="0000FF"/>
                </a:solidFill>
              </a:rPr>
              <a:t>несформированность</a:t>
            </a:r>
            <a:r>
              <a:rPr lang="ru-RU" sz="2800" b="1" dirty="0" smtClean="0">
                <a:solidFill>
                  <a:srgbClr val="0000FF"/>
                </a:solidFill>
              </a:rPr>
              <a:t> навыков учебного труда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7172293" y="4711342"/>
            <a:ext cx="3697356" cy="523220"/>
          </a:xfrm>
          <a:prstGeom prst="rect">
            <a:avLst/>
          </a:prstGeom>
          <a:solidFill>
            <a:srgbClr val="FFCCFF"/>
          </a:solidFill>
          <a:effectLst>
            <a:innerShdw blurRad="63500" dist="50800" dir="13500000">
              <a:prstClr val="black">
                <a:alpha val="50000"/>
              </a:prstClr>
            </a:innerShdw>
            <a:softEdge rad="63500"/>
          </a:effectLst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00FF"/>
                </a:solidFill>
              </a:rPr>
              <a:t>слабое  здоровье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1910279" y="5180365"/>
            <a:ext cx="3909391" cy="954107"/>
          </a:xfrm>
          <a:prstGeom prst="rect">
            <a:avLst/>
          </a:prstGeom>
          <a:solidFill>
            <a:srgbClr val="CCFFFF">
              <a:alpha val="31000"/>
            </a:srgbClr>
          </a:solidFill>
          <a:effectLst>
            <a:innerShdw blurRad="63500" dist="50800" dir="13500000">
              <a:prstClr val="black">
                <a:alpha val="50000"/>
              </a:prstClr>
            </a:innerShdw>
            <a:softEdge rad="63500"/>
          </a:effectLst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00FF"/>
                </a:solidFill>
              </a:rPr>
              <a:t>отрицательное отношение к учёбе</a:t>
            </a:r>
          </a:p>
        </p:txBody>
      </p:sp>
    </p:spTree>
    <p:extLst>
      <p:ext uri="{BB962C8B-B14F-4D97-AF65-F5344CB8AC3E}">
        <p14:creationId xmlns:p14="http://schemas.microsoft.com/office/powerpoint/2010/main" xmlns="" val="2793900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70135" y="2858205"/>
            <a:ext cx="3068086" cy="26914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>
                <a:solidFill>
                  <a:srgbClr val="9900FF"/>
                </a:solidFill>
              </a:rPr>
              <a:t>Рекомендации </a:t>
            </a:r>
            <a:r>
              <a:rPr lang="ru-RU" b="1" dirty="0">
                <a:solidFill>
                  <a:srgbClr val="9900FF"/>
                </a:solidFill>
              </a:rPr>
              <a:t>по выстраиванию учебного </a:t>
            </a:r>
            <a:r>
              <a:rPr lang="ru-RU" b="1" dirty="0" smtClean="0">
                <a:solidFill>
                  <a:srgbClr val="9900FF"/>
                </a:solidFill>
              </a:rPr>
              <a:t>процесса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606746" y="2746789"/>
            <a:ext cx="509098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/>
            <a:r>
              <a:rPr lang="ru-RU" sz="2800" dirty="0" smtClean="0">
                <a:solidFill>
                  <a:srgbClr val="0070C0"/>
                </a:solidFill>
              </a:rPr>
              <a:t>    </a:t>
            </a:r>
            <a:r>
              <a:rPr lang="ru-RU" sz="2800" b="1" dirty="0" smtClean="0">
                <a:solidFill>
                  <a:srgbClr val="0070C0"/>
                </a:solidFill>
              </a:rPr>
              <a:t>Включайте в задания момент поиска, требующий сообразительности.  Он сам должен открыть принцип решения задачи, пусть даже путём ошибок. 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89589" y="3260657"/>
            <a:ext cx="1831698" cy="175255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017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01148" y="2945151"/>
            <a:ext cx="3075540" cy="291893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814437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5955600" y="2594593"/>
            <a:ext cx="3068086" cy="26914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>
                <a:solidFill>
                  <a:srgbClr val="9900FF"/>
                </a:solidFill>
              </a:rPr>
              <a:t>Рекомендации </a:t>
            </a:r>
            <a:r>
              <a:rPr lang="ru-RU" b="1" dirty="0">
                <a:solidFill>
                  <a:srgbClr val="9900FF"/>
                </a:solidFill>
              </a:rPr>
              <a:t>по выстраиванию учебного </a:t>
            </a:r>
            <a:r>
              <a:rPr lang="ru-RU" b="1" dirty="0" smtClean="0">
                <a:solidFill>
                  <a:srgbClr val="9900FF"/>
                </a:solidFill>
              </a:rPr>
              <a:t>процесса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67265" y="2929699"/>
            <a:ext cx="5346357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/>
            <a:r>
              <a:rPr lang="ru-RU" sz="2400" dirty="0" smtClean="0">
                <a:solidFill>
                  <a:srgbClr val="FF0000"/>
                </a:solidFill>
              </a:rPr>
              <a:t>    </a:t>
            </a:r>
            <a:r>
              <a:rPr lang="ru-RU" sz="2800" b="1" dirty="0" smtClean="0">
                <a:solidFill>
                  <a:srgbClr val="FF0000"/>
                </a:solidFill>
              </a:rPr>
              <a:t>До начала работы разберите алгоритм выполнения задания и затем постепенно подталкивайте к поиску собственного решения задач.</a:t>
            </a: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33724" y="2966696"/>
            <a:ext cx="1652380" cy="176253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8641493" y="3449093"/>
            <a:ext cx="3075540" cy="291893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814437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9900FF"/>
                </a:solidFill>
              </a:rPr>
              <a:t>Рекомендации по выстраиванию учебного </a:t>
            </a:r>
            <a:r>
              <a:rPr lang="ru-RU" b="1" dirty="0" smtClean="0">
                <a:solidFill>
                  <a:srgbClr val="9900FF"/>
                </a:solidFill>
              </a:rPr>
              <a:t>процесса</a:t>
            </a:r>
            <a:endParaRPr lang="ru-RU" b="1" dirty="0">
              <a:solidFill>
                <a:srgbClr val="9900FF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328450" y="2631374"/>
            <a:ext cx="530087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/>
            <a:r>
              <a:rPr lang="ru-RU" sz="2400" dirty="0" smtClean="0">
                <a:solidFill>
                  <a:srgbClr val="0070C0"/>
                </a:solidFill>
              </a:rPr>
              <a:t>    </a:t>
            </a:r>
            <a:r>
              <a:rPr lang="ru-RU" sz="2800" b="1" dirty="0" smtClean="0">
                <a:solidFill>
                  <a:srgbClr val="0070C0"/>
                </a:solidFill>
              </a:rPr>
              <a:t>Для </a:t>
            </a:r>
            <a:r>
              <a:rPr lang="ru-RU" sz="2800" b="1" dirty="0">
                <a:solidFill>
                  <a:srgbClr val="0070C0"/>
                </a:solidFill>
              </a:rPr>
              <a:t>развития </a:t>
            </a:r>
            <a:r>
              <a:rPr lang="ru-RU" sz="2800" b="1" dirty="0" smtClean="0">
                <a:solidFill>
                  <a:srgbClr val="0070C0"/>
                </a:solidFill>
              </a:rPr>
              <a:t>сенсорного </a:t>
            </a:r>
            <a:r>
              <a:rPr lang="ru-RU" sz="2800" b="1" dirty="0">
                <a:solidFill>
                  <a:srgbClr val="0070C0"/>
                </a:solidFill>
              </a:rPr>
              <a:t>восприятия предметов и явлений следует больше давать </a:t>
            </a:r>
            <a:r>
              <a:rPr lang="ru-RU" sz="2800" b="1" dirty="0" smtClean="0">
                <a:solidFill>
                  <a:srgbClr val="0070C0"/>
                </a:solidFill>
              </a:rPr>
              <a:t>потрогать </a:t>
            </a:r>
            <a:r>
              <a:rPr lang="ru-RU" sz="2800" b="1" dirty="0">
                <a:solidFill>
                  <a:srgbClr val="0070C0"/>
                </a:solidFill>
              </a:rPr>
              <a:t>ту или иную </a:t>
            </a:r>
            <a:r>
              <a:rPr lang="ru-RU" sz="2800" b="1" dirty="0" smtClean="0">
                <a:solidFill>
                  <a:srgbClr val="0070C0"/>
                </a:solidFill>
              </a:rPr>
              <a:t>вещь.</a:t>
            </a:r>
          </a:p>
          <a:p>
            <a:pPr marL="285750" indent="-285750"/>
            <a:r>
              <a:rPr lang="ru-RU" sz="2800" b="1" dirty="0" smtClean="0">
                <a:solidFill>
                  <a:srgbClr val="0070C0"/>
                </a:solidFill>
              </a:rPr>
              <a:t>   Для </a:t>
            </a:r>
            <a:r>
              <a:rPr lang="ru-RU" sz="2800" b="1" dirty="0">
                <a:solidFill>
                  <a:srgbClr val="0070C0"/>
                </a:solidFill>
              </a:rPr>
              <a:t>развития </a:t>
            </a:r>
            <a:r>
              <a:rPr lang="ru-RU" sz="2800" b="1" dirty="0" smtClean="0">
                <a:solidFill>
                  <a:srgbClr val="0070C0"/>
                </a:solidFill>
              </a:rPr>
              <a:t>вербальных </a:t>
            </a:r>
            <a:r>
              <a:rPr lang="ru-RU" sz="2800" b="1" dirty="0">
                <a:solidFill>
                  <a:srgbClr val="0070C0"/>
                </a:solidFill>
              </a:rPr>
              <a:t>навыков – чаще предлагать </a:t>
            </a:r>
            <a:r>
              <a:rPr lang="ru-RU" sz="2800" b="1" dirty="0" smtClean="0">
                <a:solidFill>
                  <a:srgbClr val="0070C0"/>
                </a:solidFill>
              </a:rPr>
              <a:t>рассказывать </a:t>
            </a:r>
            <a:r>
              <a:rPr lang="ru-RU" sz="2800" b="1" dirty="0">
                <a:solidFill>
                  <a:srgbClr val="0070C0"/>
                </a:solidFill>
              </a:rPr>
              <a:t>и выдумывать</a:t>
            </a:r>
            <a:r>
              <a:rPr lang="ru-RU" sz="2800" b="1" dirty="0" smtClean="0">
                <a:solidFill>
                  <a:srgbClr val="0070C0"/>
                </a:solidFill>
              </a:rPr>
              <a:t>.</a:t>
            </a: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05809" y="2874680"/>
            <a:ext cx="3068086" cy="26914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52268" y="3260657"/>
            <a:ext cx="1831698" cy="175255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7536" y="3101670"/>
            <a:ext cx="3075540" cy="291893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448124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9900FF"/>
                </a:solidFill>
              </a:rPr>
              <a:t>Рекомендации по выстраиванию учебного </a:t>
            </a:r>
            <a:r>
              <a:rPr lang="ru-RU" b="1" dirty="0" smtClean="0">
                <a:solidFill>
                  <a:srgbClr val="9900FF"/>
                </a:solidFill>
              </a:rPr>
              <a:t>процесса</a:t>
            </a:r>
            <a:endParaRPr lang="ru-RU" b="1" dirty="0">
              <a:solidFill>
                <a:srgbClr val="9900FF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95631" y="2657162"/>
            <a:ext cx="4629307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/>
            <a:r>
              <a:rPr lang="ru-RU" sz="2800" dirty="0" smtClean="0">
                <a:solidFill>
                  <a:srgbClr val="FF0000"/>
                </a:solidFill>
              </a:rPr>
              <a:t>   </a:t>
            </a:r>
            <a:r>
              <a:rPr lang="ru-RU" sz="2800" b="1" dirty="0" smtClean="0">
                <a:solidFill>
                  <a:srgbClr val="FF0000"/>
                </a:solidFill>
              </a:rPr>
              <a:t>Развивайте </a:t>
            </a:r>
            <a:r>
              <a:rPr lang="ru-RU" sz="2800" b="1" dirty="0">
                <a:solidFill>
                  <a:srgbClr val="FF0000"/>
                </a:solidFill>
              </a:rPr>
              <a:t>абстрактное пространственное восприятие с помощью графиков, таблиц и иллюстрированного </a:t>
            </a:r>
            <a:r>
              <a:rPr lang="ru-RU" sz="2800" b="1" dirty="0" smtClean="0">
                <a:solidFill>
                  <a:srgbClr val="FF0000"/>
                </a:solidFill>
              </a:rPr>
              <a:t>материала.</a:t>
            </a:r>
            <a:endParaRPr lang="ru-RU" sz="2800" b="1" dirty="0">
              <a:solidFill>
                <a:srgbClr val="FF0000"/>
              </a:solidFill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5724941" y="2569880"/>
            <a:ext cx="3068086" cy="26914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33724" y="2941982"/>
            <a:ext cx="1652380" cy="176253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8493212" y="3267860"/>
            <a:ext cx="3075540" cy="291893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448124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9900FF"/>
                </a:solidFill>
              </a:rPr>
              <a:t>Рекомендации по выстраиванию учебного </a:t>
            </a:r>
            <a:r>
              <a:rPr lang="ru-RU" b="1" dirty="0" smtClean="0">
                <a:solidFill>
                  <a:srgbClr val="9900FF"/>
                </a:solidFill>
              </a:rPr>
              <a:t>процесса</a:t>
            </a:r>
            <a:endParaRPr lang="ru-RU" b="1" dirty="0">
              <a:solidFill>
                <a:srgbClr val="9900FF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80661" y="2442582"/>
            <a:ext cx="520810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/>
            <a:r>
              <a:rPr lang="ru-RU" sz="2400" dirty="0" smtClean="0">
                <a:solidFill>
                  <a:srgbClr val="0070C0"/>
                </a:solidFill>
              </a:rPr>
              <a:t>    </a:t>
            </a:r>
            <a:r>
              <a:rPr lang="ru-RU" sz="2400" b="1" dirty="0" smtClean="0">
                <a:solidFill>
                  <a:srgbClr val="0070C0"/>
                </a:solidFill>
              </a:rPr>
              <a:t>Необходимо </a:t>
            </a:r>
            <a:r>
              <a:rPr lang="ru-RU" sz="2400" b="1" dirty="0">
                <a:solidFill>
                  <a:srgbClr val="0070C0"/>
                </a:solidFill>
              </a:rPr>
              <a:t>разрешать </a:t>
            </a:r>
            <a:r>
              <a:rPr lang="ru-RU" sz="2400" b="1" dirty="0" smtClean="0">
                <a:solidFill>
                  <a:srgbClr val="0070C0"/>
                </a:solidFill>
              </a:rPr>
              <a:t>больше </a:t>
            </a:r>
            <a:r>
              <a:rPr lang="ru-RU" sz="2400" b="1" dirty="0">
                <a:solidFill>
                  <a:srgbClr val="0070C0"/>
                </a:solidFill>
              </a:rPr>
              <a:t>двигаться и обеспечить для этого соответствующее пространство. </a:t>
            </a:r>
            <a:endParaRPr lang="ru-RU" sz="2400" b="1" dirty="0" smtClean="0">
              <a:solidFill>
                <a:srgbClr val="0070C0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9728" y="3658222"/>
            <a:ext cx="1831698" cy="175255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09515" y="3684104"/>
            <a:ext cx="1652380" cy="176253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6334539" y="2442581"/>
            <a:ext cx="492981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/>
            <a:r>
              <a:rPr lang="ru-RU" sz="2400" dirty="0" smtClean="0">
                <a:solidFill>
                  <a:srgbClr val="FF0000"/>
                </a:solidFill>
              </a:rPr>
              <a:t>  </a:t>
            </a:r>
            <a:r>
              <a:rPr lang="ru-RU" sz="2400" b="1" dirty="0" smtClean="0">
                <a:solidFill>
                  <a:srgbClr val="FF0000"/>
                </a:solidFill>
              </a:rPr>
              <a:t>Нужно </a:t>
            </a:r>
            <a:r>
              <a:rPr lang="ru-RU" sz="2400" b="1" dirty="0">
                <a:solidFill>
                  <a:srgbClr val="FF0000"/>
                </a:solidFill>
              </a:rPr>
              <a:t>стимулировать </a:t>
            </a:r>
            <a:r>
              <a:rPr lang="ru-RU" sz="2400" b="1" dirty="0" err="1">
                <a:solidFill>
                  <a:srgbClr val="FF0000"/>
                </a:solidFill>
              </a:rPr>
              <a:t>соревновательность</a:t>
            </a:r>
            <a:r>
              <a:rPr lang="ru-RU" sz="2400" b="1" dirty="0">
                <a:solidFill>
                  <a:srgbClr val="FF0000"/>
                </a:solidFill>
              </a:rPr>
              <a:t>, активность, лидерство</a:t>
            </a:r>
            <a:r>
              <a:rPr lang="ru-RU" sz="2400" b="1" dirty="0" smtClean="0">
                <a:solidFill>
                  <a:srgbClr val="FF0000"/>
                </a:solidFill>
              </a:rPr>
              <a:t>.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266122" y="5411068"/>
            <a:ext cx="817659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/>
            <a:r>
              <a:rPr lang="ru-RU" sz="2400" b="1" dirty="0" smtClean="0">
                <a:solidFill>
                  <a:srgbClr val="0000FF"/>
                </a:solidFill>
              </a:rPr>
              <a:t>Уделять </a:t>
            </a:r>
            <a:r>
              <a:rPr lang="ru-RU" sz="2400" b="1" dirty="0">
                <a:solidFill>
                  <a:srgbClr val="0000FF"/>
                </a:solidFill>
              </a:rPr>
              <a:t>особое внимание воспитанию партнёрских отношений между мальчиками и девочками.</a:t>
            </a:r>
          </a:p>
        </p:txBody>
      </p:sp>
    </p:spTree>
    <p:extLst>
      <p:ext uri="{BB962C8B-B14F-4D97-AF65-F5344CB8AC3E}">
        <p14:creationId xmlns:p14="http://schemas.microsoft.com/office/powerpoint/2010/main" xmlns="" val="1240610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9900FF"/>
                </a:solidFill>
              </a:rPr>
              <a:t>Типичные различия мальчиков и девочек среднего школьного возраста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017104" y="3776870"/>
            <a:ext cx="4718304" cy="2361649"/>
          </a:xfrm>
        </p:spPr>
        <p:txBody>
          <a:bodyPr>
            <a:noAutofit/>
          </a:bodyPr>
          <a:lstStyle/>
          <a:p>
            <a:r>
              <a:rPr lang="ru-RU" sz="2200" b="1" dirty="0" smtClean="0">
                <a:solidFill>
                  <a:srgbClr val="0070C0"/>
                </a:solidFill>
              </a:rPr>
              <a:t>более подвижны;</a:t>
            </a:r>
          </a:p>
          <a:p>
            <a:r>
              <a:rPr lang="ru-RU" sz="2200" b="1" dirty="0" smtClean="0">
                <a:solidFill>
                  <a:srgbClr val="0070C0"/>
                </a:solidFill>
              </a:rPr>
              <a:t>труднее сосредоточиться;</a:t>
            </a:r>
          </a:p>
          <a:p>
            <a:r>
              <a:rPr lang="ru-RU" sz="2200" b="1" dirty="0" smtClean="0">
                <a:solidFill>
                  <a:srgbClr val="0070C0"/>
                </a:solidFill>
              </a:rPr>
              <a:t>труднее удерживать внимание;</a:t>
            </a:r>
          </a:p>
          <a:p>
            <a:r>
              <a:rPr lang="ru-RU" sz="2200" b="1" dirty="0">
                <a:solidFill>
                  <a:srgbClr val="0070C0"/>
                </a:solidFill>
              </a:rPr>
              <a:t>мгновенно схватывают </a:t>
            </a:r>
            <a:r>
              <a:rPr lang="ru-RU" sz="2200" b="1" dirty="0" smtClean="0">
                <a:solidFill>
                  <a:srgbClr val="0070C0"/>
                </a:solidFill>
              </a:rPr>
              <a:t>материал;</a:t>
            </a:r>
          </a:p>
          <a:p>
            <a:r>
              <a:rPr lang="ru-RU" sz="2200" b="1" dirty="0" err="1" smtClean="0">
                <a:solidFill>
                  <a:srgbClr val="0070C0"/>
                </a:solidFill>
              </a:rPr>
              <a:t>аудиалы</a:t>
            </a:r>
            <a:r>
              <a:rPr lang="ru-RU" sz="2200" b="1" dirty="0" smtClean="0">
                <a:solidFill>
                  <a:srgbClr val="0070C0"/>
                </a:solidFill>
              </a:rPr>
              <a:t>.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564983" y="3804692"/>
            <a:ext cx="4718304" cy="2632605"/>
          </a:xfrm>
        </p:spPr>
        <p:txBody>
          <a:bodyPr>
            <a:normAutofit/>
          </a:bodyPr>
          <a:lstStyle/>
          <a:p>
            <a:r>
              <a:rPr lang="ru-RU" sz="2200" b="1" dirty="0" smtClean="0">
                <a:solidFill>
                  <a:srgbClr val="FF0000"/>
                </a:solidFill>
              </a:rPr>
              <a:t>внимательны;</a:t>
            </a:r>
          </a:p>
          <a:p>
            <a:r>
              <a:rPr lang="ru-RU" sz="2200" b="1" dirty="0" smtClean="0">
                <a:solidFill>
                  <a:srgbClr val="FF0000"/>
                </a:solidFill>
              </a:rPr>
              <a:t>собраны;</a:t>
            </a:r>
          </a:p>
          <a:p>
            <a:r>
              <a:rPr lang="ru-RU" sz="2200" b="1" dirty="0" smtClean="0">
                <a:solidFill>
                  <a:srgbClr val="FF0000"/>
                </a:solidFill>
              </a:rPr>
              <a:t>лучше </a:t>
            </a:r>
            <a:r>
              <a:rPr lang="ru-RU" sz="2200" b="1" dirty="0">
                <a:solidFill>
                  <a:srgbClr val="FF0000"/>
                </a:solidFill>
              </a:rPr>
              <a:t>усваивают материал при многократном </a:t>
            </a:r>
            <a:r>
              <a:rPr lang="ru-RU" sz="2200" b="1" dirty="0" smtClean="0">
                <a:solidFill>
                  <a:srgbClr val="FF0000"/>
                </a:solidFill>
              </a:rPr>
              <a:t>повторении;</a:t>
            </a:r>
          </a:p>
          <a:p>
            <a:r>
              <a:rPr lang="ru-RU" sz="2200" b="1" dirty="0" err="1" smtClean="0">
                <a:solidFill>
                  <a:srgbClr val="FF0000"/>
                </a:solidFill>
              </a:rPr>
              <a:t>визуалы</a:t>
            </a:r>
            <a:endParaRPr lang="ru-RU" sz="2200" b="1" dirty="0">
              <a:solidFill>
                <a:srgbClr val="FF0000"/>
              </a:solidFill>
            </a:endParaRPr>
          </a:p>
          <a:p>
            <a:endParaRPr lang="ru-RU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65659" y="2107718"/>
            <a:ext cx="1831698" cy="175255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73410" y="2160104"/>
            <a:ext cx="1652380" cy="176253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308219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9900FF"/>
                </a:solidFill>
              </a:rPr>
              <a:t>Рекомендации по выстраиванию учебного </a:t>
            </a:r>
            <a:r>
              <a:rPr lang="ru-RU" b="1" dirty="0" smtClean="0">
                <a:solidFill>
                  <a:srgbClr val="9900FF"/>
                </a:solidFill>
              </a:rPr>
              <a:t>процесса</a:t>
            </a:r>
            <a:endParaRPr lang="ru-RU" b="1" dirty="0">
              <a:solidFill>
                <a:srgbClr val="9900FF"/>
              </a:solidFill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887891" y="2483738"/>
            <a:ext cx="4850297" cy="39568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19532" y="1987826"/>
            <a:ext cx="1652380" cy="176253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58609" y="2516871"/>
            <a:ext cx="4883633" cy="39766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677277" y="1948692"/>
            <a:ext cx="1831698" cy="175255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4651514" y="3104177"/>
            <a:ext cx="3075540" cy="291893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1337480" y="3782874"/>
            <a:ext cx="339829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chemeClr val="bg1"/>
                </a:solidFill>
              </a:rPr>
              <a:t>детально объяснить, как надо выполнять упражнение, решать задачу;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chemeClr val="bg1"/>
                </a:solidFill>
              </a:rPr>
              <a:t>могут решать задачу речевым способом.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487477" y="3738484"/>
            <a:ext cx="392482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chemeClr val="bg1"/>
                </a:solidFill>
              </a:rPr>
              <a:t>чуть-чуть </a:t>
            </a:r>
            <a:r>
              <a:rPr lang="ru-RU" sz="2400" dirty="0" err="1" smtClean="0">
                <a:solidFill>
                  <a:schemeClr val="bg1"/>
                </a:solidFill>
              </a:rPr>
              <a:t>недообъяснить</a:t>
            </a:r>
            <a:r>
              <a:rPr lang="ru-RU" sz="2400" dirty="0" smtClean="0">
                <a:solidFill>
                  <a:schemeClr val="bg1"/>
                </a:solidFill>
              </a:rPr>
              <a:t> и натолкнуть на нахождение принципа решения;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chemeClr val="bg1"/>
                </a:solidFill>
              </a:rPr>
              <a:t>при решении задач использовать модели схемы. </a:t>
            </a:r>
          </a:p>
        </p:txBody>
      </p:sp>
    </p:spTree>
    <p:extLst>
      <p:ext uri="{BB962C8B-B14F-4D97-AF65-F5344CB8AC3E}">
        <p14:creationId xmlns:p14="http://schemas.microsoft.com/office/powerpoint/2010/main" xmlns="" val="2067593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9900FF"/>
                </a:solidFill>
              </a:rPr>
              <a:t>Рекомендации по выстраиванию учебного </a:t>
            </a:r>
            <a:r>
              <a:rPr lang="ru-RU" b="1" dirty="0" smtClean="0">
                <a:solidFill>
                  <a:srgbClr val="9900FF"/>
                </a:solidFill>
              </a:rPr>
              <a:t>процесса</a:t>
            </a:r>
            <a:endParaRPr lang="ru-RU" b="1" dirty="0">
              <a:solidFill>
                <a:srgbClr val="9900FF"/>
              </a:solidFill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1007159" y="2443981"/>
            <a:ext cx="4850297" cy="39568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5792" y="1987826"/>
            <a:ext cx="1652380" cy="176253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24869" y="2516871"/>
            <a:ext cx="4883633" cy="39766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677277" y="1948692"/>
            <a:ext cx="1831698" cy="175255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7774" y="3104177"/>
            <a:ext cx="3075540" cy="291893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7646503" y="3604590"/>
            <a:ext cx="368410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chemeClr val="bg1"/>
                </a:solidFill>
              </a:rPr>
              <a:t>не терпят повторений;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chemeClr val="bg1"/>
                </a:solidFill>
              </a:rPr>
              <a:t>оптимальный путь познания –  от практических действий  к теоретическим положениям.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152939" y="3708035"/>
            <a:ext cx="397565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chemeClr val="bg1"/>
                </a:solidFill>
              </a:rPr>
              <a:t>нуждаются в повторении;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chemeClr val="bg1"/>
                </a:solidFill>
              </a:rPr>
              <a:t>оптимальный путь познания – от теории        к практике.</a:t>
            </a:r>
            <a:endParaRPr lang="ru-RU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7603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9900FF"/>
                </a:solidFill>
              </a:rPr>
              <a:t>Рекомендации по выстраиванию учебного </a:t>
            </a:r>
            <a:r>
              <a:rPr lang="ru-RU" b="1" dirty="0" smtClean="0">
                <a:solidFill>
                  <a:srgbClr val="9900FF"/>
                </a:solidFill>
              </a:rPr>
              <a:t>процесса</a:t>
            </a:r>
            <a:endParaRPr lang="ru-RU" b="1" dirty="0">
              <a:solidFill>
                <a:srgbClr val="9900FF"/>
              </a:solidFill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1007159" y="2443981"/>
            <a:ext cx="4850297" cy="39568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5792" y="1987826"/>
            <a:ext cx="1652380" cy="176253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24869" y="2516871"/>
            <a:ext cx="4883633" cy="39766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677277" y="1948692"/>
            <a:ext cx="1831698" cy="175255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4717774" y="3104177"/>
            <a:ext cx="3075540" cy="291893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7460974" y="3591338"/>
            <a:ext cx="397585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chemeClr val="bg1"/>
                </a:solidFill>
              </a:rPr>
              <a:t>подавать материал урока, в высоком темпе;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chemeClr val="bg1"/>
                </a:solidFill>
              </a:rPr>
              <a:t>снимают усталость шутки;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chemeClr val="bg1"/>
                </a:solidFill>
              </a:rPr>
              <a:t> не склонны к детализации и тщательному изучению мелочей.</a:t>
            </a:r>
            <a:endParaRPr lang="ru-RU" sz="2400" dirty="0">
              <a:solidFill>
                <a:schemeClr val="bg1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321731" y="3604592"/>
            <a:ext cx="351531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chemeClr val="bg1"/>
                </a:solidFill>
              </a:rPr>
              <a:t>объяснять материал в умеренном темпе;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chemeClr val="bg1"/>
                </a:solidFill>
              </a:rPr>
              <a:t>снимают усталость физические упражнения;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chemeClr val="bg1"/>
                </a:solidFill>
              </a:rPr>
              <a:t>внимательны к деталям.</a:t>
            </a:r>
            <a:endParaRPr lang="ru-RU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81440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1063304"/>
            <a:ext cx="9601196" cy="1303867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9900FF"/>
                </a:solidFill>
              </a:rPr>
              <a:t>Рекомендации по выстраиванию учебного </a:t>
            </a:r>
            <a:r>
              <a:rPr lang="ru-RU" b="1" dirty="0" smtClean="0">
                <a:solidFill>
                  <a:srgbClr val="9900FF"/>
                </a:solidFill>
              </a:rPr>
              <a:t>процесса в группе</a:t>
            </a:r>
            <a:endParaRPr lang="ru-RU" b="1" dirty="0">
              <a:solidFill>
                <a:srgbClr val="9900FF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24343" y="3843131"/>
            <a:ext cx="550296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dirty="0" smtClean="0">
                <a:solidFill>
                  <a:srgbClr val="FF0000"/>
                </a:solidFill>
              </a:rPr>
              <a:t>стремятся к сотрудничеству, у них отсутствует соревновательный дух;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dirty="0" smtClean="0">
                <a:solidFill>
                  <a:srgbClr val="FF0000"/>
                </a:solidFill>
              </a:rPr>
              <a:t>при возникновении конфликта сразу же обижаются, не желают выполнять работу.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19468" y="2173979"/>
            <a:ext cx="1831698" cy="175255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19531" y="2199861"/>
            <a:ext cx="1652380" cy="176253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6376087" y="3811012"/>
            <a:ext cx="519602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dirty="0" smtClean="0">
                <a:solidFill>
                  <a:srgbClr val="00B0F0"/>
                </a:solidFill>
              </a:rPr>
              <a:t>стремятся установить правила, иерархию в группе, яростно спорят по этому поводу;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dirty="0" smtClean="0">
                <a:solidFill>
                  <a:srgbClr val="00B0F0"/>
                </a:solidFill>
              </a:rPr>
              <a:t> при возникновении конфликта умеют найти выход из ситуации. </a:t>
            </a:r>
          </a:p>
        </p:txBody>
      </p:sp>
    </p:spTree>
    <p:extLst>
      <p:ext uri="{BB962C8B-B14F-4D97-AF65-F5344CB8AC3E}">
        <p14:creationId xmlns:p14="http://schemas.microsoft.com/office/powerpoint/2010/main" xmlns="" val="33541257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9900FF"/>
                </a:solidFill>
              </a:rPr>
              <a:t>Рекомендации по выстраиванию учебного процесса в </a:t>
            </a:r>
            <a:r>
              <a:rPr lang="ru-RU" b="1" dirty="0" smtClean="0">
                <a:solidFill>
                  <a:srgbClr val="9900FF"/>
                </a:solidFill>
              </a:rPr>
              <a:t>группе</a:t>
            </a:r>
            <a:endParaRPr lang="ru-RU" b="1" dirty="0">
              <a:solidFill>
                <a:srgbClr val="9900FF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944138" y="4042858"/>
            <a:ext cx="466476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dirty="0" smtClean="0">
                <a:solidFill>
                  <a:srgbClr val="0070C0"/>
                </a:solidFill>
              </a:rPr>
              <a:t>важно</a:t>
            </a:r>
            <a:r>
              <a:rPr lang="ru-RU" sz="2400" b="1" dirty="0">
                <a:solidFill>
                  <a:srgbClr val="0070C0"/>
                </a:solidFill>
              </a:rPr>
              <a:t>, чтобы взрослый проговорил условия деятельности в </a:t>
            </a:r>
            <a:r>
              <a:rPr lang="ru-RU" sz="2400" b="1" dirty="0" smtClean="0">
                <a:solidFill>
                  <a:srgbClr val="0070C0"/>
                </a:solidFill>
              </a:rPr>
              <a:t>группе;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dirty="0" smtClean="0">
                <a:solidFill>
                  <a:srgbClr val="0070C0"/>
                </a:solidFill>
              </a:rPr>
              <a:t> </a:t>
            </a:r>
            <a:r>
              <a:rPr lang="ru-RU" sz="2400" b="1" dirty="0">
                <a:solidFill>
                  <a:srgbClr val="0070C0"/>
                </a:solidFill>
              </a:rPr>
              <a:t>стараются уйти из-под контроля, не </a:t>
            </a:r>
            <a:r>
              <a:rPr lang="ru-RU" sz="2400" b="1" dirty="0" smtClean="0">
                <a:solidFill>
                  <a:srgbClr val="0070C0"/>
                </a:solidFill>
              </a:rPr>
              <a:t>подчиниться.</a:t>
            </a:r>
            <a:endParaRPr lang="ru-RU" sz="2400" b="1" dirty="0">
              <a:solidFill>
                <a:srgbClr val="0070C0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19468" y="2173979"/>
            <a:ext cx="1831698" cy="175255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19531" y="2199861"/>
            <a:ext cx="1652380" cy="176253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1033670" y="4042858"/>
            <a:ext cx="549965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dirty="0" smtClean="0">
                <a:solidFill>
                  <a:srgbClr val="FF0000"/>
                </a:solidFill>
              </a:rPr>
              <a:t>важно </a:t>
            </a:r>
            <a:r>
              <a:rPr lang="ru-RU" sz="2400" b="1" dirty="0">
                <a:solidFill>
                  <a:srgbClr val="FF0000"/>
                </a:solidFill>
              </a:rPr>
              <a:t>просто получить задание и вызвать хорошее отношение к себе у </a:t>
            </a:r>
            <a:r>
              <a:rPr lang="ru-RU" sz="2400" b="1" dirty="0" smtClean="0">
                <a:solidFill>
                  <a:srgbClr val="FF0000"/>
                </a:solidFill>
              </a:rPr>
              <a:t>взрослого;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dirty="0" smtClean="0">
                <a:solidFill>
                  <a:srgbClr val="FF0000"/>
                </a:solidFill>
              </a:rPr>
              <a:t>принимают </a:t>
            </a:r>
            <a:r>
              <a:rPr lang="ru-RU" sz="2400" b="1" dirty="0">
                <a:solidFill>
                  <a:srgbClr val="FF0000"/>
                </a:solidFill>
              </a:rPr>
              <a:t>стратегию, навязанную им </a:t>
            </a:r>
            <a:r>
              <a:rPr lang="ru-RU" sz="2400" b="1" dirty="0" smtClean="0">
                <a:solidFill>
                  <a:srgbClr val="FF0000"/>
                </a:solidFill>
              </a:rPr>
              <a:t>взрослыми.</a:t>
            </a:r>
          </a:p>
        </p:txBody>
      </p:sp>
    </p:spTree>
    <p:extLst>
      <p:ext uri="{BB962C8B-B14F-4D97-AF65-F5344CB8AC3E}">
        <p14:creationId xmlns:p14="http://schemas.microsoft.com/office/powerpoint/2010/main" xmlns="" val="2263174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503950" y="2145796"/>
            <a:ext cx="542624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000099"/>
                </a:solidFill>
              </a:rPr>
              <a:t>Мальчики</a:t>
            </a:r>
            <a:r>
              <a:rPr lang="ru-RU" sz="2400" b="1" dirty="0" smtClean="0">
                <a:solidFill>
                  <a:srgbClr val="0000FF"/>
                </a:solidFill>
              </a:rPr>
              <a:t> кратковременно, но ярко и избирательно реагируют на эмоциональный фактор, например, когда взрослые ругают их. Они быстро снимают эмоциональное напряжение, переключаясь на продуктивную деятельность.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772326" y="1910574"/>
            <a:ext cx="4891020" cy="325309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xmlns="" val="2382620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46846" y="1833791"/>
            <a:ext cx="5201704" cy="3254187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193959" y="2306722"/>
            <a:ext cx="542624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0000FF"/>
                </a:solidFill>
              </a:rPr>
              <a:t>У </a:t>
            </a:r>
            <a:r>
              <a:rPr lang="ru-RU" sz="2400" b="1" dirty="0">
                <a:solidFill>
                  <a:srgbClr val="FF0000"/>
                </a:solidFill>
              </a:rPr>
              <a:t>девочек</a:t>
            </a:r>
            <a:r>
              <a:rPr lang="ru-RU" sz="2400" b="1" dirty="0">
                <a:solidFill>
                  <a:srgbClr val="0000FF"/>
                </a:solidFill>
              </a:rPr>
              <a:t> в эмоциональной деятельности резко нарастает общая активность, повышается эмоциональный тонус мозга, его готовность ответить на положительное или отрицательное внешнее воздействие.</a:t>
            </a:r>
          </a:p>
        </p:txBody>
      </p:sp>
    </p:spTree>
    <p:extLst>
      <p:ext uri="{BB962C8B-B14F-4D97-AF65-F5344CB8AC3E}">
        <p14:creationId xmlns:p14="http://schemas.microsoft.com/office/powerpoint/2010/main" xmlns="" val="2384865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9900FF"/>
                </a:solidFill>
              </a:rPr>
              <a:t>Как реагируют мальчики и девочки </a:t>
            </a:r>
            <a:r>
              <a:rPr lang="ru-RU" b="1" dirty="0" smtClean="0">
                <a:solidFill>
                  <a:srgbClr val="9900FF"/>
                </a:solidFill>
              </a:rPr>
              <a:t/>
            </a:r>
            <a:br>
              <a:rPr lang="ru-RU" b="1" dirty="0" smtClean="0">
                <a:solidFill>
                  <a:srgbClr val="9900FF"/>
                </a:solidFill>
              </a:rPr>
            </a:br>
            <a:r>
              <a:rPr lang="ru-RU" b="1" dirty="0" smtClean="0">
                <a:solidFill>
                  <a:srgbClr val="9900FF"/>
                </a:solidFill>
              </a:rPr>
              <a:t>на </a:t>
            </a:r>
            <a:r>
              <a:rPr lang="ru-RU" b="1" dirty="0">
                <a:solidFill>
                  <a:srgbClr val="9900FF"/>
                </a:solidFill>
              </a:rPr>
              <a:t>оценки?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741946" y="2445928"/>
            <a:ext cx="622032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dirty="0" smtClean="0">
                <a:solidFill>
                  <a:srgbClr val="FF0000"/>
                </a:solidFill>
              </a:rPr>
              <a:t>Девочки очень эмоционально реагируют на все оценки: и на положительные, и на отрицательные.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dirty="0" smtClean="0">
                <a:solidFill>
                  <a:srgbClr val="0070C0"/>
                </a:solidFill>
              </a:rPr>
              <a:t> Мальчики реагируют только на значимые для них оценки.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dirty="0" smtClean="0">
                <a:solidFill>
                  <a:srgbClr val="FF0000"/>
                </a:solidFill>
              </a:rPr>
              <a:t> Для девочек эмоционально значимо, кто их оценивает и как, им важно «быть хорошими» в глазах взрослых.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dirty="0" smtClean="0">
                <a:solidFill>
                  <a:srgbClr val="0070C0"/>
                </a:solidFill>
              </a:rPr>
              <a:t>Мальчикам важно, что оценивается в их деятельности.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962274" y="2702603"/>
            <a:ext cx="4520800" cy="3008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96858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982663"/>
            <a:ext cx="9601200" cy="1303337"/>
          </a:xfrm>
        </p:spPr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295402" y="4220217"/>
            <a:ext cx="982177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0000FF"/>
                </a:solidFill>
              </a:rPr>
              <a:t>О</a:t>
            </a:r>
            <a:r>
              <a:rPr lang="ru-RU" sz="2400" b="1" dirty="0" smtClean="0">
                <a:solidFill>
                  <a:srgbClr val="0000FF"/>
                </a:solidFill>
              </a:rPr>
              <a:t>птимальное сочетание форм учебной деятельности и природного генотипа ребенка при восприятии информации являются необходимым и важнейшим условием развивающей направленности обучения как предпосылки для развития индивидуальных возможностей, задатков и склонностей каждого обучающегося.</a:t>
            </a:r>
            <a:endParaRPr lang="ru-RU" sz="2400" b="1" dirty="0">
              <a:solidFill>
                <a:srgbClr val="0000FF"/>
              </a:solidFill>
            </a:endParaRPr>
          </a:p>
        </p:txBody>
      </p:sp>
      <p:pic>
        <p:nvPicPr>
          <p:cNvPr id="1026" name="Picture 2" descr="Картинки по запросу happy family 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65929" y="551792"/>
            <a:ext cx="6551036" cy="368913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989046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D9B247"/>
      </a:accent1>
      <a:accent2>
        <a:srgbClr val="CC702D"/>
      </a:accent2>
      <a:accent3>
        <a:srgbClr val="B53A31"/>
      </a:accent3>
      <a:accent4>
        <a:srgbClr val="815F56"/>
      </a:accent4>
      <a:accent5>
        <a:srgbClr val="AE9E7C"/>
      </a:accent5>
      <a:accent6>
        <a:srgbClr val="7B8865"/>
      </a:accent6>
      <a:hlink>
        <a:srgbClr val="BB7826"/>
      </a:hlink>
      <a:folHlink>
        <a:srgbClr val="CF9C5F"/>
      </a:folHlink>
    </a:clrScheme>
    <a:fontScheme name="Натуральные материалы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rganic" id="{28CDC826-8792-45C0-861B-85EB3ADEDA33}" vid="{E4E49EB0-FB00-41F5-9359-4843D783A23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804</TotalTime>
  <Words>908</Words>
  <Application>Microsoft Office PowerPoint</Application>
  <PresentationFormat>Произвольный</PresentationFormat>
  <Paragraphs>100</Paragraphs>
  <Slides>31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2" baseType="lpstr">
      <vt:lpstr>Натуральные материалы</vt:lpstr>
      <vt:lpstr>Гендерная педагогика как эффективный путь социализации и повышения качества обучения и развития учащихся</vt:lpstr>
      <vt:lpstr>Слайд 2</vt:lpstr>
      <vt:lpstr>Гендерная педагогика </vt:lpstr>
      <vt:lpstr>Цель гендерной педагогики </vt:lpstr>
      <vt:lpstr>Слайд 5</vt:lpstr>
      <vt:lpstr>Слайд 6</vt:lpstr>
      <vt:lpstr>Слайд 7</vt:lpstr>
      <vt:lpstr>Слайд 8</vt:lpstr>
      <vt:lpstr> Смешение мальчиков и девочек в детских садах и школах по календарному возрасту приводит к серьезным последствиям.  </vt:lpstr>
      <vt:lpstr> Успешность обучения детей  в школьном возрасте во многом определяется их психофизиологическими особенностями.</vt:lpstr>
      <vt:lpstr>Слайд 11</vt:lpstr>
      <vt:lpstr> Основные гендерные различия детей младшего школьного возраста </vt:lpstr>
      <vt:lpstr>Основные гендерные различия детей младшего школьного возраста</vt:lpstr>
      <vt:lpstr>Основные гендерные различия детей младшего школьного возраста</vt:lpstr>
      <vt:lpstr>Основные гендерные различия детей младшего школьного возраста</vt:lpstr>
      <vt:lpstr>Основные гендерные различия детей младшего школьного возраста</vt:lpstr>
      <vt:lpstr> Рекомендации по выстраиванию учебного процесса </vt:lpstr>
      <vt:lpstr> Рекомендации по выстраиванию учебного процесса </vt:lpstr>
      <vt:lpstr>Рекомендации по выстраиванию учебного процесса</vt:lpstr>
      <vt:lpstr>Рекомендации по выстраиванию учебного процесса</vt:lpstr>
      <vt:lpstr>Рекомендации по выстраиванию учебного процесса</vt:lpstr>
      <vt:lpstr>Типичные различия мальчиков и девочек среднего школьного возраста</vt:lpstr>
      <vt:lpstr>Рекомендации по выстраиванию учебного процесса</vt:lpstr>
      <vt:lpstr>Рекомендации по выстраиванию учебного процесса</vt:lpstr>
      <vt:lpstr>Рекомендации по выстраиванию учебного процесса</vt:lpstr>
      <vt:lpstr>Рекомендации по выстраиванию учебного процесса в группе</vt:lpstr>
      <vt:lpstr>Рекомендации по выстраиванию учебного процесса в группе</vt:lpstr>
      <vt:lpstr>Слайд 28</vt:lpstr>
      <vt:lpstr>Слайд 29</vt:lpstr>
      <vt:lpstr>Как реагируют мальчики и девочки  на оценки? </vt:lpstr>
      <vt:lpstr> 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Гендерная педагогика как эффективный путь социализации и повышения качества обучения и развития учащихся</dc:title>
  <dc:creator>Asus</dc:creator>
  <cp:lastModifiedBy>ЛЮДА</cp:lastModifiedBy>
  <cp:revision>69</cp:revision>
  <dcterms:created xsi:type="dcterms:W3CDTF">2017-01-08T08:46:25Z</dcterms:created>
  <dcterms:modified xsi:type="dcterms:W3CDTF">2019-03-25T09:01:16Z</dcterms:modified>
</cp:coreProperties>
</file>