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2" r:id="rId4"/>
    <p:sldId id="257" r:id="rId5"/>
    <p:sldId id="258" r:id="rId6"/>
    <p:sldId id="259" r:id="rId7"/>
    <p:sldId id="263" r:id="rId8"/>
    <p:sldId id="260" r:id="rId9"/>
    <p:sldId id="266" r:id="rId10"/>
    <p:sldId id="261" r:id="rId11"/>
    <p:sldId id="264" r:id="rId12"/>
    <p:sldId id="265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D3793-07FC-4182-915A-2B461F6CFD1C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6CE90-F64C-4B83-A390-074470BAE9D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Passive ( present simple , past simple and future simple)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Пассивный залог в настоящем, прошедшем  и будущем времени.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Look at the examples: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Our teacher gives us </a:t>
            </a:r>
            <a:r>
              <a:rPr lang="en-US" u="sng" dirty="0" smtClean="0"/>
              <a:t>a lot of homework</a:t>
            </a:r>
            <a:r>
              <a:rPr lang="en-US" dirty="0" smtClean="0"/>
              <a:t>.</a:t>
            </a:r>
          </a:p>
          <a:p>
            <a:pPr marL="514350" indent="-514350">
              <a:buNone/>
            </a:pPr>
            <a:r>
              <a:rPr lang="en-US" dirty="0" smtClean="0"/>
              <a:t>      </a:t>
            </a:r>
            <a:r>
              <a:rPr lang="en-US" u="sng" dirty="0" smtClean="0">
                <a:solidFill>
                  <a:srgbClr val="C00000"/>
                </a:solidFill>
              </a:rPr>
              <a:t>A lot of homework </a:t>
            </a:r>
            <a:r>
              <a:rPr lang="en-US" dirty="0" smtClean="0">
                <a:solidFill>
                  <a:srgbClr val="C00000"/>
                </a:solidFill>
              </a:rPr>
              <a:t>is given us </a:t>
            </a:r>
            <a:r>
              <a:rPr lang="en-US" dirty="0" smtClean="0"/>
              <a:t>.                                             </a:t>
            </a:r>
            <a:r>
              <a:rPr lang="en-US" u="sng" dirty="0" smtClean="0"/>
              <a:t>A lot of homework </a:t>
            </a:r>
            <a:r>
              <a:rPr lang="en-US" dirty="0" smtClean="0"/>
              <a:t>is given </a:t>
            </a:r>
            <a:r>
              <a:rPr lang="en-US" dirty="0" smtClean="0">
                <a:solidFill>
                  <a:srgbClr val="FF0000"/>
                </a:solidFill>
              </a:rPr>
              <a:t>by</a:t>
            </a:r>
            <a:r>
              <a:rPr lang="en-US" dirty="0" smtClean="0"/>
              <a:t> our teacher.</a:t>
            </a:r>
          </a:p>
          <a:p>
            <a:pPr marL="514350" indent="-514350">
              <a:buNone/>
            </a:pPr>
            <a:r>
              <a:rPr lang="en-US" dirty="0" smtClean="0"/>
              <a:t>2. The police arrests hundreds of </a:t>
            </a:r>
            <a:r>
              <a:rPr lang="en-US" u="sng" dirty="0" smtClean="0"/>
              <a:t>criminals</a:t>
            </a:r>
            <a:r>
              <a:rPr lang="en-US" dirty="0" smtClean="0"/>
              <a:t> every year.</a:t>
            </a:r>
          </a:p>
          <a:p>
            <a:pPr marL="514350" indent="-514350">
              <a:buNone/>
            </a:pPr>
            <a:r>
              <a:rPr lang="en-US" dirty="0" smtClean="0"/>
              <a:t>      </a:t>
            </a:r>
            <a:r>
              <a:rPr lang="en-US" u="sng" dirty="0" smtClean="0">
                <a:solidFill>
                  <a:srgbClr val="C00000"/>
                </a:solidFill>
              </a:rPr>
              <a:t>Criminals</a:t>
            </a:r>
            <a:r>
              <a:rPr lang="en-US" dirty="0" smtClean="0">
                <a:solidFill>
                  <a:srgbClr val="C00000"/>
                </a:solidFill>
              </a:rPr>
              <a:t> are arrested every year.                              </a:t>
            </a:r>
            <a:r>
              <a:rPr lang="en-US" dirty="0" smtClean="0"/>
              <a:t>Criminals are  arrested </a:t>
            </a:r>
            <a:r>
              <a:rPr lang="en-US" dirty="0" smtClean="0">
                <a:solidFill>
                  <a:srgbClr val="FF0000"/>
                </a:solidFill>
              </a:rPr>
              <a:t>by</a:t>
            </a:r>
            <a:r>
              <a:rPr lang="en-US" dirty="0" smtClean="0"/>
              <a:t> the police.</a:t>
            </a:r>
          </a:p>
          <a:p>
            <a:pPr marL="514350" indent="-514350">
              <a:buNone/>
            </a:pPr>
            <a:r>
              <a:rPr lang="en-US" dirty="0" smtClean="0"/>
              <a:t>      </a:t>
            </a:r>
            <a:r>
              <a:rPr lang="en-US" dirty="0" smtClean="0">
                <a:solidFill>
                  <a:srgbClr val="FF0000"/>
                </a:solidFill>
              </a:rPr>
              <a:t>We use the passive when the action is more important than the person that does the action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Read and translate these sentences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Computers </a:t>
            </a:r>
            <a:r>
              <a:rPr lang="en-US" b="1" dirty="0" smtClean="0"/>
              <a:t>are sold </a:t>
            </a:r>
            <a:r>
              <a:rPr lang="en-US" dirty="0" smtClean="0"/>
              <a:t>in this shop.</a:t>
            </a:r>
          </a:p>
          <a:p>
            <a:r>
              <a:rPr lang="en-US" dirty="0" smtClean="0"/>
              <a:t>The Olympic Games </a:t>
            </a:r>
            <a:r>
              <a:rPr lang="en-US" b="1" dirty="0" smtClean="0"/>
              <a:t>are held </a:t>
            </a:r>
            <a:r>
              <a:rPr lang="en-US" dirty="0" smtClean="0"/>
              <a:t>every four years.</a:t>
            </a:r>
          </a:p>
          <a:p>
            <a:r>
              <a:rPr lang="en-US" dirty="0" smtClean="0"/>
              <a:t>The EURO </a:t>
            </a:r>
            <a:r>
              <a:rPr lang="en-US" b="1" dirty="0" smtClean="0"/>
              <a:t>isn’t used </a:t>
            </a:r>
            <a:r>
              <a:rPr lang="en-US" dirty="0" smtClean="0"/>
              <a:t>in America.</a:t>
            </a:r>
          </a:p>
          <a:p>
            <a:r>
              <a:rPr lang="en-US" dirty="0" smtClean="0"/>
              <a:t>Every year, lots of money </a:t>
            </a:r>
            <a:r>
              <a:rPr lang="en-US" b="1" dirty="0" smtClean="0"/>
              <a:t>is donated </a:t>
            </a:r>
            <a:r>
              <a:rPr lang="en-US" dirty="0" smtClean="0"/>
              <a:t>to the children’s hospital.</a:t>
            </a:r>
          </a:p>
          <a:p>
            <a:r>
              <a:rPr lang="en-US" dirty="0" smtClean="0"/>
              <a:t>Adverts </a:t>
            </a:r>
            <a:r>
              <a:rPr lang="en-US" b="1" dirty="0" smtClean="0"/>
              <a:t>are made </a:t>
            </a:r>
            <a:r>
              <a:rPr lang="en-US" dirty="0" smtClean="0"/>
              <a:t>in advertising agencies.</a:t>
            </a: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We use </a:t>
            </a:r>
            <a:r>
              <a:rPr lang="en-US" b="1" dirty="0" smtClean="0">
                <a:solidFill>
                  <a:srgbClr val="FF0000"/>
                </a:solidFill>
              </a:rPr>
              <a:t>by</a:t>
            </a:r>
            <a:r>
              <a:rPr lang="en-US" dirty="0" smtClean="0">
                <a:solidFill>
                  <a:srgbClr val="FF0000"/>
                </a:solidFill>
              </a:rPr>
              <a:t> if we think it is necessary to say who does the action.</a:t>
            </a:r>
          </a:p>
          <a:p>
            <a:pPr>
              <a:buNone/>
            </a:pPr>
            <a:r>
              <a:rPr lang="en-US" smtClean="0"/>
              <a:t>Adverts </a:t>
            </a:r>
            <a:r>
              <a:rPr lang="en-US" u="sng" dirty="0" smtClean="0"/>
              <a:t>are created </a:t>
            </a:r>
            <a:r>
              <a:rPr lang="en-US" dirty="0" smtClean="0">
                <a:solidFill>
                  <a:srgbClr val="FF0000"/>
                </a:solidFill>
              </a:rPr>
              <a:t>by</a:t>
            </a:r>
            <a:r>
              <a:rPr lang="en-US" dirty="0" smtClean="0"/>
              <a:t> advertising agencies.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We use the passive when we do not know who or what performed the action, or we do not want to focus on who or what performed the action.</a:t>
            </a:r>
            <a:endParaRPr lang="ru-RU" b="1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2714620"/>
            <a:ext cx="7929617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When we use adverbs with the passive, we usually put them before the Past Participle</a:t>
            </a:r>
            <a:endParaRPr lang="ru-RU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2500306"/>
            <a:ext cx="8143932" cy="2582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We form the passive with the correct tense of the verb </a:t>
            </a:r>
            <a:r>
              <a:rPr lang="en-US" dirty="0" smtClean="0">
                <a:solidFill>
                  <a:srgbClr val="FF0000"/>
                </a:solidFill>
              </a:rPr>
              <a:t>BE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FF0000"/>
                </a:solidFill>
              </a:rPr>
              <a:t>the Past Participle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2428868"/>
            <a:ext cx="757242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357166"/>
            <a:ext cx="7786742" cy="5000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357166"/>
            <a:ext cx="800105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dirty="0" smtClean="0"/>
              <a:t>We form </a:t>
            </a:r>
            <a:r>
              <a:rPr lang="en-US" sz="3200" b="1" u="sng" dirty="0" smtClean="0"/>
              <a:t>future passive </a:t>
            </a:r>
            <a:r>
              <a:rPr lang="en-US" sz="3200" b="1" dirty="0" smtClean="0"/>
              <a:t>like this:                                      </a:t>
            </a:r>
            <a:r>
              <a:rPr lang="en-US" sz="3200" b="1" u="sng" dirty="0" smtClean="0"/>
              <a:t>will/won’t +be+ past participle of the main verb.</a:t>
            </a:r>
            <a:endParaRPr lang="ru-RU" sz="3200" b="1" u="sng" dirty="0"/>
          </a:p>
        </p:txBody>
      </p:sp>
      <p:pic>
        <p:nvPicPr>
          <p:cNvPr id="921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2285992"/>
            <a:ext cx="8143932" cy="365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 Complete the sentences with the correct form of the verb </a:t>
            </a:r>
            <a:r>
              <a:rPr lang="en-US" i="1" dirty="0" smtClean="0"/>
              <a:t>be</a:t>
            </a:r>
            <a:endParaRPr lang="ru-RU" i="1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643050"/>
            <a:ext cx="8001055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3. </a:t>
            </a:r>
            <a:r>
              <a:rPr lang="en-US" sz="3600" dirty="0" smtClean="0"/>
              <a:t>Complete the description using the Present Simple Passive form of the verbs in brackets.</a:t>
            </a:r>
            <a:endParaRPr lang="ru-RU" sz="36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1714488"/>
            <a:ext cx="7572427" cy="4429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dirty="0" smtClean="0"/>
              <a:t>4. Complete the broadcasting facts. Use the Past Simple Passive form of verbs in the brackets</a:t>
            </a:r>
            <a:r>
              <a:rPr lang="en-US" sz="3200" dirty="0" smtClean="0"/>
              <a:t>.</a:t>
            </a:r>
            <a:endParaRPr lang="ru-RU" sz="32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1714488"/>
            <a:ext cx="7643866" cy="441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5</a:t>
            </a:r>
            <a:r>
              <a:rPr lang="en-US" dirty="0" smtClean="0"/>
              <a:t>. </a:t>
            </a:r>
            <a:r>
              <a:rPr lang="en-US" sz="3600" b="1" dirty="0" smtClean="0"/>
              <a:t>Complete the advertisement . Use the future passive form(will) of the verbs in brackets.</a:t>
            </a:r>
            <a:endParaRPr lang="ru-RU" sz="3600" b="1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00200"/>
            <a:ext cx="8572528" cy="4972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320</Words>
  <Application>Microsoft Office PowerPoint</Application>
  <PresentationFormat>Экран (4:3)</PresentationFormat>
  <Paragraphs>24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The Passive ( present simple , past simple and future simple)</vt:lpstr>
      <vt:lpstr>Look at the examples:</vt:lpstr>
      <vt:lpstr>Read and translate these sentences:</vt:lpstr>
      <vt:lpstr>We use the passive when we do not know who or what performed the action, or we do not want to focus on who or what performed the action.</vt:lpstr>
      <vt:lpstr>When we use adverbs with the passive, we usually put them before the Past Participle</vt:lpstr>
      <vt:lpstr>We form the passive with the correct tense of the verb BE and the Past Participle.</vt:lpstr>
      <vt:lpstr>Слайд 7</vt:lpstr>
      <vt:lpstr>Слайд 8</vt:lpstr>
      <vt:lpstr>We form future passive like this:                                      will/won’t +be+ past participle of the main verb.</vt:lpstr>
      <vt:lpstr>2. Complete the sentences with the correct form of the verb be</vt:lpstr>
      <vt:lpstr>3. Complete the description using the Present Simple Passive form of the verbs in brackets.</vt:lpstr>
      <vt:lpstr>4. Complete the broadcasting facts. Use the Past Simple Passive form of verbs in the brackets.</vt:lpstr>
      <vt:lpstr>5. Complete the advertisement . Use the future passive form(will) of the verbs in brackets.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Passive ( present simple and past simple)</dc:title>
  <dc:creator>eshchenko</dc:creator>
  <cp:lastModifiedBy>eshchenko</cp:lastModifiedBy>
  <cp:revision>10</cp:revision>
  <dcterms:created xsi:type="dcterms:W3CDTF">2020-04-22T07:57:51Z</dcterms:created>
  <dcterms:modified xsi:type="dcterms:W3CDTF">2020-11-28T13:22:53Z</dcterms:modified>
</cp:coreProperties>
</file>