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0" r:id="rId3"/>
    <p:sldId id="274" r:id="rId4"/>
    <p:sldId id="276" r:id="rId5"/>
    <p:sldId id="272" r:id="rId6"/>
    <p:sldId id="258" r:id="rId7"/>
    <p:sldId id="260" r:id="rId8"/>
    <p:sldId id="261" r:id="rId9"/>
    <p:sldId id="262" r:id="rId10"/>
    <p:sldId id="273" r:id="rId11"/>
    <p:sldId id="275" r:id="rId12"/>
    <p:sldId id="271" r:id="rId13"/>
    <p:sldId id="263" r:id="rId14"/>
    <p:sldId id="265" r:id="rId15"/>
    <p:sldId id="266" r:id="rId16"/>
    <p:sldId id="267" r:id="rId17"/>
    <p:sldId id="268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99F057-E60C-49D3-AEB3-3D4731BC0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B56EE6-34AD-492A-A97A-8B32EB806A8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56EE6-34AD-492A-A97A-8B32EB806A8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AE67F-B12E-4871-AD12-FCE28CAFDAC5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BA340-3DA2-40F7-A305-60F40C6D6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w5x74HP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9"/>
            <a:ext cx="7772400" cy="1857388"/>
          </a:xfrm>
        </p:spPr>
        <p:txBody>
          <a:bodyPr/>
          <a:lstStyle/>
          <a:p>
            <a:r>
              <a:rPr lang="en-US" dirty="0" smtClean="0"/>
              <a:t>MODAL</a:t>
            </a:r>
            <a:r>
              <a:rPr lang="ru-RU" dirty="0" smtClean="0"/>
              <a:t>  </a:t>
            </a:r>
            <a:r>
              <a:rPr lang="en-US" dirty="0" smtClean="0"/>
              <a:t>VERBS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2071678"/>
            <a:ext cx="7215238" cy="264320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SHOULD ( OUGHT TO), MUST, MUSTN’T, HAVE TO, DON’T HAVE TO  (NEEDN’T)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PROBLEMS, PROBLEMS….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      SHOULD – WE GIVE ADVICE</a:t>
            </a:r>
            <a:endParaRPr lang="ru-RU" sz="4000" b="1" dirty="0" smtClean="0"/>
          </a:p>
          <a:p>
            <a:r>
              <a:rPr lang="ru-RU" sz="4000" b="1" dirty="0" smtClean="0"/>
              <a:t> </a:t>
            </a:r>
            <a:r>
              <a:rPr lang="en-US" sz="4000" b="1" u="sng" dirty="0" smtClean="0"/>
              <a:t>should</a:t>
            </a:r>
            <a:r>
              <a:rPr lang="ru-RU" sz="4000" b="1" u="sng" dirty="0" smtClean="0"/>
              <a:t> </a:t>
            </a:r>
            <a:r>
              <a:rPr lang="en-US" sz="4000" b="1" dirty="0" smtClean="0"/>
              <a:t> – </a:t>
            </a:r>
            <a:r>
              <a:rPr lang="ru-RU" sz="4000" b="1" dirty="0" smtClean="0"/>
              <a:t>следует что-то сделать</a:t>
            </a:r>
          </a:p>
          <a:p>
            <a:r>
              <a:rPr lang="en-US" sz="4000" b="1" dirty="0" smtClean="0"/>
              <a:t>“</a:t>
            </a:r>
            <a:r>
              <a:rPr lang="en-US" sz="4000" b="1" u="sng" dirty="0" smtClean="0"/>
              <a:t>I should </a:t>
            </a:r>
            <a:r>
              <a:rPr lang="en-US" sz="4000" b="1" dirty="0" smtClean="0"/>
              <a:t>do something”  - </a:t>
            </a:r>
            <a:r>
              <a:rPr lang="ru-RU" sz="4000" b="1" dirty="0" smtClean="0"/>
              <a:t>на твоём месте я бы, ( я бы)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Should – </a:t>
            </a:r>
            <a:r>
              <a:rPr lang="ru-RU" dirty="0" smtClean="0">
                <a:solidFill>
                  <a:srgbClr val="FF0000"/>
                </a:solidFill>
              </a:rPr>
              <a:t>следует что-то сделать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We use </a:t>
            </a:r>
            <a:r>
              <a:rPr lang="en-US" i="1" dirty="0" smtClean="0">
                <a:solidFill>
                  <a:srgbClr val="FF0000"/>
                </a:solidFill>
              </a:rPr>
              <a:t>should </a:t>
            </a:r>
            <a:r>
              <a:rPr lang="en-US" dirty="0" smtClean="0"/>
              <a:t>and </a:t>
            </a:r>
            <a:r>
              <a:rPr lang="en-US" i="1" dirty="0" smtClean="0">
                <a:solidFill>
                  <a:srgbClr val="FF0000"/>
                </a:solidFill>
              </a:rPr>
              <a:t>shouldn’t</a:t>
            </a:r>
            <a:r>
              <a:rPr lang="en-US" dirty="0" smtClean="0"/>
              <a:t> to give advice make suggestions.</a:t>
            </a:r>
            <a:r>
              <a:rPr lang="ru-RU" dirty="0" smtClean="0"/>
              <a:t> </a:t>
            </a:r>
          </a:p>
          <a:p>
            <a:r>
              <a:rPr lang="en-US" b="1" dirty="0" smtClean="0"/>
              <a:t>Should </a:t>
            </a:r>
            <a:r>
              <a:rPr lang="ru-RU" b="1" dirty="0" smtClean="0"/>
              <a:t>используется для выражения совета и предложения.</a:t>
            </a:r>
            <a:endParaRPr lang="en-US" b="1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You </a:t>
            </a:r>
            <a:r>
              <a:rPr lang="en-US" dirty="0" smtClean="0">
                <a:solidFill>
                  <a:srgbClr val="FF0000"/>
                </a:solidFill>
              </a:rPr>
              <a:t>shouldn’t</a:t>
            </a:r>
            <a:r>
              <a:rPr lang="en-US" dirty="0" smtClean="0"/>
              <a:t> </a:t>
            </a:r>
            <a:r>
              <a:rPr lang="en-US" u="sng" dirty="0" smtClean="0"/>
              <a:t>worry</a:t>
            </a:r>
            <a:r>
              <a:rPr lang="en-US" dirty="0" smtClean="0"/>
              <a:t> about your exams. You work very hard.</a:t>
            </a:r>
          </a:p>
          <a:p>
            <a:pPr>
              <a:buNone/>
            </a:pPr>
            <a:r>
              <a:rPr lang="en-US" dirty="0" smtClean="0"/>
              <a:t>He </a:t>
            </a:r>
            <a:r>
              <a:rPr lang="en-US" dirty="0" smtClean="0">
                <a:solidFill>
                  <a:srgbClr val="FF0000"/>
                </a:solidFill>
              </a:rPr>
              <a:t>shouldn’t</a:t>
            </a:r>
            <a:r>
              <a:rPr lang="en-US" dirty="0" smtClean="0"/>
              <a:t> </a:t>
            </a:r>
            <a:r>
              <a:rPr lang="en-US" u="sng" dirty="0" smtClean="0"/>
              <a:t>speak</a:t>
            </a:r>
            <a:r>
              <a:rPr lang="en-US" dirty="0" smtClean="0"/>
              <a:t> English very fast! I can’t understand him.</a:t>
            </a:r>
          </a:p>
          <a:p>
            <a:pPr>
              <a:buNone/>
            </a:pPr>
            <a:r>
              <a:rPr lang="en-US" dirty="0" smtClean="0"/>
              <a:t>Students </a:t>
            </a:r>
            <a:r>
              <a:rPr lang="en-US" dirty="0" smtClean="0">
                <a:solidFill>
                  <a:srgbClr val="FF0000"/>
                </a:solidFill>
              </a:rPr>
              <a:t>shouldn’t</a:t>
            </a:r>
            <a:r>
              <a:rPr lang="en-US" dirty="0" smtClean="0"/>
              <a:t> </a:t>
            </a:r>
            <a:r>
              <a:rPr lang="en-US" u="sng" dirty="0" smtClean="0"/>
              <a:t>use</a:t>
            </a:r>
            <a:r>
              <a:rPr lang="en-US" dirty="0" smtClean="0"/>
              <a:t> mobile phones in class.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How we form sentences with should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u="sng" dirty="0" smtClean="0"/>
              <a:t>Affirmative / Negative</a:t>
            </a:r>
            <a:r>
              <a:rPr lang="ru-RU" b="1" u="sng" dirty="0" smtClean="0"/>
              <a:t> </a:t>
            </a:r>
          </a:p>
          <a:p>
            <a:pPr>
              <a:buNone/>
            </a:pPr>
            <a:r>
              <a:rPr lang="en-US" dirty="0" smtClean="0"/>
              <a:t>My mum says I </a:t>
            </a:r>
            <a:r>
              <a:rPr lang="en-US" u="sng" dirty="0" smtClean="0"/>
              <a:t>shouldn’t spend </a:t>
            </a:r>
            <a:r>
              <a:rPr lang="en-US" dirty="0" smtClean="0"/>
              <a:t>so long online.</a:t>
            </a:r>
          </a:p>
          <a:p>
            <a:pPr>
              <a:buNone/>
            </a:pPr>
            <a:r>
              <a:rPr lang="en-US" dirty="0" smtClean="0"/>
              <a:t>You </a:t>
            </a:r>
            <a:r>
              <a:rPr lang="en-US" u="sng" dirty="0" smtClean="0"/>
              <a:t>should turn </a:t>
            </a:r>
            <a:r>
              <a:rPr lang="en-US" dirty="0" smtClean="0"/>
              <a:t>the computer </a:t>
            </a:r>
            <a:r>
              <a:rPr lang="en-US" u="sng" dirty="0" smtClean="0"/>
              <a:t>off</a:t>
            </a:r>
            <a:r>
              <a:rPr lang="en-US" dirty="0" smtClean="0"/>
              <a:t> every evening.</a:t>
            </a:r>
          </a:p>
          <a:p>
            <a:pPr>
              <a:buNone/>
            </a:pPr>
            <a:r>
              <a:rPr lang="en-US" dirty="0" smtClean="0"/>
              <a:t>You  </a:t>
            </a:r>
            <a:r>
              <a:rPr lang="en-US" u="sng" dirty="0" smtClean="0"/>
              <a:t>should watch </a:t>
            </a:r>
            <a:r>
              <a:rPr lang="en-US" dirty="0" smtClean="0"/>
              <a:t>less TV.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u="sng" dirty="0" smtClean="0"/>
              <a:t>Subject </a:t>
            </a:r>
            <a:r>
              <a:rPr lang="en-US" u="sng" dirty="0" smtClean="0">
                <a:solidFill>
                  <a:srgbClr val="FF0000"/>
                </a:solidFill>
              </a:rPr>
              <a:t>should/shouldn’t</a:t>
            </a:r>
            <a:r>
              <a:rPr lang="en-US" u="sng" dirty="0" smtClean="0"/>
              <a:t> VERB ( Base form).                 </a:t>
            </a:r>
            <a:r>
              <a:rPr lang="ru-RU" dirty="0" smtClean="0"/>
              <a:t>( </a:t>
            </a:r>
            <a:r>
              <a:rPr lang="ru-RU" b="1" dirty="0" smtClean="0"/>
              <a:t>глагол употребляется без частицы </a:t>
            </a:r>
            <a:r>
              <a:rPr lang="en-US" b="1" dirty="0" smtClean="0">
                <a:solidFill>
                  <a:srgbClr val="FF0000"/>
                </a:solidFill>
              </a:rPr>
              <a:t>to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  </a:t>
            </a:r>
            <a:endParaRPr lang="ru-RU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I borrowed my friends camera and I broke it</a:t>
            </a:r>
            <a:r>
              <a:rPr lang="en-US" dirty="0" smtClean="0"/>
              <a:t>.        </a:t>
            </a:r>
            <a:r>
              <a:rPr lang="en-US" b="1" dirty="0" smtClean="0"/>
              <a:t>Should </a:t>
            </a:r>
            <a:r>
              <a:rPr lang="en-US" b="1" smtClean="0"/>
              <a:t>I be </a:t>
            </a:r>
            <a:r>
              <a:rPr lang="en-US" b="1" dirty="0" smtClean="0"/>
              <a:t>honest about it?                                       </a:t>
            </a:r>
          </a:p>
          <a:p>
            <a:r>
              <a:rPr lang="en-US" b="1" dirty="0" smtClean="0"/>
              <a:t>Or should I say that someone else broke it? What do you think?</a:t>
            </a:r>
            <a:endParaRPr lang="en-US" dirty="0"/>
          </a:p>
          <a:p>
            <a:endParaRPr lang="en-US" dirty="0" smtClean="0"/>
          </a:p>
          <a:p>
            <a:r>
              <a:rPr lang="en-US" u="sng" dirty="0" smtClean="0"/>
              <a:t>Did you ever have a similar experience ?     What did you do?</a:t>
            </a:r>
            <a:endParaRPr lang="ru-RU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08138"/>
            <a:ext cx="8229600" cy="41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42852"/>
            <a:ext cx="8429683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14488"/>
            <a:ext cx="778674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9688" y="214291"/>
            <a:ext cx="6524625" cy="1285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71472" y="1500174"/>
            <a:ext cx="8572528" cy="3672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OUGHT TO – </a:t>
            </a:r>
            <a:r>
              <a:rPr lang="ru-RU" dirty="0" smtClean="0">
                <a:solidFill>
                  <a:srgbClr val="FF0000"/>
                </a:solidFill>
              </a:rPr>
              <a:t>следует, должен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Когда говорим кому-то сделать что-то , потому - что это будет разумно.</a:t>
            </a:r>
          </a:p>
          <a:p>
            <a:pPr>
              <a:buNone/>
            </a:pPr>
            <a:r>
              <a:rPr lang="en-US" dirty="0" smtClean="0"/>
              <a:t>1.You look tired. You </a:t>
            </a:r>
            <a:r>
              <a:rPr lang="en-US" b="1" u="sng" dirty="0" smtClean="0"/>
              <a:t>ought to </a:t>
            </a:r>
            <a:r>
              <a:rPr lang="en-US" dirty="0" smtClean="0"/>
              <a:t>rest for an hour or two.</a:t>
            </a:r>
          </a:p>
          <a:p>
            <a:pPr>
              <a:buNone/>
            </a:pPr>
            <a:r>
              <a:rPr lang="en-US" dirty="0" smtClean="0"/>
              <a:t>2. She </a:t>
            </a:r>
            <a:r>
              <a:rPr lang="en-US" b="1" u="sng" dirty="0" smtClean="0"/>
              <a:t>ought to </a:t>
            </a:r>
            <a:r>
              <a:rPr lang="en-US" dirty="0" smtClean="0"/>
              <a:t>take her father’s advice.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Ought to </a:t>
            </a:r>
            <a:r>
              <a:rPr lang="ru-RU" dirty="0" smtClean="0"/>
              <a:t>– употребляется очень редко, особенно в отрицательных предложениях и вопросительных.</a:t>
            </a:r>
            <a:endParaRPr lang="ru-RU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2082792"/>
          </a:xfrm>
        </p:spPr>
        <p:txBody>
          <a:bodyPr>
            <a:normAutofit/>
          </a:bodyPr>
          <a:lstStyle/>
          <a:p>
            <a:r>
              <a:rPr lang="en-US" sz="3200" b="1" u="sng" dirty="0" smtClean="0"/>
              <a:t>Should</a:t>
            </a:r>
            <a:r>
              <a:rPr lang="en-US" sz="3200" dirty="0" smtClean="0"/>
              <a:t>- </a:t>
            </a:r>
            <a:r>
              <a:rPr lang="ru-RU" sz="3200" dirty="0" smtClean="0"/>
              <a:t>настойчивая рекомендация, но ей можно следовать , а можно и не следовать.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482981"/>
          </a:xfrm>
        </p:spPr>
        <p:txBody>
          <a:bodyPr/>
          <a:lstStyle/>
          <a:p>
            <a:r>
              <a:rPr lang="en-US" dirty="0" smtClean="0"/>
              <a:t>“</a:t>
            </a:r>
            <a:r>
              <a:rPr lang="en-US" b="1" dirty="0" smtClean="0"/>
              <a:t>Must”</a:t>
            </a:r>
            <a:r>
              <a:rPr lang="ru-RU" b="1" dirty="0" smtClean="0"/>
              <a:t>(</a:t>
            </a:r>
            <a:r>
              <a:rPr lang="ru-RU" dirty="0" smtClean="0"/>
              <a:t> должен, обязан) </a:t>
            </a:r>
            <a:r>
              <a:rPr lang="en-US" dirty="0" smtClean="0"/>
              <a:t>–</a:t>
            </a:r>
            <a:r>
              <a:rPr lang="ru-RU" dirty="0" smtClean="0"/>
              <a:t> сильнее, чем </a:t>
            </a:r>
            <a:r>
              <a:rPr lang="en-US" dirty="0" smtClean="0"/>
              <a:t>“</a:t>
            </a:r>
            <a:r>
              <a:rPr lang="en-US" b="1" dirty="0" smtClean="0"/>
              <a:t>should</a:t>
            </a:r>
            <a:r>
              <a:rPr lang="en-US" dirty="0" smtClean="0"/>
              <a:t>”</a:t>
            </a:r>
            <a:r>
              <a:rPr lang="ru-RU" dirty="0" smtClean="0"/>
              <a:t>, не оставляет выбора- не следовать нельзя.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OBLIGATION and NECESSITY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- обязанность и необходимость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         HAVE TO     and     MUST </a:t>
            </a:r>
          </a:p>
          <a:p>
            <a:r>
              <a:rPr lang="en-US" sz="4000" b="1" dirty="0" smtClean="0"/>
              <a:t>         DON’T HAVE TO ( NEEDN’T)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8501122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142984"/>
            <a:ext cx="8358245" cy="503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368412"/>
          </a:xfrm>
        </p:spPr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821537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1928802"/>
            <a:ext cx="8215370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333</a:t>
            </a: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821537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428736"/>
            <a:ext cx="8143932" cy="464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290"/>
            <a:ext cx="785818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600200"/>
            <a:ext cx="850112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Модальные глаголы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https://www.youtube.com/watch?v=iw5x74HPsVg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330</Words>
  <Application>Microsoft Office PowerPoint</Application>
  <PresentationFormat>Экран (4:3)</PresentationFormat>
  <Paragraphs>42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MODAL  VERBS</vt:lpstr>
      <vt:lpstr>PROBLEMS, PROBLEMS….</vt:lpstr>
      <vt:lpstr>Should – следует что-то сделать.</vt:lpstr>
      <vt:lpstr>How we form sentences with should</vt:lpstr>
      <vt:lpstr>Problem:</vt:lpstr>
      <vt:lpstr>Слайд 6</vt:lpstr>
      <vt:lpstr>Слайд 7</vt:lpstr>
      <vt:lpstr>Слайд 8</vt:lpstr>
      <vt:lpstr>Слайд 9</vt:lpstr>
      <vt:lpstr>OUGHT TO – следует, должен</vt:lpstr>
      <vt:lpstr>Should- настойчивая рекомендация, но ей можно следовать , а можно и не следовать.</vt:lpstr>
      <vt:lpstr>OBLIGATION and NECESSITY- обязанность и необходимость</vt:lpstr>
      <vt:lpstr>Слайд 13</vt:lpstr>
      <vt:lpstr>1</vt:lpstr>
      <vt:lpstr>2</vt:lpstr>
      <vt:lpstr>333</vt:lpstr>
      <vt:lpstr>Слайд 17</vt:lpstr>
      <vt:lpstr>Модальные глаголы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eshchenko</dc:creator>
  <cp:lastModifiedBy>eshchenko</cp:lastModifiedBy>
  <cp:revision>43</cp:revision>
  <dcterms:created xsi:type="dcterms:W3CDTF">2020-04-15T18:02:42Z</dcterms:created>
  <dcterms:modified xsi:type="dcterms:W3CDTF">2020-11-28T13:19:34Z</dcterms:modified>
</cp:coreProperties>
</file>