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65" r:id="rId5"/>
    <p:sldId id="258" r:id="rId6"/>
    <p:sldId id="259" r:id="rId7"/>
    <p:sldId id="266" r:id="rId8"/>
    <p:sldId id="260" r:id="rId9"/>
    <p:sldId id="262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05603-FCA8-4287-98F3-7B434878993B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016-27F8-44C9-8F50-A0BA9B447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05603-FCA8-4287-98F3-7B434878993B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016-27F8-44C9-8F50-A0BA9B447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05603-FCA8-4287-98F3-7B434878993B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016-27F8-44C9-8F50-A0BA9B447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05603-FCA8-4287-98F3-7B434878993B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016-27F8-44C9-8F50-A0BA9B447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05603-FCA8-4287-98F3-7B434878993B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016-27F8-44C9-8F50-A0BA9B447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05603-FCA8-4287-98F3-7B434878993B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016-27F8-44C9-8F50-A0BA9B447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05603-FCA8-4287-98F3-7B434878993B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016-27F8-44C9-8F50-A0BA9B447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05603-FCA8-4287-98F3-7B434878993B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016-27F8-44C9-8F50-A0BA9B447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05603-FCA8-4287-98F3-7B434878993B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016-27F8-44C9-8F50-A0BA9B447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05603-FCA8-4287-98F3-7B434878993B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016-27F8-44C9-8F50-A0BA9B447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05603-FCA8-4287-98F3-7B434878993B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A82016-27F8-44C9-8F50-A0BA9B447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405603-FCA8-4287-98F3-7B434878993B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82016-27F8-44C9-8F50-A0BA9B44769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IDmzYDnd1c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Future forms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86124"/>
            <a:ext cx="6400800" cy="3000396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To be going to ( plans)</a:t>
            </a:r>
            <a:r>
              <a:rPr lang="ru-RU" dirty="0" smtClean="0"/>
              <a:t> </a:t>
            </a:r>
            <a:r>
              <a:rPr lang="en-US" dirty="0" smtClean="0"/>
              <a:t>                                                  </a:t>
            </a:r>
            <a:r>
              <a:rPr lang="en-US" u="sng" dirty="0" smtClean="0"/>
              <a:t>I am going to do this task.</a:t>
            </a:r>
          </a:p>
          <a:p>
            <a:pPr marL="514350" indent="-514350">
              <a:buAutoNum type="arabicPeriod"/>
            </a:pPr>
            <a:r>
              <a:rPr lang="en-US" dirty="0" smtClean="0"/>
              <a:t>Present Continuous ( plans).                                                 </a:t>
            </a:r>
            <a:r>
              <a:rPr lang="en-US" u="sng" dirty="0" smtClean="0"/>
              <a:t>I am meeting with my friends</a:t>
            </a:r>
            <a:r>
              <a:rPr lang="en-US" dirty="0" smtClean="0"/>
              <a:t>.</a:t>
            </a:r>
          </a:p>
          <a:p>
            <a:pPr marL="514350" indent="-514350">
              <a:buAutoNum type="arabicPeriod"/>
            </a:pPr>
            <a:r>
              <a:rPr lang="en-US" dirty="0" smtClean="0"/>
              <a:t>Will/ won’t verb( base form)               </a:t>
            </a:r>
            <a:r>
              <a:rPr lang="en-US" u="sng" dirty="0" smtClean="0"/>
              <a:t>Look at the clouds. It won’t rain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Conditionals </a:t>
            </a:r>
            <a:r>
              <a:rPr lang="ru-RU" dirty="0" smtClean="0">
                <a:solidFill>
                  <a:srgbClr val="FF0000"/>
                </a:solidFill>
              </a:rPr>
              <a:t>                                       (условные предложения)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 smtClean="0"/>
              <a:t>The first conditional </a:t>
            </a:r>
            <a:r>
              <a:rPr lang="en-US" dirty="0" smtClean="0"/>
              <a:t>( </a:t>
            </a:r>
            <a:r>
              <a:rPr lang="ru-RU" dirty="0" smtClean="0"/>
              <a:t>условное предложение 1-го типа)</a:t>
            </a:r>
            <a:endParaRPr lang="en-US" dirty="0" smtClean="0"/>
          </a:p>
          <a:p>
            <a:r>
              <a:rPr lang="en-US" u="sng" dirty="0" smtClean="0"/>
              <a:t>The second conditional </a:t>
            </a:r>
            <a:r>
              <a:rPr lang="en-US" dirty="0" smtClean="0"/>
              <a:t>(</a:t>
            </a:r>
            <a:r>
              <a:rPr lang="ru-RU" dirty="0" smtClean="0"/>
              <a:t> условное предложение 2-го типа)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1142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first conditional                                       </a:t>
            </a:r>
            <a:r>
              <a:rPr lang="en-US" sz="3100" b="1" dirty="0" smtClean="0"/>
              <a:t>We can talk about a possible future situation and its consequences</a:t>
            </a:r>
            <a:r>
              <a:rPr lang="ru-RU" sz="3100" b="1" dirty="0" smtClean="0"/>
              <a:t>.</a:t>
            </a:r>
            <a:br>
              <a:rPr lang="ru-RU" sz="3100" b="1" dirty="0" smtClean="0"/>
            </a:br>
            <a:r>
              <a:rPr lang="ru-RU" sz="3100" b="1" dirty="0" smtClean="0"/>
              <a:t> Мы используем условное предложение 1-го типа для того , чтобы описать возможную ситуацию в будущем.</a:t>
            </a:r>
            <a:endParaRPr lang="ru-RU" sz="31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928934"/>
            <a:ext cx="8229600" cy="3197229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If you take these pills, you will start to feel better very soon.</a:t>
            </a:r>
          </a:p>
          <a:p>
            <a:pPr marL="514350" indent="-514350">
              <a:buAutoNum type="arabicPeriod"/>
            </a:pPr>
            <a:r>
              <a:rPr lang="en-US" dirty="0" smtClean="0"/>
              <a:t>If Mum is tired tonight, I will cook dinner.</a:t>
            </a:r>
          </a:p>
          <a:p>
            <a:pPr marL="514350" indent="-514350">
              <a:buAutoNum type="arabicPeriod"/>
            </a:pPr>
            <a:r>
              <a:rPr lang="en-US" dirty="0" smtClean="0"/>
              <a:t>If I don’t get a good mark in the geography test, I will be very annoyed.</a:t>
            </a:r>
          </a:p>
          <a:p>
            <a:pPr marL="514350" indent="-514350">
              <a:buAutoNum type="arabicPeriod"/>
            </a:pPr>
            <a:r>
              <a:rPr lang="en-US" dirty="0" smtClean="0"/>
              <a:t>If you see Lisa, will you ask her to call me?</a:t>
            </a:r>
          </a:p>
          <a:p>
            <a:pPr marL="514350" indent="-514350">
              <a:buNone/>
            </a:pPr>
            <a:r>
              <a:rPr lang="en-US" u="sng" dirty="0" smtClean="0"/>
              <a:t>IF The </a:t>
            </a:r>
            <a:r>
              <a:rPr lang="en-US" b="1" u="sng" dirty="0" smtClean="0"/>
              <a:t>PRESENT SIMPLE</a:t>
            </a:r>
            <a:r>
              <a:rPr lang="en-US" dirty="0" smtClean="0"/>
              <a:t>,  </a:t>
            </a:r>
            <a:r>
              <a:rPr lang="en-US" u="sng" dirty="0" smtClean="0"/>
              <a:t>The </a:t>
            </a:r>
            <a:r>
              <a:rPr lang="en-US" b="1" u="sng" dirty="0" smtClean="0"/>
              <a:t>FUTURE SIMPLE.</a:t>
            </a:r>
          </a:p>
          <a:p>
            <a:pPr marL="514350" indent="-514350">
              <a:buNone/>
            </a:pPr>
            <a:r>
              <a:rPr lang="en-US" b="1" dirty="0"/>
              <a:t> </a:t>
            </a:r>
            <a:r>
              <a:rPr lang="en-US" b="1" dirty="0" smtClean="0"/>
              <a:t>           action                                    result</a:t>
            </a:r>
            <a:endParaRPr lang="ru-RU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We use the first conditional to predict the result of an action.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We use </a:t>
            </a:r>
            <a:r>
              <a:rPr lang="en-US" dirty="0" smtClean="0">
                <a:solidFill>
                  <a:srgbClr val="FF0000"/>
                </a:solidFill>
              </a:rPr>
              <a:t>The Present Simple </a:t>
            </a:r>
            <a:r>
              <a:rPr lang="en-US" dirty="0" smtClean="0"/>
              <a:t>to describe the action , and </a:t>
            </a:r>
            <a:r>
              <a:rPr lang="en-US" dirty="0" smtClean="0">
                <a:solidFill>
                  <a:srgbClr val="FF0000"/>
                </a:solidFill>
              </a:rPr>
              <a:t>The Future Simple </a:t>
            </a:r>
            <a:r>
              <a:rPr lang="en-US" dirty="0" smtClean="0"/>
              <a:t>to  describe the result.                                                                                         </a:t>
            </a:r>
            <a:r>
              <a:rPr lang="en-US" u="sng" dirty="0" smtClean="0">
                <a:solidFill>
                  <a:schemeClr val="tx2">
                    <a:lumMod val="50000"/>
                  </a:schemeClr>
                </a:solidFill>
              </a:rPr>
              <a:t>If I get a job , I will have to move to another town.</a:t>
            </a:r>
          </a:p>
          <a:p>
            <a:r>
              <a:rPr lang="en-US" u="sng" dirty="0" smtClean="0">
                <a:solidFill>
                  <a:schemeClr val="tx2">
                    <a:lumMod val="50000"/>
                  </a:schemeClr>
                </a:solidFill>
              </a:rPr>
              <a:t>I think you will do well in the interview if you are confident.</a:t>
            </a:r>
          </a:p>
          <a:p>
            <a:r>
              <a:rPr lang="en-US" u="sng" dirty="0" smtClean="0">
                <a:solidFill>
                  <a:schemeClr val="tx2">
                    <a:lumMod val="50000"/>
                  </a:schemeClr>
                </a:solidFill>
              </a:rPr>
              <a:t>If  Subject </a:t>
            </a:r>
            <a:r>
              <a:rPr lang="en-US" u="sng" dirty="0" smtClean="0">
                <a:solidFill>
                  <a:srgbClr val="FF0000"/>
                </a:solidFill>
              </a:rPr>
              <a:t>Verb ( base form)/ Verb (s)</a:t>
            </a:r>
            <a:r>
              <a:rPr lang="en-US" u="sng" dirty="0" smtClean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en-US" u="sng" dirty="0" smtClean="0">
                <a:solidFill>
                  <a:srgbClr val="FF0000"/>
                </a:solidFill>
              </a:rPr>
              <a:t>will / won’t Verb( base form)</a:t>
            </a:r>
          </a:p>
          <a:p>
            <a:r>
              <a:rPr lang="en-US" u="sng" dirty="0" smtClean="0">
                <a:solidFill>
                  <a:srgbClr val="FF0000"/>
                </a:solidFill>
              </a:rPr>
              <a:t>IF </a:t>
            </a:r>
            <a:r>
              <a:rPr lang="en-US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Subject</a:t>
            </a:r>
            <a:r>
              <a:rPr lang="en-US" u="sng" dirty="0" smtClean="0">
                <a:solidFill>
                  <a:srgbClr val="FF0000"/>
                </a:solidFill>
              </a:rPr>
              <a:t> don’t /doesn’t VERB ( base Form), will Verb ( base form).</a:t>
            </a:r>
            <a:endParaRPr lang="ru-RU" u="sng" dirty="0" smtClean="0">
              <a:solidFill>
                <a:srgbClr val="FF0000"/>
              </a:solidFill>
            </a:endParaRPr>
          </a:p>
          <a:p>
            <a:r>
              <a:rPr lang="en-US" u="sng" dirty="0" smtClean="0">
                <a:solidFill>
                  <a:srgbClr val="FF0000"/>
                </a:solidFill>
              </a:rPr>
              <a:t>If  </a:t>
            </a:r>
            <a:r>
              <a:rPr lang="en-US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Subject</a:t>
            </a:r>
            <a:r>
              <a:rPr lang="en-US" u="sng" dirty="0" smtClean="0">
                <a:solidFill>
                  <a:srgbClr val="FF0000"/>
                </a:solidFill>
              </a:rPr>
              <a:t> am, </a:t>
            </a:r>
            <a:r>
              <a:rPr lang="en-US" u="sng" dirty="0" err="1" smtClean="0">
                <a:solidFill>
                  <a:srgbClr val="FF0000"/>
                </a:solidFill>
              </a:rPr>
              <a:t>is,are</a:t>
            </a:r>
            <a:r>
              <a:rPr lang="en-US" u="sng" dirty="0" smtClean="0">
                <a:solidFill>
                  <a:srgbClr val="FF0000"/>
                </a:solidFill>
              </a:rPr>
              <a:t> </a:t>
            </a:r>
            <a:r>
              <a:rPr lang="en-US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object ( </a:t>
            </a:r>
            <a:r>
              <a:rPr lang="ru-RU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дополнение</a:t>
            </a:r>
            <a:r>
              <a:rPr lang="en-US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ru-RU" u="sng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1. Match 1-6 with a-f to make sentences.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2400" dirty="0" smtClean="0"/>
              <a:t>1.If we study hard,</a:t>
            </a:r>
          </a:p>
          <a:p>
            <a:pPr>
              <a:buNone/>
            </a:pPr>
            <a:r>
              <a:rPr lang="en-US" sz="2400" dirty="0" smtClean="0"/>
              <a:t>2.If I got homework,</a:t>
            </a:r>
          </a:p>
          <a:p>
            <a:pPr>
              <a:buNone/>
            </a:pPr>
            <a:r>
              <a:rPr lang="en-US" sz="2400" dirty="0" smtClean="0"/>
              <a:t>3.If my sister goes to London,</a:t>
            </a:r>
          </a:p>
          <a:p>
            <a:pPr>
              <a:buNone/>
            </a:pPr>
            <a:r>
              <a:rPr lang="en-US" sz="2400" dirty="0" smtClean="0"/>
              <a:t>4. If we rehearse a lot,</a:t>
            </a:r>
          </a:p>
          <a:p>
            <a:pPr>
              <a:buNone/>
            </a:pPr>
            <a:r>
              <a:rPr lang="en-US" sz="2400" dirty="0" smtClean="0"/>
              <a:t>5.If it doesn’t rain,</a:t>
            </a:r>
          </a:p>
          <a:p>
            <a:pPr>
              <a:buNone/>
            </a:pPr>
            <a:r>
              <a:rPr lang="en-US" sz="2400" dirty="0" smtClean="0"/>
              <a:t>6.If she doesn’t  </a:t>
            </a:r>
            <a:r>
              <a:rPr lang="en-US" sz="2400" dirty="0" err="1" smtClean="0"/>
              <a:t>practise</a:t>
            </a:r>
            <a:r>
              <a:rPr lang="en-US" sz="2400" dirty="0" smtClean="0"/>
              <a:t> the violin,</a:t>
            </a:r>
          </a:p>
          <a:p>
            <a:pPr>
              <a:buNone/>
            </a:pPr>
            <a:r>
              <a:rPr lang="en-US" sz="2400" dirty="0" smtClean="0"/>
              <a:t>a  the play will be good.</a:t>
            </a:r>
          </a:p>
          <a:p>
            <a:pPr>
              <a:buNone/>
            </a:pPr>
            <a:r>
              <a:rPr lang="en-US" sz="2400" dirty="0" smtClean="0"/>
              <a:t>b  she won’t play in the school orchestra.</a:t>
            </a:r>
          </a:p>
          <a:p>
            <a:pPr>
              <a:buNone/>
            </a:pPr>
            <a:r>
              <a:rPr lang="en-US" sz="2400" dirty="0"/>
              <a:t>c</a:t>
            </a:r>
            <a:r>
              <a:rPr lang="en-US" sz="2400" dirty="0" smtClean="0"/>
              <a:t>  there will be a drought.</a:t>
            </a:r>
          </a:p>
          <a:p>
            <a:pPr>
              <a:buNone/>
            </a:pPr>
            <a:r>
              <a:rPr lang="en-US" sz="2400" dirty="0" smtClean="0"/>
              <a:t>d  we’ll pass our exams.</a:t>
            </a:r>
          </a:p>
          <a:p>
            <a:pPr>
              <a:buNone/>
            </a:pPr>
            <a:r>
              <a:rPr lang="en-US" sz="2400" dirty="0" smtClean="0"/>
              <a:t>e  I’ll do it before dinner.</a:t>
            </a:r>
          </a:p>
          <a:p>
            <a:pPr>
              <a:buNone/>
            </a:pPr>
            <a:r>
              <a:rPr lang="en-US" sz="2400" dirty="0" smtClean="0"/>
              <a:t>f  she’ll learn a lot of English.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Open the brackets: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1.If they ____(come) to the picnic , we____(have) a good time.</a:t>
            </a:r>
          </a:p>
          <a:p>
            <a:pPr>
              <a:buNone/>
            </a:pPr>
            <a:r>
              <a:rPr lang="en-US" dirty="0" smtClean="0"/>
              <a:t>2.If she _____(phone),I _____(speak) to her.</a:t>
            </a:r>
          </a:p>
          <a:p>
            <a:pPr>
              <a:buNone/>
            </a:pPr>
            <a:r>
              <a:rPr lang="en-US" dirty="0" smtClean="0"/>
              <a:t>3. There_____(be) floods, if it _____(rain) a lot.</a:t>
            </a:r>
          </a:p>
          <a:p>
            <a:pPr>
              <a:buNone/>
            </a:pPr>
            <a:r>
              <a:rPr lang="en-US" dirty="0" smtClean="0"/>
              <a:t>4.If he </a:t>
            </a:r>
            <a:r>
              <a:rPr lang="en-US" smtClean="0"/>
              <a:t>_____( buy) </a:t>
            </a:r>
            <a:r>
              <a:rPr lang="en-US" dirty="0" smtClean="0"/>
              <a:t>a bicycle, he ____( cycle) to school.</a:t>
            </a:r>
          </a:p>
          <a:p>
            <a:pPr>
              <a:buNone/>
            </a:pPr>
            <a:r>
              <a:rPr lang="en-US" dirty="0" smtClean="0"/>
              <a:t>5. You _____(pass) the exam if you ____( study) a lot.</a:t>
            </a:r>
          </a:p>
          <a:p>
            <a:endParaRPr lang="en-US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3. Answer the questions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142984"/>
            <a:ext cx="8072494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Практикум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w/b p.45-46(3,4,5,6,7 ,8) </a:t>
            </a:r>
            <a:r>
              <a:rPr lang="en-US" dirty="0" smtClean="0">
                <a:hlinkClick r:id="rId2"/>
              </a:rPr>
              <a:t>https://www.youtube.com/watch?v=UIDmzYDnd1c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443</Words>
  <Application>Microsoft Office PowerPoint</Application>
  <PresentationFormat>Экран (4:3)</PresentationFormat>
  <Paragraphs>42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Future forms</vt:lpstr>
      <vt:lpstr>Conditionals                                        (условные предложения)</vt:lpstr>
      <vt:lpstr>The first conditional                                       We can talk about a possible future situation and its consequences.  Мы используем условное предложение 1-го типа для того , чтобы описать возможную ситуацию в будущем.</vt:lpstr>
      <vt:lpstr>We use the first conditional to predict the result of an action.</vt:lpstr>
      <vt:lpstr>1. Match 1-6 with a-f to make sentences.</vt:lpstr>
      <vt:lpstr>Open the brackets:</vt:lpstr>
      <vt:lpstr>3. Answer the questions</vt:lpstr>
      <vt:lpstr>Практикум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eshchenko</dc:creator>
  <cp:lastModifiedBy>eshchenko</cp:lastModifiedBy>
  <cp:revision>9</cp:revision>
  <dcterms:created xsi:type="dcterms:W3CDTF">2020-04-26T14:51:02Z</dcterms:created>
  <dcterms:modified xsi:type="dcterms:W3CDTF">2020-11-28T13:21:40Z</dcterms:modified>
</cp:coreProperties>
</file>