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8" r:id="rId3"/>
    <p:sldId id="259" r:id="rId4"/>
    <p:sldId id="272" r:id="rId5"/>
    <p:sldId id="283" r:id="rId6"/>
    <p:sldId id="274" r:id="rId7"/>
    <p:sldId id="275" r:id="rId8"/>
    <p:sldId id="287" r:id="rId9"/>
    <p:sldId id="277" r:id="rId10"/>
    <p:sldId id="278" r:id="rId11"/>
    <p:sldId id="279" r:id="rId12"/>
    <p:sldId id="280" r:id="rId13"/>
    <p:sldId id="28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504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CE3F-9B98-49D0-A63A-7B6A0BB1FC98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9E32-F6F0-460F-9DD5-30BBCBEC20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CE3F-9B98-49D0-A63A-7B6A0BB1FC98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9E32-F6F0-460F-9DD5-30BBCBEC20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CE3F-9B98-49D0-A63A-7B6A0BB1FC98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9E32-F6F0-460F-9DD5-30BBCBEC20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CE3F-9B98-49D0-A63A-7B6A0BB1FC98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9E32-F6F0-460F-9DD5-30BBCBEC20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CE3F-9B98-49D0-A63A-7B6A0BB1FC98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9E32-F6F0-460F-9DD5-30BBCBEC20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CE3F-9B98-49D0-A63A-7B6A0BB1FC98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9E32-F6F0-460F-9DD5-30BBCBEC20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CE3F-9B98-49D0-A63A-7B6A0BB1FC98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9E32-F6F0-460F-9DD5-30BBCBEC20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CE3F-9B98-49D0-A63A-7B6A0BB1FC98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9E32-F6F0-460F-9DD5-30BBCBEC20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CE3F-9B98-49D0-A63A-7B6A0BB1FC98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9E32-F6F0-460F-9DD5-30BBCBEC20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CE3F-9B98-49D0-A63A-7B6A0BB1FC98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9E32-F6F0-460F-9DD5-30BBCBEC20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CE3F-9B98-49D0-A63A-7B6A0BB1FC98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DB9E32-F6F0-460F-9DD5-30BBCBEC205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297CE3F-9B98-49D0-A63A-7B6A0BB1FC98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7DB9E32-F6F0-460F-9DD5-30BBCBEC20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88640"/>
            <a:ext cx="4676775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286000" y="255183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1" u="none" strike="noStrike" kern="0" cap="none" spc="50" normalizeH="0" baseline="0" noProof="0" dirty="0" smtClean="0">
                <a:ln w="11430"/>
                <a:solidFill>
                  <a:srgbClr val="7E000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</a:rPr>
              <a:t>по английскому</a:t>
            </a:r>
            <a:endParaRPr kumimoji="0" lang="ru-RU" sz="5400" b="1" i="1" u="none" strike="noStrike" kern="0" cap="none" spc="50" normalizeH="0" baseline="0" noProof="0" dirty="0">
              <a:ln w="11430"/>
              <a:solidFill>
                <a:srgbClr val="7E0009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400" b="1" i="1" u="none" strike="noStrike" kern="0" cap="none" spc="50" normalizeH="0" baseline="0" noProof="0" dirty="0">
              <a:ln w="11430"/>
              <a:solidFill>
                <a:srgbClr val="82CFF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8" name="Picture 2" descr="http://www.lenagold.ru/fon/clipart/b/bum/bumag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445754"/>
            <a:ext cx="2106488" cy="2557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86904" y="3198168"/>
            <a:ext cx="4616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4320" lvl="0" indent="-274320">
              <a:spcBef>
                <a:spcPct val="20000"/>
              </a:spcBef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400" dirty="0">
              <a:solidFill>
                <a:srgbClr val="073E87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71600" y="4268926"/>
            <a:ext cx="75741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en-US" sz="6600" b="1" i="1" spc="50" dirty="0">
              <a:ln w="11430"/>
              <a:solidFill>
                <a:srgbClr val="82CFF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</a:endParaRPr>
          </a:p>
          <a:p>
            <a:pPr lvl="0" algn="ctr"/>
            <a:r>
              <a:rPr lang="en-US" sz="6600" b="1" i="1" spc="50" dirty="0" smtClean="0">
                <a:ln w="11430"/>
                <a:solidFill>
                  <a:srgbClr val="82CFF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Opinion </a:t>
            </a:r>
            <a:r>
              <a:rPr lang="en-US" sz="6600" b="1" i="1" spc="50" dirty="0">
                <a:ln w="11430"/>
                <a:solidFill>
                  <a:srgbClr val="82CFF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essay</a:t>
            </a:r>
            <a:endParaRPr lang="ru-RU" sz="6600" b="1" i="1" spc="50" dirty="0">
              <a:ln w="11430"/>
              <a:solidFill>
                <a:srgbClr val="82CFF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447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>
              <a:buNone/>
            </a:pPr>
            <a:r>
              <a:rPr lang="ru-RU" b="1" dirty="0">
                <a:solidFill>
                  <a:srgbClr val="D34303"/>
                </a:solidFill>
              </a:rPr>
              <a:t>К1</a:t>
            </a:r>
            <a:r>
              <a:rPr lang="ru-RU" dirty="0">
                <a:solidFill>
                  <a:srgbClr val="D34303"/>
                </a:solidFill>
              </a:rPr>
              <a:t> </a:t>
            </a:r>
            <a:r>
              <a:rPr lang="ru-RU" sz="2800" b="1" dirty="0">
                <a:solidFill>
                  <a:srgbClr val="D34303"/>
                </a:solidFill>
              </a:rPr>
              <a:t>Содержание</a:t>
            </a:r>
            <a:r>
              <a:rPr lang="ru-RU" dirty="0">
                <a:solidFill>
                  <a:srgbClr val="D34303"/>
                </a:solidFill>
              </a:rPr>
              <a:t> </a:t>
            </a:r>
            <a:r>
              <a:rPr lang="ru-RU" sz="2800" i="1" dirty="0">
                <a:solidFill>
                  <a:srgbClr val="D34303"/>
                </a:solidFill>
              </a:rPr>
              <a:t>(3 балла) </a:t>
            </a:r>
          </a:p>
          <a:p>
            <a:pPr lvl="1">
              <a:buFont typeface="Wingdings" pitchFamily="2" charset="2"/>
              <a:buChar char="ü"/>
            </a:pPr>
            <a:r>
              <a:rPr lang="ru-RU" sz="2400" dirty="0">
                <a:solidFill>
                  <a:srgbClr val="014975"/>
                </a:solidFill>
              </a:rPr>
              <a:t>мнение выражено</a:t>
            </a:r>
          </a:p>
          <a:p>
            <a:pPr lvl="1">
              <a:buFont typeface="Wingdings" pitchFamily="2" charset="2"/>
              <a:buChar char="ü"/>
            </a:pPr>
            <a:r>
              <a:rPr lang="ru-RU" sz="2400" dirty="0">
                <a:solidFill>
                  <a:srgbClr val="014975"/>
                </a:solidFill>
              </a:rPr>
              <a:t>аргументы представлены</a:t>
            </a:r>
          </a:p>
          <a:p>
            <a:pPr lvl="1">
              <a:buFont typeface="Wingdings" pitchFamily="2" charset="2"/>
              <a:buChar char="ü"/>
            </a:pPr>
            <a:r>
              <a:rPr lang="ru-RU" sz="2400" dirty="0">
                <a:solidFill>
                  <a:srgbClr val="014975"/>
                </a:solidFill>
              </a:rPr>
              <a:t>выбран нейтральный стиль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800" b="1" dirty="0">
                <a:solidFill>
                  <a:srgbClr val="D34303"/>
                </a:solidFill>
              </a:rPr>
              <a:t>К2 Организация </a:t>
            </a:r>
            <a:r>
              <a:rPr lang="ru-RU" sz="2800" i="1" dirty="0">
                <a:solidFill>
                  <a:srgbClr val="D34303"/>
                </a:solidFill>
              </a:rPr>
              <a:t>(3 балла) </a:t>
            </a:r>
            <a:endParaRPr lang="ru-RU" sz="2800" b="1" dirty="0">
              <a:solidFill>
                <a:srgbClr val="D34303"/>
              </a:solidFill>
            </a:endParaRPr>
          </a:p>
          <a:p>
            <a:pPr marL="0" lvl="0" indent="0">
              <a:spcBef>
                <a:spcPts val="0"/>
              </a:spcBef>
              <a:buFont typeface="Wingdings" pitchFamily="2" charset="2"/>
              <a:buChar char="ü"/>
            </a:pPr>
            <a:r>
              <a:rPr lang="ru-RU" sz="2400" dirty="0">
                <a:solidFill>
                  <a:srgbClr val="014975"/>
                </a:solidFill>
              </a:rPr>
              <a:t>высказывание логично</a:t>
            </a:r>
          </a:p>
          <a:p>
            <a:pPr marL="0" lvl="0" indent="0">
              <a:spcBef>
                <a:spcPts val="0"/>
              </a:spcBef>
              <a:buFont typeface="Wingdings" pitchFamily="2" charset="2"/>
              <a:buChar char="ü"/>
            </a:pPr>
            <a:r>
              <a:rPr lang="ru-RU" sz="2400" dirty="0">
                <a:solidFill>
                  <a:srgbClr val="014975"/>
                </a:solidFill>
              </a:rPr>
              <a:t> структура текста соответствует предложенному плану </a:t>
            </a:r>
          </a:p>
          <a:p>
            <a:pPr marL="0" lvl="0" indent="0">
              <a:spcBef>
                <a:spcPts val="0"/>
              </a:spcBef>
              <a:buFont typeface="Wingdings" pitchFamily="2" charset="2"/>
              <a:buChar char="ü"/>
            </a:pPr>
            <a:r>
              <a:rPr lang="ru-RU" sz="2400" dirty="0">
                <a:solidFill>
                  <a:srgbClr val="014975"/>
                </a:solidFill>
              </a:rPr>
              <a:t>средства логической связи использованы правильно</a:t>
            </a:r>
          </a:p>
          <a:p>
            <a:pPr marL="0" lvl="0" indent="0">
              <a:spcBef>
                <a:spcPts val="0"/>
              </a:spcBef>
              <a:buFont typeface="Wingdings" pitchFamily="2" charset="2"/>
              <a:buChar char="ü"/>
            </a:pPr>
            <a:r>
              <a:rPr lang="ru-RU" sz="2400" dirty="0">
                <a:solidFill>
                  <a:srgbClr val="014975"/>
                </a:solidFill>
              </a:rPr>
              <a:t>текст разделён на абзацы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srgbClr val="014975"/>
                </a:solidFill>
              </a:rPr>
              <a:t>Критерии оценивания выполнения задания С2</a:t>
            </a:r>
            <a:br>
              <a:rPr lang="ru-RU" sz="2800" b="1" dirty="0">
                <a:solidFill>
                  <a:srgbClr val="014975"/>
                </a:solidFill>
              </a:rPr>
            </a:br>
            <a:r>
              <a:rPr lang="ru-RU" sz="1800" b="1" dirty="0">
                <a:solidFill>
                  <a:srgbClr val="014975"/>
                </a:solidFill>
              </a:rPr>
              <a:t>(максимум 14 баллов)</a:t>
            </a:r>
            <a:endParaRPr lang="ru-RU" dirty="0"/>
          </a:p>
        </p:txBody>
      </p:sp>
      <p:pic>
        <p:nvPicPr>
          <p:cNvPr id="5" name="Picture 3" descr="C:\Users\1\Pictures\егэ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916832"/>
            <a:ext cx="252028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3550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buNone/>
            </a:pPr>
            <a:r>
              <a:rPr lang="ru-RU" sz="2800" b="1" dirty="0">
                <a:solidFill>
                  <a:srgbClr val="D34303"/>
                </a:solidFill>
              </a:rPr>
              <a:t>К3</a:t>
            </a:r>
            <a:r>
              <a:rPr lang="ru-RU" sz="2800" dirty="0">
                <a:solidFill>
                  <a:srgbClr val="D34303"/>
                </a:solidFill>
              </a:rPr>
              <a:t> </a:t>
            </a:r>
            <a:r>
              <a:rPr lang="ru-RU" sz="2800" b="1" dirty="0">
                <a:solidFill>
                  <a:srgbClr val="D34303"/>
                </a:solidFill>
              </a:rPr>
              <a:t>Лексика </a:t>
            </a:r>
            <a:r>
              <a:rPr lang="ru-RU" sz="2800" i="1" dirty="0">
                <a:solidFill>
                  <a:srgbClr val="D34303"/>
                </a:solidFill>
              </a:rPr>
              <a:t>(3 балла) </a:t>
            </a:r>
            <a:endParaRPr lang="ru-RU" sz="2800" dirty="0">
              <a:solidFill>
                <a:srgbClr val="D34303"/>
              </a:solidFill>
            </a:endParaRPr>
          </a:p>
          <a:p>
            <a:pPr lvl="0">
              <a:buFont typeface="Wingdings" pitchFamily="2" charset="2"/>
              <a:buChar char="ü"/>
            </a:pPr>
            <a:r>
              <a:rPr lang="ru-RU" sz="2600" dirty="0">
                <a:solidFill>
                  <a:srgbClr val="014975"/>
                </a:solidFill>
              </a:rPr>
              <a:t>словарный запас соответствует задаче</a:t>
            </a:r>
          </a:p>
          <a:p>
            <a:pPr lvl="0">
              <a:buFont typeface="Wingdings" pitchFamily="2" charset="2"/>
              <a:buChar char="ü"/>
            </a:pPr>
            <a:r>
              <a:rPr lang="ru-RU" sz="2600" dirty="0">
                <a:solidFill>
                  <a:srgbClr val="014975"/>
                </a:solidFill>
              </a:rPr>
              <a:t>практически нет нарушений в использовании лексики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b="1" dirty="0">
                <a:solidFill>
                  <a:srgbClr val="D34303"/>
                </a:solidFill>
              </a:rPr>
              <a:t>К4</a:t>
            </a:r>
            <a:r>
              <a:rPr lang="ru-RU" sz="2800" b="1" dirty="0">
                <a:solidFill>
                  <a:srgbClr val="D34303"/>
                </a:solidFill>
              </a:rPr>
              <a:t> Грамматика </a:t>
            </a:r>
            <a:r>
              <a:rPr lang="ru-RU" sz="2800" i="1" dirty="0">
                <a:solidFill>
                  <a:srgbClr val="D34303"/>
                </a:solidFill>
              </a:rPr>
              <a:t>(3 балла) </a:t>
            </a:r>
            <a:endParaRPr lang="ru-RU" sz="2800" b="1" dirty="0">
              <a:solidFill>
                <a:srgbClr val="D34303"/>
              </a:solidFill>
            </a:endParaRPr>
          </a:p>
          <a:p>
            <a:pPr marL="0" lvl="0" indent="0">
              <a:spcBef>
                <a:spcPts val="0"/>
              </a:spcBef>
              <a:buFont typeface="Wingdings" pitchFamily="2" charset="2"/>
              <a:buChar char="ü"/>
            </a:pPr>
            <a:r>
              <a:rPr lang="ru-RU" sz="2400" dirty="0">
                <a:solidFill>
                  <a:srgbClr val="014975"/>
                </a:solidFill>
              </a:rPr>
              <a:t>грамматические структуры соответствуют поставленной задаче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2400" dirty="0">
                <a:solidFill>
                  <a:srgbClr val="014975"/>
                </a:solidFill>
              </a:rPr>
              <a:t>практически отсутствуют ошибки </a:t>
            </a:r>
            <a:endParaRPr lang="en-US" sz="2400" dirty="0" smtClean="0">
              <a:solidFill>
                <a:srgbClr val="014975"/>
              </a:solidFill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2800" b="1" dirty="0" smtClean="0">
                <a:solidFill>
                  <a:srgbClr val="D34303"/>
                </a:solidFill>
                <a:latin typeface="Calibri"/>
              </a:rPr>
              <a:t>К5 </a:t>
            </a:r>
            <a:r>
              <a:rPr lang="ru-RU" sz="2800" b="1" dirty="0">
                <a:solidFill>
                  <a:srgbClr val="D34303"/>
                </a:solidFill>
                <a:latin typeface="Calibri"/>
              </a:rPr>
              <a:t>Орфография и пунктуация </a:t>
            </a:r>
            <a:r>
              <a:rPr lang="ru-RU" sz="2800" i="1" dirty="0">
                <a:solidFill>
                  <a:srgbClr val="D34303"/>
                </a:solidFill>
                <a:latin typeface="Calibri"/>
              </a:rPr>
              <a:t>(2 балла)</a:t>
            </a:r>
          </a:p>
          <a:p>
            <a:pPr marL="0" lvl="0" indent="0">
              <a:spcBef>
                <a:spcPts val="0"/>
              </a:spcBef>
              <a:buClrTx/>
              <a:buSzTx/>
              <a:buFont typeface="Wingdings" pitchFamily="2" charset="2"/>
              <a:buChar char="ü"/>
            </a:pPr>
            <a:r>
              <a:rPr lang="ru-RU" i="1" dirty="0">
                <a:solidFill>
                  <a:srgbClr val="014975"/>
                </a:solidFill>
                <a:latin typeface="Calibri"/>
              </a:rPr>
              <a:t> </a:t>
            </a:r>
            <a:r>
              <a:rPr lang="ru-RU" dirty="0">
                <a:solidFill>
                  <a:srgbClr val="014975"/>
                </a:solidFill>
                <a:latin typeface="Calibri"/>
              </a:rPr>
              <a:t>орфографические ошибки практически отсутствуют</a:t>
            </a:r>
          </a:p>
          <a:p>
            <a:pPr marL="0" lvl="0" indent="0">
              <a:spcBef>
                <a:spcPts val="0"/>
              </a:spcBef>
              <a:buClrTx/>
              <a:buSzTx/>
              <a:buFont typeface="Wingdings" pitchFamily="2" charset="2"/>
              <a:buChar char="ü"/>
            </a:pPr>
            <a:r>
              <a:rPr lang="ru-RU" dirty="0">
                <a:solidFill>
                  <a:srgbClr val="014975"/>
                </a:solidFill>
                <a:latin typeface="Calibri"/>
              </a:rPr>
              <a:t>пунктуационное оформление правильное</a:t>
            </a:r>
            <a:endParaRPr lang="ru-RU" b="1" dirty="0">
              <a:solidFill>
                <a:srgbClr val="014975"/>
              </a:solidFill>
              <a:latin typeface="Calibri"/>
            </a:endParaRPr>
          </a:p>
          <a:p>
            <a:pPr marL="0" lvl="0" indent="0">
              <a:spcBef>
                <a:spcPts val="0"/>
              </a:spcBef>
              <a:buFont typeface="Wingdings" pitchFamily="2" charset="2"/>
              <a:buChar char="ü"/>
            </a:pPr>
            <a:endParaRPr lang="ru-RU" sz="1800" dirty="0">
              <a:solidFill>
                <a:srgbClr val="014975"/>
              </a:solidFill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srgbClr val="01588D"/>
                </a:solidFill>
              </a:rPr>
              <a:t>Критерии оценивания выполнения задания С2</a:t>
            </a:r>
            <a:br>
              <a:rPr lang="ru-RU" sz="2800" b="1" dirty="0">
                <a:solidFill>
                  <a:srgbClr val="01588D"/>
                </a:solidFill>
              </a:rPr>
            </a:br>
            <a:r>
              <a:rPr lang="ru-RU" sz="1800" b="1" dirty="0">
                <a:solidFill>
                  <a:srgbClr val="01588D"/>
                </a:solidFill>
              </a:rPr>
              <a:t>(максимум 14 баллов)</a:t>
            </a:r>
            <a:endParaRPr lang="ru-RU" dirty="0"/>
          </a:p>
        </p:txBody>
      </p:sp>
      <p:pic>
        <p:nvPicPr>
          <p:cNvPr id="5" name="Picture 3" descr="C:\Users\1\Pictures\егэ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81308" y="1196752"/>
            <a:ext cx="2783180" cy="2187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16178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What is your opinion? Do you agree with this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statement?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Write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200–250 words.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en-US" sz="2400" b="1" dirty="0">
              <a:solidFill>
                <a:schemeClr val="tx2">
                  <a:lumMod val="7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Use the following plan: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  <a:p>
            <a:pPr marL="0" lvl="0" indent="0">
              <a:spcBef>
                <a:spcPts val="0"/>
              </a:spcBef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make an introduction (state the problem)</a:t>
            </a:r>
          </a:p>
          <a:p>
            <a:pPr marL="0" lvl="0" indent="0">
              <a:spcBef>
                <a:spcPts val="0"/>
              </a:spcBef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express your personal opinion and give 2–3 reasons for 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</a:rPr>
              <a:t>             your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opinion</a:t>
            </a:r>
          </a:p>
          <a:p>
            <a:pPr marL="0" lvl="0" indent="0">
              <a:spcBef>
                <a:spcPts val="0"/>
              </a:spcBef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express an opposing opinion and give 1–2 reasons for this opposing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opinion</a:t>
            </a:r>
          </a:p>
          <a:p>
            <a:pPr marL="0" lvl="0" indent="0">
              <a:spcBef>
                <a:spcPts val="0"/>
              </a:spcBef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explain why you don’t agree with the opposing opinion</a:t>
            </a:r>
          </a:p>
          <a:p>
            <a:pPr marL="0" lvl="0" indent="0">
              <a:spcBef>
                <a:spcPts val="0"/>
              </a:spcBef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make a conclusion restating your position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0" lang="en-US" sz="24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/>
              </a:rPr>
              <a:t>Many young people decide to become vegetarians. However, some people are unsure whether being a vegetarian is a healthy way to live.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1951673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ru-RU" kern="0" dirty="0" smtClean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122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679381"/>
            <a:ext cx="9433048" cy="5145435"/>
          </a:xfrm>
        </p:spPr>
        <p:txBody>
          <a:bodyPr>
            <a:normAutofit/>
          </a:bodyPr>
          <a:lstStyle/>
          <a:p>
            <a:pPr marL="0" lvl="0" indent="0">
              <a:buClr>
                <a:srgbClr val="31B6FD"/>
              </a:buClr>
              <a:buNone/>
            </a:pPr>
            <a:r>
              <a:rPr lang="en-US" i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rPr>
              <a:t>Nowadays more and more young people are becoming /getting… The question we need to answer is</a:t>
            </a:r>
            <a:r>
              <a:rPr lang="en-US" i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rPr>
              <a:t>…</a:t>
            </a:r>
            <a:r>
              <a:rPr lang="ru-RU" i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rPr>
              <a:t> </a:t>
            </a:r>
            <a:r>
              <a:rPr lang="en-US" i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rPr>
              <a:t>My </a:t>
            </a:r>
            <a:r>
              <a:rPr lang="en-US" i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rPr>
              <a:t>view is that…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>
                <a:srgbClr val="31B6FD"/>
              </a:buClr>
              <a:buNone/>
            </a:pPr>
            <a:endParaRPr lang="ru-RU" dirty="0">
              <a:solidFill>
                <a:srgbClr val="01588D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>
                <a:srgbClr val="31B6FD"/>
              </a:buClr>
              <a:buNone/>
            </a:pPr>
            <a:r>
              <a:rPr lang="en-US" dirty="0">
                <a:solidFill>
                  <a:srgbClr val="01588D"/>
                </a:solidFill>
                <a:latin typeface="Arial" pitchFamily="34" charset="0"/>
                <a:cs typeface="Arial" pitchFamily="34" charset="0"/>
              </a:rPr>
              <a:t> 2. E</a:t>
            </a:r>
            <a:r>
              <a:rPr lang="en-US" dirty="0" smtClean="0">
                <a:solidFill>
                  <a:srgbClr val="01588D"/>
                </a:solidFill>
              </a:rPr>
              <a:t>xpress </a:t>
            </a:r>
            <a:r>
              <a:rPr lang="en-US" dirty="0">
                <a:solidFill>
                  <a:srgbClr val="01588D"/>
                </a:solidFill>
              </a:rPr>
              <a:t>your personal opinion and give 2–3 </a:t>
            </a:r>
            <a:r>
              <a:rPr lang="en-US" dirty="0" smtClean="0">
                <a:solidFill>
                  <a:srgbClr val="01588D"/>
                </a:solidFill>
              </a:rPr>
              <a:t> </a:t>
            </a:r>
            <a:r>
              <a:rPr lang="en-US" dirty="0">
                <a:solidFill>
                  <a:srgbClr val="01588D"/>
                </a:solidFill>
              </a:rPr>
              <a:t>reasons for </a:t>
            </a:r>
            <a:r>
              <a:rPr lang="en-US" dirty="0" smtClean="0">
                <a:solidFill>
                  <a:srgbClr val="01588D"/>
                </a:solidFill>
              </a:rPr>
              <a:t>                   your </a:t>
            </a:r>
            <a:r>
              <a:rPr lang="en-US" dirty="0">
                <a:solidFill>
                  <a:srgbClr val="01588D"/>
                </a:solidFill>
              </a:rPr>
              <a:t>opinion</a:t>
            </a:r>
          </a:p>
          <a:p>
            <a:pPr marL="0" lvl="0" indent="0">
              <a:buClr>
                <a:srgbClr val="31B6FD"/>
              </a:buClr>
              <a:buNone/>
            </a:pPr>
            <a:r>
              <a:rPr lang="en-US" i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rPr>
              <a:t>My view is that </a:t>
            </a:r>
            <a:r>
              <a:rPr lang="ru-RU" i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rPr>
              <a:t>…</a:t>
            </a:r>
            <a:r>
              <a:rPr lang="en-US" i="1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rPr>
              <a:t>To </a:t>
            </a:r>
            <a:r>
              <a:rPr lang="en-US" i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rPr>
              <a:t>begin with… Moreover…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>
              <a:solidFill>
                <a:srgbClr val="C0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dirty="0">
                <a:solidFill>
                  <a:srgbClr val="014975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3. </a:t>
            </a:r>
            <a:r>
              <a:rPr lang="en-US" dirty="0">
                <a:solidFill>
                  <a:srgbClr val="014975"/>
                </a:solidFill>
                <a:latin typeface="Calibri"/>
              </a:rPr>
              <a:t>Express an opposing opinion and give 1–2 reasons for this opposing</a:t>
            </a:r>
            <a:r>
              <a:rPr lang="ru-RU" dirty="0">
                <a:solidFill>
                  <a:srgbClr val="014975"/>
                </a:solidFill>
                <a:latin typeface="Calibri"/>
              </a:rPr>
              <a:t> </a:t>
            </a:r>
            <a:r>
              <a:rPr lang="en-US" dirty="0">
                <a:solidFill>
                  <a:srgbClr val="014975"/>
                </a:solidFill>
                <a:latin typeface="Calibri"/>
              </a:rPr>
              <a:t>opinion. 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2800" i="1" dirty="0">
                <a:solidFill>
                  <a:srgbClr val="C00000"/>
                </a:solidFill>
                <a:latin typeface="Calibri"/>
              </a:rPr>
              <a:t>However …  They maintain </a:t>
            </a:r>
            <a:r>
              <a:rPr lang="en-US" sz="2800" i="1" dirty="0" smtClean="0">
                <a:solidFill>
                  <a:srgbClr val="C00000"/>
                </a:solidFill>
                <a:latin typeface="Calibri"/>
              </a:rPr>
              <a:t>… As… Consequently</a:t>
            </a:r>
            <a:r>
              <a:rPr lang="ru-RU" sz="2800" i="1" dirty="0" smtClean="0">
                <a:solidFill>
                  <a:srgbClr val="C00000"/>
                </a:solidFill>
                <a:latin typeface="Calibri"/>
              </a:rPr>
              <a:t>…</a:t>
            </a:r>
            <a:endParaRPr lang="en-US" sz="2800" i="1" dirty="0">
              <a:solidFill>
                <a:srgbClr val="C00000"/>
              </a:solidFill>
              <a:latin typeface="Calibri"/>
            </a:endParaRP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2800" dirty="0">
              <a:solidFill>
                <a:srgbClr val="C0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 smtClean="0">
                <a:solidFill>
                  <a:srgbClr val="014975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3100" dirty="0" smtClean="0">
                <a:solidFill>
                  <a:srgbClr val="014975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3100" dirty="0" smtClean="0">
                <a:solidFill>
                  <a:srgbClr val="014975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1.Make </a:t>
            </a:r>
            <a:r>
              <a:rPr lang="en-US" sz="3100" dirty="0">
                <a:solidFill>
                  <a:srgbClr val="014975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an introduction/state the problem</a:t>
            </a:r>
            <a:br>
              <a:rPr lang="en-US" sz="3100" dirty="0">
                <a:solidFill>
                  <a:srgbClr val="014975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035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9" y="692696"/>
            <a:ext cx="7416824" cy="2788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solidFill>
                <a:srgbClr val="014975"/>
              </a:solidFill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14975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4. </a:t>
            </a:r>
            <a:r>
              <a:rPr lang="en-US" sz="2400" dirty="0">
                <a:solidFill>
                  <a:srgbClr val="014975"/>
                </a:solidFill>
                <a:latin typeface="Calibri"/>
              </a:rPr>
              <a:t>Explain why you don’t agree with the </a:t>
            </a:r>
            <a:r>
              <a:rPr lang="en-US" sz="2400" dirty="0" smtClean="0">
                <a:solidFill>
                  <a:srgbClr val="014975"/>
                </a:solidFill>
                <a:latin typeface="Calibri"/>
              </a:rPr>
              <a:t>opposing </a:t>
            </a:r>
            <a:r>
              <a:rPr lang="en-US" sz="2400" dirty="0">
                <a:solidFill>
                  <a:srgbClr val="014975"/>
                </a:solidFill>
                <a:latin typeface="Calibri"/>
              </a:rPr>
              <a:t>opinion</a:t>
            </a:r>
            <a:r>
              <a:rPr lang="ru-RU" sz="2400" dirty="0">
                <a:solidFill>
                  <a:srgbClr val="014975"/>
                </a:solidFill>
                <a:latin typeface="Calibri"/>
              </a:rPr>
              <a:t>.</a:t>
            </a:r>
            <a:endParaRPr lang="ru-RU" sz="2400" i="1" dirty="0">
              <a:solidFill>
                <a:srgbClr val="014975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en-US" sz="2400" i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/>
              </a:rPr>
              <a:t>They forget, however,…  According to…</a:t>
            </a:r>
            <a:endParaRPr lang="ru-RU" sz="2400" i="1" kern="0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/>
            </a:endParaRPr>
          </a:p>
          <a:p>
            <a:pPr lvl="0">
              <a:spcBef>
                <a:spcPct val="20000"/>
              </a:spcBef>
              <a:buClr>
                <a:srgbClr val="31B6FD"/>
              </a:buClr>
              <a:buSzPct val="100000"/>
            </a:pPr>
            <a:endParaRPr lang="en-US" sz="2400" i="1" kern="0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smtClean="0">
              <a:solidFill>
                <a:srgbClr val="014975"/>
              </a:solidFill>
              <a:latin typeface="Arial" pitchFamily="34" charset="0"/>
              <a:cs typeface="Arial" pitchFamily="34" charset="0"/>
            </a:endParaRP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rgbClr val="014975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628800"/>
            <a:ext cx="872668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i="1" dirty="0" smtClean="0">
              <a:solidFill>
                <a:srgbClr val="C00000"/>
              </a:solidFill>
              <a:latin typeface="Calibri"/>
              <a:ea typeface="Calibri"/>
              <a:cs typeface="Times New Roman"/>
            </a:endParaRPr>
          </a:p>
          <a:p>
            <a:pPr lvl="0"/>
            <a:r>
              <a:rPr lang="en-US" sz="2400" dirty="0" smtClean="0">
                <a:solidFill>
                  <a:srgbClr val="014975"/>
                </a:solidFill>
                <a:latin typeface="Arial" pitchFamily="34" charset="0"/>
                <a:cs typeface="Arial" pitchFamily="34" charset="0"/>
              </a:rPr>
              <a:t>       </a:t>
            </a:r>
          </a:p>
          <a:p>
            <a:pPr lvl="0"/>
            <a:r>
              <a:rPr lang="en-US" sz="2800" dirty="0">
                <a:solidFill>
                  <a:srgbClr val="014975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rgbClr val="014975"/>
                </a:solidFill>
                <a:latin typeface="Arial" pitchFamily="34" charset="0"/>
                <a:cs typeface="Arial" pitchFamily="34" charset="0"/>
              </a:rPr>
              <a:t>       5</a:t>
            </a:r>
            <a:r>
              <a:rPr lang="en-US" sz="2800" dirty="0">
                <a:solidFill>
                  <a:srgbClr val="014975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dirty="0">
                <a:solidFill>
                  <a:srgbClr val="014975"/>
                </a:solidFill>
              </a:rPr>
              <a:t>Make a conclusion restating your </a:t>
            </a:r>
            <a:r>
              <a:rPr lang="en-US" sz="2800" dirty="0" smtClean="0">
                <a:solidFill>
                  <a:srgbClr val="014975"/>
                </a:solidFill>
              </a:rPr>
              <a:t>pos</a:t>
            </a:r>
            <a:r>
              <a:rPr lang="en-US" sz="2800" dirty="0">
                <a:solidFill>
                  <a:srgbClr val="014975"/>
                </a:solidFill>
              </a:rPr>
              <a:t>ition</a:t>
            </a:r>
            <a:endParaRPr lang="ru-RU" sz="2800" dirty="0">
              <a:solidFill>
                <a:srgbClr val="014975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800" i="1" dirty="0" smtClean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          On </a:t>
            </a:r>
            <a:r>
              <a:rPr lang="en-US" sz="2800" i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balance</a:t>
            </a:r>
            <a:r>
              <a:rPr lang="ru-RU" sz="2800" i="1" dirty="0" smtClean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…</a:t>
            </a:r>
            <a:r>
              <a:rPr lang="en-US" sz="2800" i="1" dirty="0" smtClean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In </a:t>
            </a:r>
            <a:r>
              <a:rPr lang="en-US" sz="2800" i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spite of the </a:t>
            </a:r>
            <a:r>
              <a:rPr lang="en-US" sz="2800" i="1" dirty="0" smtClean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opinion…I </a:t>
            </a:r>
            <a:r>
              <a:rPr lang="en-US" sz="2800" i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strongly </a:t>
            </a:r>
            <a:r>
              <a:rPr lang="en-US" sz="2800" i="1" dirty="0" smtClean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believe</a:t>
            </a:r>
            <a:endParaRPr lang="ru-RU" sz="2800" i="1" dirty="0">
              <a:solidFill>
                <a:srgbClr val="C00000"/>
              </a:solidFill>
            </a:endParaRPr>
          </a:p>
          <a:p>
            <a:r>
              <a:rPr lang="en-US" sz="2800" i="1" dirty="0">
                <a:solidFill>
                  <a:schemeClr val="tx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en-US" sz="2800" i="1" dirty="0" smtClean="0">
                <a:solidFill>
                  <a:schemeClr val="tx2">
                    <a:lumMod val="50000"/>
                  </a:schemeClr>
                </a:solidFill>
                <a:latin typeface="Calibri"/>
                <a:ea typeface="Calibri"/>
                <a:cs typeface="Times New Roman"/>
              </a:rPr>
              <a:t>         </a:t>
            </a:r>
            <a:r>
              <a:rPr lang="en-US" sz="2800" i="1" dirty="0" smtClean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While </a:t>
            </a:r>
            <a:r>
              <a:rPr lang="en-US" sz="2800" i="1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… </a:t>
            </a:r>
            <a:endParaRPr lang="en-US" sz="2800" i="1" dirty="0">
              <a:solidFill>
                <a:schemeClr val="tx2">
                  <a:lumMod val="50000"/>
                </a:schemeClr>
              </a:solidFill>
              <a:latin typeface="Calibri"/>
              <a:ea typeface="Calibri"/>
              <a:cs typeface="Times New Roman"/>
            </a:endParaRPr>
          </a:p>
          <a:p>
            <a:endParaRPr lang="ru-RU" sz="2400" dirty="0">
              <a:solidFill>
                <a:srgbClr val="014975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194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9532" y="1628800"/>
            <a:ext cx="8568952" cy="2890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b="1" i="1" dirty="0">
                <a:latin typeface="Calibri"/>
                <a:ea typeface="Calibri"/>
                <a:cs typeface="Times New Roman"/>
              </a:rPr>
              <a:t>Many young people decide to become vegetarians. However, some people are unsure whether being a vegetarian is a healthy way to live. </a:t>
            </a:r>
            <a:r>
              <a:rPr lang="en-US" sz="3200" b="1" i="1" dirty="0" smtClean="0">
                <a:latin typeface="Calibri"/>
                <a:ea typeface="Calibri"/>
                <a:cs typeface="Times New Roman"/>
              </a:rPr>
              <a:t>What’s </a:t>
            </a:r>
            <a:r>
              <a:rPr lang="en-US" sz="3200" b="1" i="1" dirty="0">
                <a:latin typeface="Calibri"/>
                <a:ea typeface="Calibri"/>
                <a:cs typeface="Times New Roman"/>
              </a:rPr>
              <a:t>your opinion? Do you agree or disagree?</a:t>
            </a:r>
            <a:endParaRPr lang="ru-RU" sz="3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27" name="Picture 3" descr="C:\Users\1\Downloads\MC900286855 (1)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005065"/>
            <a:ext cx="4032448" cy="2189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6604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i="1" dirty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Many young people decide to </a:t>
            </a:r>
            <a:r>
              <a:rPr lang="en-US" sz="3200" b="1" i="1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become vegetarians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13804" y="2775208"/>
            <a:ext cx="3822192" cy="3447288"/>
          </a:xfrm>
        </p:spPr>
        <p:txBody>
          <a:bodyPr>
            <a:normAutofit fontScale="85000" lnSpcReduction="20000"/>
          </a:bodyPr>
          <a:lstStyle/>
          <a:p>
            <a:pPr marL="301943" lvl="1" indent="0">
              <a:buNone/>
            </a:pPr>
            <a:r>
              <a:rPr lang="ru-RU" sz="3000" dirty="0" smtClean="0">
                <a:solidFill>
                  <a:srgbClr val="C00000"/>
                </a:solidFill>
              </a:rPr>
              <a:t>4</a:t>
            </a:r>
            <a:r>
              <a:rPr lang="en-US" sz="3000" dirty="0" smtClean="0">
                <a:solidFill>
                  <a:srgbClr val="C00000"/>
                </a:solidFill>
              </a:rPr>
              <a:t>p</a:t>
            </a:r>
            <a:r>
              <a:rPr lang="ru-RU" sz="2400" dirty="0" smtClean="0"/>
              <a:t>  </a:t>
            </a:r>
            <a:r>
              <a:rPr lang="en-US" sz="2800" dirty="0" smtClean="0"/>
              <a:t>not </a:t>
            </a:r>
            <a:r>
              <a:rPr lang="en-US" sz="2800" dirty="0"/>
              <a:t>all the </a:t>
            </a:r>
            <a:r>
              <a:rPr lang="en-US" sz="2800" dirty="0" smtClean="0"/>
              <a:t>microelements and </a:t>
            </a:r>
            <a:r>
              <a:rPr lang="en-US" sz="2800" dirty="0"/>
              <a:t>proteins&gt;&gt; serious health </a:t>
            </a:r>
            <a:r>
              <a:rPr lang="en-US" sz="2800" dirty="0" smtClean="0"/>
              <a:t>disorders</a:t>
            </a:r>
          </a:p>
          <a:p>
            <a:pPr lvl="1">
              <a:buFont typeface="Wingdings" pitchFamily="2" charset="2"/>
              <a:buChar char="Ø"/>
            </a:pPr>
            <a:endParaRPr lang="en-US" sz="2400" dirty="0"/>
          </a:p>
          <a:p>
            <a:pPr marL="301943" lvl="1" indent="0">
              <a:buNone/>
            </a:pPr>
            <a:r>
              <a:rPr lang="ru-RU" sz="3300" smtClean="0">
                <a:solidFill>
                  <a:srgbClr val="C00000"/>
                </a:solidFill>
              </a:rPr>
              <a:t>2</a:t>
            </a:r>
            <a:r>
              <a:rPr lang="en-US" sz="3300" smtClean="0">
                <a:solidFill>
                  <a:srgbClr val="C00000"/>
                </a:solidFill>
              </a:rPr>
              <a:t>p</a:t>
            </a:r>
            <a:r>
              <a:rPr lang="ru-RU" sz="3300" smtClean="0"/>
              <a:t> </a:t>
            </a:r>
            <a:r>
              <a:rPr lang="en-US" sz="2600" smtClean="0"/>
              <a:t>a </a:t>
            </a:r>
            <a:r>
              <a:rPr lang="en-US" sz="2600" dirty="0" smtClean="0"/>
              <a:t>healthy balanced diet&gt;&gt; to grow up physically strong and mentally alert;</a:t>
            </a:r>
          </a:p>
          <a:p>
            <a:pPr marL="301943" lvl="1" indent="0">
              <a:buNone/>
            </a:pPr>
            <a:r>
              <a:rPr lang="en-US" sz="2600" dirty="0" smtClean="0"/>
              <a:t>not to result in fatigue, apathetic </a:t>
            </a:r>
            <a:r>
              <a:rPr lang="en-US" sz="2600" dirty="0" err="1" smtClean="0"/>
              <a:t>behaviour</a:t>
            </a:r>
            <a:r>
              <a:rPr lang="en-US" sz="2600" dirty="0" smtClean="0"/>
              <a:t>, loss of concentration</a:t>
            </a:r>
            <a:endParaRPr lang="ru-RU" sz="26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427984" y="2708920"/>
            <a:ext cx="4038216" cy="3168352"/>
          </a:xfrm>
        </p:spPr>
        <p:txBody>
          <a:bodyPr/>
          <a:lstStyle/>
          <a:p>
            <a:pPr marL="0" lvl="1" indent="0">
              <a:buNone/>
            </a:pPr>
            <a:r>
              <a:rPr lang="ru-RU" sz="2800" dirty="0" smtClean="0">
                <a:solidFill>
                  <a:srgbClr val="C00000"/>
                </a:solidFill>
              </a:rPr>
              <a:t>3</a:t>
            </a:r>
            <a:r>
              <a:rPr lang="en-US" sz="2800" dirty="0" smtClean="0">
                <a:solidFill>
                  <a:srgbClr val="C00000"/>
                </a:solidFill>
              </a:rPr>
              <a:t>p</a:t>
            </a:r>
            <a:r>
              <a:rPr lang="ru-RU" sz="2800" dirty="0" smtClean="0">
                <a:solidFill>
                  <a:srgbClr val="C00000"/>
                </a:solidFill>
              </a:rPr>
              <a:t>  </a:t>
            </a:r>
            <a:r>
              <a:rPr lang="en-US" sz="2400" dirty="0" smtClean="0"/>
              <a:t>more </a:t>
            </a:r>
            <a:r>
              <a:rPr lang="en-US" sz="2400" dirty="0"/>
              <a:t>vitamins and less </a:t>
            </a:r>
            <a:r>
              <a:rPr lang="ru-RU" sz="2400" dirty="0" smtClean="0"/>
              <a:t>         </a:t>
            </a:r>
            <a:r>
              <a:rPr lang="en-US" sz="2400" dirty="0" smtClean="0"/>
              <a:t>calories; staying in shape</a:t>
            </a:r>
            <a:endParaRPr lang="ru-RU" sz="2400" dirty="0"/>
          </a:p>
          <a:p>
            <a:pPr marL="274320" lvl="1">
              <a:buFont typeface="Wingdings" pitchFamily="2" charset="2"/>
              <a:buChar char="Ø"/>
            </a:pPr>
            <a:endParaRPr lang="en-US" sz="2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95450"/>
            <a:ext cx="1872208" cy="135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6236" y="1031690"/>
            <a:ext cx="1944216" cy="138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Левая фигурная скобка 18"/>
          <p:cNvSpPr/>
          <p:nvPr/>
        </p:nvSpPr>
        <p:spPr>
          <a:xfrm>
            <a:off x="4283968" y="2619008"/>
            <a:ext cx="360040" cy="1152128"/>
          </a:xfrm>
          <a:prstGeom prst="leftBrace">
            <a:avLst>
              <a:gd name="adj1" fmla="val 49388"/>
              <a:gd name="adj2" fmla="val 50000"/>
            </a:avLst>
          </a:prstGeom>
          <a:noFill/>
          <a:ln w="38100" cap="flat" cmpd="sng" algn="ctr">
            <a:solidFill>
              <a:srgbClr val="C8370A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kern="0" dirty="0" smtClean="0">
              <a:solidFill>
                <a:srgbClr val="C8370A"/>
              </a:solidFill>
              <a:latin typeface="Calibri"/>
            </a:endParaRPr>
          </a:p>
        </p:txBody>
      </p:sp>
      <p:sp>
        <p:nvSpPr>
          <p:cNvPr id="20" name="Левая фигурная скобка 19"/>
          <p:cNvSpPr/>
          <p:nvPr/>
        </p:nvSpPr>
        <p:spPr>
          <a:xfrm>
            <a:off x="719572" y="2636912"/>
            <a:ext cx="468052" cy="1440160"/>
          </a:xfrm>
          <a:prstGeom prst="leftBrace">
            <a:avLst>
              <a:gd name="adj1" fmla="val 48545"/>
              <a:gd name="adj2" fmla="val 51764"/>
            </a:avLst>
          </a:prstGeom>
          <a:noFill/>
          <a:ln w="38100" cap="flat" cmpd="sng" algn="ctr">
            <a:solidFill>
              <a:srgbClr val="014975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kern="0" dirty="0" smtClean="0">
              <a:solidFill>
                <a:srgbClr val="014975"/>
              </a:solidFill>
              <a:latin typeface="Calibri"/>
            </a:endParaRPr>
          </a:p>
        </p:txBody>
      </p:sp>
      <p:sp>
        <p:nvSpPr>
          <p:cNvPr id="21" name="Правая фигурная скобка 20"/>
          <p:cNvSpPr/>
          <p:nvPr/>
        </p:nvSpPr>
        <p:spPr>
          <a:xfrm>
            <a:off x="4283968" y="4077072"/>
            <a:ext cx="648072" cy="1944216"/>
          </a:xfrm>
          <a:prstGeom prst="rightBrace">
            <a:avLst>
              <a:gd name="adj1" fmla="val 97222"/>
              <a:gd name="adj2" fmla="val 50000"/>
            </a:avLst>
          </a:prstGeom>
          <a:noFill/>
          <a:ln w="38100" cap="flat" cmpd="sng" algn="ctr">
            <a:solidFill>
              <a:srgbClr val="01588D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kern="0" smtClean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31" name="Picture 7" descr="http://t1.gstatic.com/images?q=tbn:ANd9GcSZ6AZxC61pwoVubHmUFqmvbB5R5u_cfhOdzxCEUe92oA_FwgjTY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933056"/>
            <a:ext cx="2592288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4298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32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Nowadays more and more young people are becoming </a:t>
            </a:r>
            <a:r>
              <a:rPr lang="en-US" sz="3200" dirty="0">
                <a:latin typeface="Calibri"/>
                <a:ea typeface="Calibri"/>
                <a:cs typeface="Times New Roman"/>
              </a:rPr>
              <a:t>vegetarians for a number of reasons. </a:t>
            </a:r>
            <a:r>
              <a:rPr lang="en-US" sz="32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The question we need to answer is </a:t>
            </a:r>
            <a:r>
              <a:rPr lang="en-US" sz="3200" dirty="0">
                <a:latin typeface="Calibri"/>
                <a:ea typeface="Calibri"/>
                <a:cs typeface="Times New Roman"/>
              </a:rPr>
              <a:t>whether being a vegetarian is a healthy way to live</a:t>
            </a:r>
            <a:r>
              <a:rPr lang="en-US" sz="32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. My view is that </a:t>
            </a:r>
            <a:r>
              <a:rPr lang="en-US" sz="3200" dirty="0">
                <a:latin typeface="Calibri"/>
                <a:ea typeface="Calibri"/>
                <a:cs typeface="Times New Roman"/>
              </a:rPr>
              <a:t>eating only vegetables and fruit might not be the right choice.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en-US" sz="2800" dirty="0">
                <a:solidFill>
                  <a:srgbClr val="014975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1.Make an introduction/state the problem</a:t>
            </a:r>
            <a:r>
              <a:rPr lang="ru-RU" sz="28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800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3248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38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To begin with</a:t>
            </a:r>
            <a:r>
              <a:rPr lang="en-US" sz="3800" dirty="0">
                <a:latin typeface="Calibri"/>
                <a:ea typeface="Calibri"/>
                <a:cs typeface="Times New Roman"/>
              </a:rPr>
              <a:t>, our body needs a healthy balanced diet of vitamins, proteins and carbohydrates. All these substances are necessary for young people to grow up physically strong and mentally alert. </a:t>
            </a:r>
            <a:r>
              <a:rPr lang="en-US" sz="38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Moreover</a:t>
            </a:r>
            <a:r>
              <a:rPr lang="en-US" sz="3800" dirty="0">
                <a:latin typeface="Calibri"/>
                <a:ea typeface="Calibri"/>
                <a:cs typeface="Times New Roman"/>
              </a:rPr>
              <a:t>, avoiding eating meat  and fish can result in fatigue, apathetic </a:t>
            </a:r>
            <a:r>
              <a:rPr lang="en-US" sz="3800" dirty="0" err="1">
                <a:latin typeface="Calibri"/>
                <a:ea typeface="Calibri"/>
                <a:cs typeface="Times New Roman"/>
              </a:rPr>
              <a:t>behaviour</a:t>
            </a:r>
            <a:r>
              <a:rPr lang="en-US" sz="3800" dirty="0">
                <a:latin typeface="Calibri"/>
                <a:ea typeface="Calibri"/>
                <a:cs typeface="Times New Roman"/>
              </a:rPr>
              <a:t> and loss of concentration. </a:t>
            </a:r>
            <a:endParaRPr lang="ru-RU" sz="3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fontAlgn="base">
              <a:spcAft>
                <a:spcPct val="0"/>
              </a:spcAft>
            </a:pPr>
            <a:r>
              <a:rPr lang="en-US" sz="2800" dirty="0">
                <a:solidFill>
                  <a:srgbClr val="01588D"/>
                </a:solidFill>
                <a:latin typeface="Arial" pitchFamily="34" charset="0"/>
                <a:ea typeface="+mn-ea"/>
                <a:cs typeface="Arial" pitchFamily="34" charset="0"/>
              </a:rPr>
              <a:t>2. E</a:t>
            </a:r>
            <a:r>
              <a:rPr lang="en-US" sz="2800" dirty="0">
                <a:solidFill>
                  <a:srgbClr val="01588D"/>
                </a:solidFill>
                <a:ea typeface="+mn-ea"/>
                <a:cs typeface="+mn-cs"/>
              </a:rPr>
              <a:t>xpress your personal opinion and give 2–3                       reasons for  your opinion</a:t>
            </a:r>
          </a:p>
        </p:txBody>
      </p:sp>
    </p:spTree>
    <p:extLst>
      <p:ext uri="{BB962C8B-B14F-4D97-AF65-F5344CB8AC3E}">
        <p14:creationId xmlns:p14="http://schemas.microsoft.com/office/powerpoint/2010/main" xmlns="" val="3709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38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However</a:t>
            </a:r>
            <a:r>
              <a:rPr lang="en-US" sz="3800" dirty="0">
                <a:latin typeface="Calibri"/>
                <a:ea typeface="Calibri"/>
                <a:cs typeface="Times New Roman"/>
              </a:rPr>
              <a:t>,  a lot of young people tend to stop eating meat to become healthy. </a:t>
            </a:r>
            <a:r>
              <a:rPr lang="en-US" sz="38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They  maintain </a:t>
            </a:r>
            <a:r>
              <a:rPr lang="en-US" sz="3800" dirty="0">
                <a:latin typeface="Calibri"/>
                <a:ea typeface="Calibri"/>
                <a:cs typeface="Times New Roman"/>
              </a:rPr>
              <a:t>that meat- free diet is more beneficial </a:t>
            </a:r>
            <a:r>
              <a:rPr lang="en-US" sz="38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as</a:t>
            </a:r>
            <a:r>
              <a:rPr lang="en-US" sz="3800" dirty="0">
                <a:latin typeface="Calibri"/>
                <a:ea typeface="Calibri"/>
                <a:cs typeface="Times New Roman"/>
              </a:rPr>
              <a:t> it includes more vitamins, minerals </a:t>
            </a:r>
            <a:r>
              <a:rPr lang="ru-RU" sz="3800" dirty="0" smtClean="0">
                <a:latin typeface="Calibri"/>
                <a:ea typeface="Calibri"/>
                <a:cs typeface="Times New Roman"/>
              </a:rPr>
              <a:t>,</a:t>
            </a:r>
            <a:r>
              <a:rPr lang="en-US" sz="3800" dirty="0" smtClean="0">
                <a:latin typeface="Calibri"/>
                <a:ea typeface="Calibri"/>
                <a:cs typeface="Times New Roman"/>
              </a:rPr>
              <a:t> </a:t>
            </a:r>
            <a:r>
              <a:rPr lang="en-US" sz="3800" dirty="0" err="1">
                <a:latin typeface="Calibri"/>
                <a:ea typeface="Calibri"/>
                <a:cs typeface="Times New Roman"/>
              </a:rPr>
              <a:t>fibre</a:t>
            </a:r>
            <a:r>
              <a:rPr lang="en-US" sz="3800" dirty="0">
                <a:latin typeface="Calibri"/>
                <a:ea typeface="Calibri"/>
                <a:cs typeface="Times New Roman"/>
              </a:rPr>
              <a:t> and contains less calories than a meat-based diet. </a:t>
            </a:r>
            <a:r>
              <a:rPr lang="en-US" sz="38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Consequently</a:t>
            </a:r>
            <a:r>
              <a:rPr lang="en-US" sz="3800" dirty="0">
                <a:latin typeface="Calibri"/>
                <a:ea typeface="Calibri"/>
                <a:cs typeface="Times New Roman"/>
              </a:rPr>
              <a:t>, it is the easiest way to stay in shape without doing any exhausting exercise. </a:t>
            </a:r>
            <a:endParaRPr lang="ru-RU" sz="3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solidFill>
                  <a:srgbClr val="014975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3. </a:t>
            </a:r>
            <a:r>
              <a:rPr lang="en-US" sz="2800" dirty="0">
                <a:solidFill>
                  <a:srgbClr val="014975"/>
                </a:solidFill>
                <a:latin typeface="Calibri"/>
                <a:ea typeface="+mn-ea"/>
                <a:cs typeface="+mn-cs"/>
              </a:rPr>
              <a:t>Express an opposing opinion and give 1–2 reasons for this opposing</a:t>
            </a:r>
            <a:r>
              <a:rPr lang="ru-RU" sz="2800" dirty="0">
                <a:solidFill>
                  <a:srgbClr val="014975"/>
                </a:solidFill>
                <a:latin typeface="Calibri"/>
                <a:ea typeface="+mn-ea"/>
                <a:cs typeface="+mn-cs"/>
              </a:rPr>
              <a:t> </a:t>
            </a:r>
            <a:r>
              <a:rPr lang="en-US" sz="2800" dirty="0" smtClean="0">
                <a:solidFill>
                  <a:srgbClr val="014975"/>
                </a:solidFill>
                <a:latin typeface="Calibri"/>
                <a:ea typeface="+mn-ea"/>
                <a:cs typeface="+mn-cs"/>
              </a:rPr>
              <a:t>opinion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46474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33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They forget, however</a:t>
            </a:r>
            <a:r>
              <a:rPr lang="en-US" sz="3300" dirty="0">
                <a:latin typeface="Calibri"/>
                <a:ea typeface="Calibri"/>
                <a:cs typeface="Times New Roman"/>
              </a:rPr>
              <a:t>, that such a diet does not contain all the microelements and proteins which are necessary for people and may cause serious health disorders. </a:t>
            </a:r>
            <a:r>
              <a:rPr lang="en-US" sz="33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According to  </a:t>
            </a:r>
            <a:r>
              <a:rPr lang="en-US" sz="3300" dirty="0">
                <a:latin typeface="Calibri"/>
                <a:ea typeface="Calibri"/>
                <a:cs typeface="Times New Roman"/>
              </a:rPr>
              <a:t>nutritionists it is essential to eat red meat at least once a week and fish two or three times a week because it is difficult to find a substitute to animal products.</a:t>
            </a:r>
            <a:endParaRPr lang="ru-RU" sz="33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rgbClr val="014975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4. </a:t>
            </a:r>
            <a:r>
              <a:rPr lang="en-US" sz="2800" dirty="0" smtClean="0">
                <a:solidFill>
                  <a:srgbClr val="014975"/>
                </a:solidFill>
                <a:latin typeface="Calibri"/>
                <a:ea typeface="+mn-ea"/>
                <a:cs typeface="+mn-cs"/>
              </a:rPr>
              <a:t>Explain why you don’t agree with the opposing opinion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4846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32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On balance, in spite of the opinion </a:t>
            </a:r>
            <a:r>
              <a:rPr lang="en-US" sz="3200" dirty="0">
                <a:latin typeface="Calibri"/>
                <a:ea typeface="Calibri"/>
                <a:cs typeface="Times New Roman"/>
              </a:rPr>
              <a:t>that a meat -free diet brings benefits to people</a:t>
            </a:r>
            <a:r>
              <a:rPr lang="en-US" sz="32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, I strongly believe </a:t>
            </a:r>
            <a:r>
              <a:rPr lang="en-US" sz="3200" dirty="0">
                <a:latin typeface="Calibri"/>
                <a:ea typeface="Calibri"/>
                <a:cs typeface="Times New Roman"/>
              </a:rPr>
              <a:t>we should not ignore the nutritional value of a meat-based diet</a:t>
            </a:r>
            <a:r>
              <a:rPr lang="en-US" sz="3200" dirty="0">
                <a:solidFill>
                  <a:srgbClr val="C00000"/>
                </a:solidFill>
                <a:latin typeface="Calibri"/>
                <a:ea typeface="Calibri"/>
                <a:cs typeface="Times New Roman"/>
              </a:rPr>
              <a:t>. While </a:t>
            </a:r>
            <a:r>
              <a:rPr lang="en-US" sz="3200" dirty="0">
                <a:latin typeface="Calibri"/>
                <a:ea typeface="Calibri"/>
                <a:cs typeface="Times New Roman"/>
              </a:rPr>
              <a:t>choosing this or that lifestyle a person should take into consideration the importance of a proper diet which does not do any harm to his organism.  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rgbClr val="014975"/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en-US" sz="2800" dirty="0">
                <a:solidFill>
                  <a:srgbClr val="014975"/>
                </a:solidFill>
                <a:latin typeface="Arial" pitchFamily="34" charset="0"/>
                <a:ea typeface="+mn-ea"/>
                <a:cs typeface="Arial" pitchFamily="34" charset="0"/>
              </a:rPr>
              <a:t>5. </a:t>
            </a:r>
            <a:r>
              <a:rPr lang="en-US" sz="2800" dirty="0">
                <a:solidFill>
                  <a:srgbClr val="014975"/>
                </a:solidFill>
                <a:ea typeface="+mn-ea"/>
                <a:cs typeface="+mn-cs"/>
              </a:rPr>
              <a:t>Make a conclusion restating your position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86005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504</TotalTime>
  <Words>744</Words>
  <Application>Microsoft Office PowerPoint</Application>
  <PresentationFormat>Экран (4:3)</PresentationFormat>
  <Paragraphs>68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Слайд 1</vt:lpstr>
      <vt:lpstr>Критерии оценивания выполнения задания С2 (максимум 14 баллов)</vt:lpstr>
      <vt:lpstr>Критерии оценивания выполнения задания С2 (максимум 14 баллов)</vt:lpstr>
      <vt:lpstr>Many young people decide to become vegetarians. However, some people are unsure whether being a vegetarian is a healthy way to live. </vt:lpstr>
      <vt:lpstr> 1.Make an introduction/state the problem </vt:lpstr>
      <vt:lpstr>Слайд 6</vt:lpstr>
      <vt:lpstr>Слайд 7</vt:lpstr>
      <vt:lpstr>Many young people decide to become vegetarians</vt:lpstr>
      <vt:lpstr>1.Make an introduction/state the problem </vt:lpstr>
      <vt:lpstr>2. Express your personal opinion and give 2–3                       reasons for  your opinion</vt:lpstr>
      <vt:lpstr>3. Express an opposing opinion and give 1–2 reasons for this opposing opinion</vt:lpstr>
      <vt:lpstr>4. Explain why you don’t agree with the opposing opinion</vt:lpstr>
      <vt:lpstr> 5. Make a conclusion restating your position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eshchenko</cp:lastModifiedBy>
  <cp:revision>39</cp:revision>
  <dcterms:created xsi:type="dcterms:W3CDTF">2013-05-06T12:51:21Z</dcterms:created>
  <dcterms:modified xsi:type="dcterms:W3CDTF">2020-11-30T11:02:52Z</dcterms:modified>
</cp:coreProperties>
</file>