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</p:sldMasterIdLst>
  <p:notesMasterIdLst>
    <p:notesMasterId r:id="rId27"/>
  </p:notesMasterIdLst>
  <p:sldIdLst>
    <p:sldId id="284" r:id="rId2"/>
    <p:sldId id="263" r:id="rId3"/>
    <p:sldId id="270" r:id="rId4"/>
    <p:sldId id="258" r:id="rId5"/>
    <p:sldId id="269" r:id="rId6"/>
    <p:sldId id="288" r:id="rId7"/>
    <p:sldId id="275" r:id="rId8"/>
    <p:sldId id="301" r:id="rId9"/>
    <p:sldId id="290" r:id="rId10"/>
    <p:sldId id="292" r:id="rId11"/>
    <p:sldId id="296" r:id="rId12"/>
    <p:sldId id="291" r:id="rId13"/>
    <p:sldId id="303" r:id="rId14"/>
    <p:sldId id="276" r:id="rId15"/>
    <p:sldId id="271" r:id="rId16"/>
    <p:sldId id="267" r:id="rId17"/>
    <p:sldId id="260" r:id="rId18"/>
    <p:sldId id="259" r:id="rId19"/>
    <p:sldId id="304" r:id="rId20"/>
    <p:sldId id="262" r:id="rId21"/>
    <p:sldId id="261" r:id="rId22"/>
    <p:sldId id="302" r:id="rId23"/>
    <p:sldId id="274" r:id="rId24"/>
    <p:sldId id="305" r:id="rId25"/>
    <p:sldId id="287" r:id="rId26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25"/>
    <p:penClr>
      <a:srgbClr val="FF0000"/>
    </p:penClr>
  </p:showPr>
  <p:clrMru>
    <a:srgbClr val="2D1290"/>
    <a:srgbClr val="0033CC"/>
    <a:srgbClr val="3333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9" autoAdjust="0"/>
    <p:restoredTop sz="94681" autoAdjust="0"/>
  </p:normalViewPr>
  <p:slideViewPr>
    <p:cSldViewPr>
      <p:cViewPr>
        <p:scale>
          <a:sx n="70" d="100"/>
          <a:sy n="70" d="100"/>
        </p:scale>
        <p:origin x="-2814" y="-9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1B25A8B-5C12-4C18-9BB7-ED40ABC8AAE2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25761630-D92E-4E9B-BEEA-102AF76098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7"/>
          <p:cNvCxnSpPr/>
          <p:nvPr/>
        </p:nvCxnSpPr>
        <p:spPr>
          <a:xfrm>
            <a:off x="146367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12"/>
          <p:cNvCxnSpPr/>
          <p:nvPr/>
        </p:nvCxnSpPr>
        <p:spPr>
          <a:xfrm>
            <a:off x="4708525" y="3549650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Овал 13"/>
          <p:cNvSpPr/>
          <p:nvPr/>
        </p:nvSpPr>
        <p:spPr>
          <a:xfrm>
            <a:off x="4540250" y="3525838"/>
            <a:ext cx="46038" cy="46037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7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411CC9-DA25-482E-A251-2B985D330934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8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6885D5-C0A5-4928-812D-2C42F45249E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C0602-8141-46EA-8CFF-08BA4C02F96A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28EB3-82EA-43B9-A9EB-7EB3C665FB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Прямая соединительная линия 3"/>
          <p:cNvCxnSpPr/>
          <p:nvPr/>
        </p:nvCxnSpPr>
        <p:spPr>
          <a:xfrm>
            <a:off x="685800" y="4916488"/>
            <a:ext cx="7924800" cy="4762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C5B39-CD6C-469D-89D6-50CFDE2F2126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59D84-BE89-4497-89FC-3FB2A28D10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0F68B-67EF-4526-B073-DCE478DA5ABE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FE8AC9-BC73-4D85-AADB-D88A9B0BA3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9"/>
          <p:cNvCxnSpPr/>
          <p:nvPr/>
        </p:nvCxnSpPr>
        <p:spPr>
          <a:xfrm>
            <a:off x="563563" y="2179638"/>
            <a:ext cx="3748087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16"/>
          <p:cNvCxnSpPr/>
          <p:nvPr/>
        </p:nvCxnSpPr>
        <p:spPr>
          <a:xfrm>
            <a:off x="4754563" y="2179638"/>
            <a:ext cx="3749675" cy="1587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5C4744-D497-448D-878C-F1C9768564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0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Дата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C4BA-7CDF-4FB5-B9B9-97CF399BEFFD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2BA36-5E76-49C8-9853-6FF864FAF19A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4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91CDE7-FE58-4359-A891-A18711DFAA0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B38C8-F65B-448A-84A6-D3B4D1F3E19A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3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B57869-FA08-4843-BE47-6472A5AF234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A470F4-61F9-4097-982E-BA3AFAD23B91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EA665-9FB1-48B1-B884-06920BE0B9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B790C-2EA0-42E2-8924-8AD4B99792E0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6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96BCF-350E-4396-B28B-4260D82615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F24C94-ED8F-46AE-96EB-52457ECAB8D2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1CD535-A37B-42F4-89B7-CEA13D46072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2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20DD09-61B5-4E7D-8BC3-451F9FB43DD9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5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EBB314-BAEF-4896-BFEF-185AD1F71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 advClick="0" advTm="5000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Текст 8"/>
          <p:cNvSpPr>
            <a:spLocks noGrp="1"/>
          </p:cNvSpPr>
          <p:nvPr>
            <p:ph type="body" idx="1"/>
          </p:nvPr>
        </p:nvSpPr>
        <p:spPr bwMode="auto">
          <a:xfrm>
            <a:off x="457200" y="1447800"/>
            <a:ext cx="8229600" cy="4678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950"/>
            <a:ext cx="2590800" cy="384175"/>
          </a:xfrm>
          <a:prstGeom prst="rect">
            <a:avLst/>
          </a:prstGeom>
        </p:spPr>
        <p:txBody>
          <a:bodyPr vert="horz" anchor="ctr" anchorCtr="0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ECAD18AD-8537-40FF-AD56-463A409B96F9}" type="datetimeFigureOut">
              <a:rPr lang="ru-RU"/>
              <a:pPr>
                <a:defRPr/>
              </a:pPr>
              <a:t>15.11.2020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950"/>
            <a:ext cx="3581400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725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600" baseline="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D2539659-AD91-4319-9B0B-4ADFD41F74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0" r:id="rId1"/>
    <p:sldLayoutId id="2147483902" r:id="rId2"/>
    <p:sldLayoutId id="2147483911" r:id="rId3"/>
    <p:sldLayoutId id="2147483903" r:id="rId4"/>
    <p:sldLayoutId id="2147483912" r:id="rId5"/>
    <p:sldLayoutId id="2147483904" r:id="rId6"/>
    <p:sldLayoutId id="2147483905" r:id="rId7"/>
    <p:sldLayoutId id="2147483906" r:id="rId8"/>
    <p:sldLayoutId id="2147483907" r:id="rId9"/>
    <p:sldLayoutId id="2147483908" r:id="rId10"/>
    <p:sldLayoutId id="2147483909" r:id="rId11"/>
  </p:sldLayoutIdLst>
  <p:transition spd="med" advClick="0" advTm="5000">
    <p:split orient="vert"/>
  </p:transition>
  <p:txStyles>
    <p:titleStyle>
      <a:lvl1pPr algn="l" rtl="0" eaLnBrk="0" fontAlgn="base" hangingPunct="0">
        <a:spcBef>
          <a:spcPct val="0"/>
        </a:spcBef>
        <a:spcAft>
          <a:spcPct val="0"/>
        </a:spcAft>
        <a:defRPr lang="en-US" sz="4200" kern="1200" spc="-10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rgbClr val="F9F9F9"/>
          </a:solidFill>
          <a:latin typeface="Constantia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2"/>
        </a:buClr>
        <a:buSzPct val="8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4888" indent="-228600" algn="l" rtl="0" eaLnBrk="0" fontAlgn="base" hangingPunct="0">
        <a:spcBef>
          <a:spcPts val="300"/>
        </a:spcBef>
        <a:spcAft>
          <a:spcPct val="0"/>
        </a:spcAft>
        <a:buClr>
          <a:srgbClr val="B37732"/>
        </a:buClr>
        <a:buSzPct val="85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ts val="300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ts val="338"/>
        </a:spcBef>
        <a:spcAft>
          <a:spcPct val="0"/>
        </a:spcAft>
        <a:buClr>
          <a:srgbClr val="D6903D"/>
        </a:buClr>
        <a:buSzPct val="85000"/>
        <a:buFont typeface="Wingdings 2" pitchFamily="18" charset="2"/>
        <a:buChar char="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betkhoven-lunnaja-sonata%20(1)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557338"/>
            <a:ext cx="8686800" cy="4248150"/>
          </a:xfrm>
        </p:spPr>
        <p:txBody>
          <a:bodyPr>
            <a:normAutofit fontScale="25000" lnSpcReduction="20000"/>
          </a:bodyPr>
          <a:lstStyle/>
          <a:p>
            <a:pPr algn="ctr">
              <a:defRPr/>
            </a:pPr>
            <a:r>
              <a:rPr lang="ru-RU" sz="9600" b="1" dirty="0" smtClean="0">
                <a:solidFill>
                  <a:srgbClr val="2D1290"/>
                </a:solidFill>
              </a:rPr>
              <a:t>Исследовательская работа</a:t>
            </a:r>
          </a:p>
          <a:p>
            <a:pPr algn="ctr">
              <a:defRPr/>
            </a:pPr>
            <a:r>
              <a:rPr lang="ru-RU" sz="14400" b="1" dirty="0" smtClean="0">
                <a:solidFill>
                  <a:srgbClr val="2D1290"/>
                </a:solidFill>
              </a:rPr>
              <a:t>Вклад земского врача в развитие сельской</a:t>
            </a:r>
            <a:r>
              <a:rPr lang="ru-RU" sz="14400" dirty="0" smtClean="0">
                <a:solidFill>
                  <a:srgbClr val="2D1290"/>
                </a:solidFill>
              </a:rPr>
              <a:t> </a:t>
            </a:r>
            <a:r>
              <a:rPr lang="ru-RU" sz="14400" b="1" dirty="0" smtClean="0">
                <a:solidFill>
                  <a:srgbClr val="2D1290"/>
                </a:solidFill>
              </a:rPr>
              <a:t>медицины</a:t>
            </a:r>
          </a:p>
          <a:p>
            <a:pPr algn="ctr">
              <a:defRPr/>
            </a:pPr>
            <a:r>
              <a:rPr lang="ru-RU" sz="8000" b="1" dirty="0" smtClean="0">
                <a:solidFill>
                  <a:srgbClr val="2D1290"/>
                </a:solidFill>
              </a:rPr>
              <a:t>Номинация  «Судьба человека»</a:t>
            </a:r>
            <a:endParaRPr lang="ru-RU" sz="8000" dirty="0" smtClean="0">
              <a:solidFill>
                <a:srgbClr val="2D1290"/>
              </a:solidFill>
            </a:endParaRPr>
          </a:p>
          <a:p>
            <a:pPr algn="ctr">
              <a:defRPr/>
            </a:pPr>
            <a:endParaRPr lang="ru-RU" sz="6400" dirty="0" smtClean="0"/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Выполнила: </a:t>
            </a:r>
            <a:r>
              <a:rPr lang="ru-RU" sz="6400" b="1" dirty="0" err="1" smtClean="0">
                <a:solidFill>
                  <a:schemeClr val="accent6">
                    <a:lumMod val="50000"/>
                  </a:schemeClr>
                </a:solidFill>
              </a:rPr>
              <a:t>Юферева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Елизавета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ученица 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11 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класса, МБОУ «</a:t>
            </a:r>
            <a:r>
              <a:rPr lang="ru-RU" sz="6400" b="1" dirty="0" err="1" smtClean="0">
                <a:solidFill>
                  <a:schemeClr val="accent6">
                    <a:lumMod val="50000"/>
                  </a:schemeClr>
                </a:solidFill>
              </a:rPr>
              <a:t>Тыловайская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СОШ»,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обучающаяся объединения «Музееведение»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МБОУ ДО «</a:t>
            </a:r>
            <a:r>
              <a:rPr lang="ru-RU" sz="6400" b="1" dirty="0" err="1" smtClean="0">
                <a:solidFill>
                  <a:schemeClr val="accent6">
                    <a:lumMod val="50000"/>
                  </a:schemeClr>
                </a:solidFill>
              </a:rPr>
              <a:t>Дебесский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ЦТ»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 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Руководитель: </a:t>
            </a:r>
            <a:r>
              <a:rPr lang="ru-RU" sz="6400" b="1" dirty="0" err="1" smtClean="0">
                <a:solidFill>
                  <a:schemeClr val="accent6">
                    <a:lumMod val="50000"/>
                  </a:schemeClr>
                </a:solidFill>
              </a:rPr>
              <a:t>Бегенеева</a:t>
            </a: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Елена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Рудольфовна, педагог дополнительного </a:t>
            </a:r>
          </a:p>
          <a:p>
            <a:pPr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b="1" dirty="0" smtClean="0">
                <a:solidFill>
                  <a:schemeClr val="accent6">
                    <a:lumMod val="50000"/>
                  </a:schemeClr>
                </a:solidFill>
              </a:rPr>
              <a:t>                                                                            образования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buFont typeface="Wingdings 2" pitchFamily="18" charset="2"/>
              <a:buNone/>
              <a:defRPr/>
            </a:pPr>
            <a:r>
              <a:rPr lang="ru-RU" sz="6400" dirty="0" smtClean="0"/>
              <a:t> </a:t>
            </a:r>
          </a:p>
          <a:p>
            <a:pPr marL="274320" indent="-274320" algn="ctr" eaLnBrk="1" fontAlgn="auto" hangingPunct="1">
              <a:spcAft>
                <a:spcPts val="0"/>
              </a:spcAft>
              <a:buFont typeface="Wingdings 2"/>
              <a:buChar char=""/>
              <a:defRPr/>
            </a:pPr>
            <a:endParaRPr lang="ru-RU" dirty="0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79512" y="428604"/>
            <a:ext cx="8964488" cy="84015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</a:br>
            <a:r>
              <a:rPr lang="ru-RU" sz="2400" dirty="0" smtClean="0">
                <a:solidFill>
                  <a:srgbClr val="0033CC"/>
                </a:solidFill>
              </a:rPr>
              <a:t>МБОУ «</a:t>
            </a:r>
            <a:r>
              <a:rPr lang="ru-RU" sz="2400" dirty="0" err="1" smtClean="0">
                <a:solidFill>
                  <a:srgbClr val="0033CC"/>
                </a:solidFill>
              </a:rPr>
              <a:t>Тыловайская</a:t>
            </a:r>
            <a:r>
              <a:rPr lang="ru-RU" sz="2400" dirty="0" smtClean="0">
                <a:solidFill>
                  <a:srgbClr val="0033CC"/>
                </a:solidFill>
              </a:rPr>
              <a:t> средняя общеобразовательная школа»,</a:t>
            </a:r>
            <a:br>
              <a:rPr lang="ru-RU" sz="2400" dirty="0" smtClean="0">
                <a:solidFill>
                  <a:srgbClr val="0033CC"/>
                </a:solidFill>
              </a:rPr>
            </a:br>
            <a:r>
              <a:rPr lang="ru-RU" sz="2400" dirty="0" smtClean="0">
                <a:solidFill>
                  <a:srgbClr val="0033CC"/>
                </a:solidFill>
              </a:rPr>
              <a:t>МБОУ ДО  «</a:t>
            </a:r>
            <a:r>
              <a:rPr lang="ru-RU" sz="2400" dirty="0" err="1" smtClean="0">
                <a:solidFill>
                  <a:srgbClr val="0033CC"/>
                </a:solidFill>
              </a:rPr>
              <a:t>Дебесский</a:t>
            </a:r>
            <a:r>
              <a:rPr lang="ru-RU" sz="2400" dirty="0" smtClean="0">
                <a:solidFill>
                  <a:srgbClr val="0033CC"/>
                </a:solidFill>
              </a:rPr>
              <a:t> ЦТ</a:t>
            </a:r>
            <a:endParaRPr lang="ru-RU" sz="2400" dirty="0">
              <a:solidFill>
                <a:srgbClr val="0033CC"/>
              </a:solidFill>
            </a:endParaRPr>
          </a:p>
        </p:txBody>
      </p:sp>
      <p:sp>
        <p:nvSpPr>
          <p:cNvPr id="5124" name="TextBox 4"/>
          <p:cNvSpPr txBox="1">
            <a:spLocks noChangeArrowheads="1"/>
          </p:cNvSpPr>
          <p:nvPr/>
        </p:nvSpPr>
        <p:spPr bwMode="auto">
          <a:xfrm>
            <a:off x="3059113" y="5949950"/>
            <a:ext cx="3013075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Constantia" pitchFamily="18" charset="0"/>
              </a:rPr>
              <a:t>Тыловай, 2019 г</a:t>
            </a:r>
          </a:p>
        </p:txBody>
      </p:sp>
      <p:pic>
        <p:nvPicPr>
          <p:cNvPr id="7" name="betkhoven-lunnaja-sonata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95536" y="40466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25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1"/>
          <p:cNvSpPr>
            <a:spLocks noGrp="1"/>
          </p:cNvSpPr>
          <p:nvPr>
            <p:ph idx="1"/>
          </p:nvPr>
        </p:nvSpPr>
        <p:spPr>
          <a:xfrm>
            <a:off x="500063" y="1071563"/>
            <a:ext cx="8358187" cy="5357812"/>
          </a:xfrm>
        </p:spPr>
        <p:txBody>
          <a:bodyPr/>
          <a:lstStyle/>
          <a:p>
            <a:pPr eaLnBrk="1" hangingPunct="1"/>
            <a:r>
              <a:rPr lang="ru-RU" b="1" i="1" smtClean="0"/>
              <a:t>    </a:t>
            </a:r>
            <a:r>
              <a:rPr lang="ru-RU" b="1" i="1" smtClean="0">
                <a:solidFill>
                  <a:srgbClr val="2D1290"/>
                </a:solidFill>
              </a:rPr>
              <a:t>Если б все профессии на свете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Вдруг сложить горою на планете,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То, наверно, у её вершины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Вспыхнуло бы слово: «Медицина».</a:t>
            </a:r>
          </a:p>
          <a:p>
            <a:pPr eaLnBrk="1" hangingPunct="1">
              <a:buFont typeface="Wingdings 2" pitchFamily="18" charset="2"/>
              <a:buNone/>
            </a:pPr>
            <a:r>
              <a:rPr lang="ru-RU" b="1" i="1" smtClean="0">
                <a:solidFill>
                  <a:srgbClr val="2D1290"/>
                </a:solidFill>
              </a:rPr>
              <a:t>                              Ибо, чуть не с каменного века,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                       Не было почетнее судьбы,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                      Чем сражаться в пламени борьбы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                      За спасенье жизни человека. </a:t>
            </a:r>
          </a:p>
          <a:p>
            <a:pPr eaLnBrk="1" hangingPunct="1"/>
            <a:r>
              <a:rPr lang="ru-RU" b="1" i="1" smtClean="0">
                <a:solidFill>
                  <a:srgbClr val="2D1290"/>
                </a:solidFill>
              </a:rPr>
              <a:t>                                                                   </a:t>
            </a:r>
            <a:r>
              <a:rPr lang="ru-RU" i="1" smtClean="0">
                <a:solidFill>
                  <a:srgbClr val="2D1290"/>
                </a:solidFill>
              </a:rPr>
              <a:t>Эдуард Асадов                                          </a:t>
            </a:r>
          </a:p>
          <a:p>
            <a:pPr eaLnBrk="1" hangingPunct="1"/>
            <a:endParaRPr lang="ru-RU" smtClean="0">
              <a:solidFill>
                <a:srgbClr val="2D1290"/>
              </a:solidFill>
            </a:endParaRPr>
          </a:p>
        </p:txBody>
      </p:sp>
      <p:pic>
        <p:nvPicPr>
          <p:cNvPr id="6147" name="Рисунок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75" y="3143250"/>
            <a:ext cx="1785938" cy="221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429264"/>
            <a:ext cx="8258204" cy="64294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i="1" smtClean="0">
                <a:solidFill>
                  <a:srgbClr val="2D1290"/>
                </a:solidFill>
              </a:rPr>
              <a:t>Огородников Трофим Михайлович </a:t>
            </a:r>
            <a:endParaRPr lang="ru-RU" sz="3200" i="1">
              <a:solidFill>
                <a:srgbClr val="2D1290"/>
              </a:solidFill>
            </a:endParaRPr>
          </a:p>
        </p:txBody>
      </p:sp>
      <p:pic>
        <p:nvPicPr>
          <p:cNvPr id="6" name="Содержимое 5" descr="G:\Мои результаты сканирования\сканирование0016.jpg"/>
          <p:cNvPicPr>
            <a:picLocks noGrp="1"/>
          </p:cNvPicPr>
          <p:nvPr>
            <p:ph idx="1"/>
          </p:nvPr>
        </p:nvPicPr>
        <p:blipFill>
          <a:blip r:embed="rId2" cstate="print"/>
          <a:srcRect l="4312" t="-11" r="47716" b="3040"/>
          <a:stretch>
            <a:fillRect/>
          </a:stretch>
        </p:blipFill>
        <p:spPr>
          <a:xfrm>
            <a:off x="2571750" y="500063"/>
            <a:ext cx="4071938" cy="4929187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357826"/>
            <a:ext cx="8186766" cy="50006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   Родители  Трофима Михайловича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2050" name="Picture 2" descr="D:\Реферат Земский врач\фото 2011 2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t="1563" r="5078" b="3123"/>
          <a:stretch>
            <a:fillRect/>
          </a:stretch>
        </p:blipFill>
        <p:spPr>
          <a:xfrm>
            <a:off x="1785938" y="714375"/>
            <a:ext cx="5786437" cy="4357688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20" y="5857892"/>
            <a:ext cx="8858280" cy="42862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Билет ученика Трофима Михайловича. 1906г.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19458" name="Содержимое 5" descr="G:\Мои результаты сканирования\сканирование0028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571750" y="571500"/>
            <a:ext cx="4286250" cy="5143500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D:\Реферат Земский врач\фото 2011 2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5119" t="1042" r="5675" b="9895"/>
          <a:stretch>
            <a:fillRect/>
          </a:stretch>
        </p:blipFill>
        <p:spPr>
          <a:xfrm>
            <a:off x="2928938" y="714375"/>
            <a:ext cx="3429000" cy="4652963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143000" y="5643563"/>
            <a:ext cx="6715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i="1">
                <a:solidFill>
                  <a:srgbClr val="2D1290"/>
                </a:solidFill>
                <a:latin typeface="Constantia" pitchFamily="18" charset="0"/>
              </a:rPr>
              <a:t>   Молодой фельдшер. 1907г.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3315" name="Содержимое 3" descr="G:\Мои результаты сканирования\сканирование0030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0063" y="500063"/>
            <a:ext cx="8143875" cy="5929312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122" name="Picture 2" descr="C:\Documents and Settings\костя\Рабочий стол\Новая папка (2)\Новая папка\фото 2011 04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645" t="12500" r="7291" b="4295"/>
          <a:stretch>
            <a:fillRect/>
          </a:stretch>
        </p:blipFill>
        <p:spPr>
          <a:xfrm>
            <a:off x="500063" y="357188"/>
            <a:ext cx="4500562" cy="5605462"/>
          </a:xfrm>
        </p:spPr>
      </p:pic>
      <p:pic>
        <p:nvPicPr>
          <p:cNvPr id="4" name="Picture 4" descr="C:\Documents and Settings\костя\Рабочий стол\Новая папка (2)\Новая папка\фото 2011 052.jpg"/>
          <p:cNvPicPr>
            <a:picLocks noChangeAspect="1" noChangeArrowheads="1"/>
          </p:cNvPicPr>
          <p:nvPr/>
        </p:nvPicPr>
        <p:blipFill>
          <a:blip r:embed="rId3" cstate="print"/>
          <a:srcRect t="8594" r="4688" b="5859"/>
          <a:stretch>
            <a:fillRect/>
          </a:stretch>
        </p:blipFill>
        <p:spPr bwMode="auto">
          <a:xfrm>
            <a:off x="4286250" y="642938"/>
            <a:ext cx="4418013" cy="528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 descr="C:\Documents and Settings\костя\Рабочий стол\Новая папка (2)\Новая папка\фото 2011 050.jpg"/>
          <p:cNvPicPr>
            <a:picLocks noChangeAspect="1" noChangeArrowheads="1"/>
          </p:cNvPicPr>
          <p:nvPr/>
        </p:nvPicPr>
        <p:blipFill>
          <a:blip r:embed="rId4" cstate="print"/>
          <a:srcRect l="37679" t="6006" r="10690" b="5319"/>
          <a:stretch>
            <a:fillRect/>
          </a:stretch>
        </p:blipFill>
        <p:spPr bwMode="auto">
          <a:xfrm>
            <a:off x="2428875" y="1071563"/>
            <a:ext cx="4214813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571625" y="4786313"/>
            <a:ext cx="6072188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>
                <a:solidFill>
                  <a:schemeClr val="bg1"/>
                </a:solidFill>
                <a:latin typeface="+mn-lt"/>
              </a:rPr>
              <a:t>Лекции по медицине Трофима Михайловича 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костя\Рабочий стол\Новая папка (2)\Новая папка\фото 2011 04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5208" t="3102" r="10416" b="5469"/>
          <a:stretch>
            <a:fillRect/>
          </a:stretch>
        </p:blipFill>
        <p:spPr>
          <a:xfrm>
            <a:off x="655274" y="332656"/>
            <a:ext cx="3957927" cy="5832648"/>
          </a:xfrm>
        </p:spPr>
      </p:pic>
      <p:pic>
        <p:nvPicPr>
          <p:cNvPr id="6" name="Picture 3" descr="C:\Documents and Settings\костя\Рабочий стол\Новая папка (2)\Новая папка\фото 2011 042.jpg"/>
          <p:cNvPicPr>
            <a:picLocks noChangeAspect="1" noChangeArrowheads="1"/>
          </p:cNvPicPr>
          <p:nvPr/>
        </p:nvPicPr>
        <p:blipFill>
          <a:blip r:embed="rId3" cstate="print"/>
          <a:srcRect l="11458" t="6641" r="10417" b="4297"/>
          <a:stretch>
            <a:fillRect/>
          </a:stretch>
        </p:blipFill>
        <p:spPr bwMode="auto">
          <a:xfrm>
            <a:off x="4716016" y="404664"/>
            <a:ext cx="3816424" cy="58009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Box 7"/>
          <p:cNvSpPr txBox="1">
            <a:spLocks noChangeArrowheads="1"/>
          </p:cNvSpPr>
          <p:nvPr/>
        </p:nvSpPr>
        <p:spPr bwMode="auto">
          <a:xfrm>
            <a:off x="4429125" y="5643563"/>
            <a:ext cx="1841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000250" y="5143500"/>
            <a:ext cx="5786438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3200" i="1" dirty="0">
                <a:solidFill>
                  <a:schemeClr val="bg1"/>
                </a:solidFill>
                <a:latin typeface="+mj-lt"/>
              </a:rPr>
              <a:t>Книга для записи больных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5" name="Picture 2" descr="C:\Documents and Settings\костя\Рабочий стол\Новая папка (2)\Новая папка\фото 2011 053.jpg"/>
          <p:cNvPicPr>
            <a:picLocks noChangeAspect="1" noChangeArrowheads="1"/>
          </p:cNvPicPr>
          <p:nvPr/>
        </p:nvPicPr>
        <p:blipFill>
          <a:blip r:embed="rId2" cstate="print"/>
          <a:srcRect l="7877" t="2197" r="2847" b="18266"/>
          <a:stretch>
            <a:fillRect/>
          </a:stretch>
        </p:blipFill>
        <p:spPr bwMode="auto">
          <a:xfrm>
            <a:off x="2195736" y="404664"/>
            <a:ext cx="5143500" cy="6110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1357313" y="5072063"/>
            <a:ext cx="7143750" cy="9540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>
                <a:latin typeface="+mn-lt"/>
              </a:rPr>
              <a:t>Ведомость о заразных болезнях, существовавших в медицинском участке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3633192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8194" name="Picture 2" descr="C:\Documents and Settings\костя\Рабочий стол\Новая папка (2)\Новая папка\фото 2011 05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2195" t="2438" r="4878" b="7317"/>
          <a:stretch>
            <a:fillRect/>
          </a:stretch>
        </p:blipFill>
        <p:spPr>
          <a:xfrm>
            <a:off x="395536" y="332656"/>
            <a:ext cx="4286250" cy="6219825"/>
          </a:xfrm>
        </p:spPr>
      </p:pic>
      <p:pic>
        <p:nvPicPr>
          <p:cNvPr id="6" name="Picture 3" descr="C:\Documents and Settings\костя\Рабочий стол\Новая папка (2)\Новая папка\фото 2011 056.jpg"/>
          <p:cNvPicPr>
            <a:picLocks noChangeAspect="1" noChangeArrowheads="1"/>
          </p:cNvPicPr>
          <p:nvPr/>
        </p:nvPicPr>
        <p:blipFill>
          <a:blip r:embed="rId3" cstate="print"/>
          <a:srcRect l="13367" t="5719" r="7719" b="8461"/>
          <a:stretch>
            <a:fillRect/>
          </a:stretch>
        </p:blipFill>
        <p:spPr bwMode="auto">
          <a:xfrm>
            <a:off x="4572000" y="332656"/>
            <a:ext cx="4308475" cy="6246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0063" y="5000625"/>
            <a:ext cx="414337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i="1" dirty="0">
                <a:solidFill>
                  <a:schemeClr val="bg1"/>
                </a:solidFill>
                <a:latin typeface="+mn-lt"/>
              </a:rPr>
              <a:t>Диагностика сыпного тифа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57625" y="5429250"/>
            <a:ext cx="4929188" cy="8302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i="1" dirty="0">
                <a:solidFill>
                  <a:schemeClr val="bg1"/>
                </a:solidFill>
                <a:latin typeface="+mn-lt"/>
              </a:rPr>
              <a:t>Инструкция по обеззараживанию в очаге сыпного тифа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7" name="Picture 2" descr="C:\Documents and Settings\костя\Рабочий стол\Новая папка (2)\Новая папка\фото 2011 046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9259" t="3369" r="6917" b="2328"/>
          <a:stretch>
            <a:fillRect/>
          </a:stretch>
        </p:blipFill>
        <p:spPr>
          <a:xfrm>
            <a:off x="500063" y="428625"/>
            <a:ext cx="5418137" cy="4572000"/>
          </a:xfrm>
        </p:spPr>
      </p:pic>
      <p:pic>
        <p:nvPicPr>
          <p:cNvPr id="9" name="Picture 3" descr="C:\Documents and Settings\костя\Рабочий стол\Новая папка (2)\Новая папка\фото 2011 045.jpg"/>
          <p:cNvPicPr>
            <a:picLocks noChangeAspect="1" noChangeArrowheads="1"/>
          </p:cNvPicPr>
          <p:nvPr/>
        </p:nvPicPr>
        <p:blipFill>
          <a:blip r:embed="rId3" cstate="print"/>
          <a:srcRect l="3125" t="4166" r="7813" b="3645"/>
          <a:stretch>
            <a:fillRect/>
          </a:stretch>
        </p:blipFill>
        <p:spPr bwMode="auto">
          <a:xfrm>
            <a:off x="857250" y="857250"/>
            <a:ext cx="6243638" cy="4846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Picture 2" descr="C:\Documents and Settings\костя\Рабочий стол\Новая папка (2)\Новая папка\фото 2011 047.jpg"/>
          <p:cNvPicPr>
            <a:picLocks noChangeAspect="1" noChangeArrowheads="1"/>
          </p:cNvPicPr>
          <p:nvPr/>
        </p:nvPicPr>
        <p:blipFill>
          <a:blip r:embed="rId4" cstate="print"/>
          <a:srcRect l="10146" t="4575" r="3049" b="3055"/>
          <a:stretch>
            <a:fillRect/>
          </a:stretch>
        </p:blipFill>
        <p:spPr bwMode="auto">
          <a:xfrm>
            <a:off x="2214563" y="1285875"/>
            <a:ext cx="57292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2" descr="C:\Documents and Settings\костя\Рабочий стол\Новая папка (2)\Новая папка\фото 2011 044.jpg"/>
          <p:cNvPicPr>
            <a:picLocks noChangeAspect="1" noChangeArrowheads="1"/>
          </p:cNvPicPr>
          <p:nvPr/>
        </p:nvPicPr>
        <p:blipFill>
          <a:blip r:embed="rId5" cstate="print"/>
          <a:srcRect l="3374" t="613" r="2760"/>
          <a:stretch>
            <a:fillRect/>
          </a:stretch>
        </p:blipFill>
        <p:spPr bwMode="auto">
          <a:xfrm>
            <a:off x="3059832" y="1916832"/>
            <a:ext cx="575786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2500313" y="4714875"/>
            <a:ext cx="6000750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800" i="1" dirty="0">
                <a:solidFill>
                  <a:schemeClr val="bg1"/>
                </a:solidFill>
                <a:latin typeface="+mn-lt"/>
              </a:rPr>
              <a:t>Медицинская литература </a:t>
            </a:r>
            <a:r>
              <a:rPr lang="ru-RU" sz="2800" i="1" dirty="0" smtClean="0">
                <a:solidFill>
                  <a:schemeClr val="bg1"/>
                </a:solidFill>
                <a:latin typeface="+mn-lt"/>
              </a:rPr>
              <a:t>фельдшера, врача</a:t>
            </a:r>
            <a:endParaRPr lang="ru-RU" sz="2800" i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8" name="Picture 2" descr="G:\ЗЕМСКИЙ ВРАЧ\Мои результаты сканирования\сканирование0016.jpg"/>
          <p:cNvPicPr>
            <a:picLocks noChangeAspect="1" noChangeArrowheads="1"/>
          </p:cNvPicPr>
          <p:nvPr/>
        </p:nvPicPr>
        <p:blipFill>
          <a:blip r:embed="rId6" cstate="print"/>
          <a:srcRect l="3169" t="-11" r="47716" b="4869"/>
          <a:stretch>
            <a:fillRect/>
          </a:stretch>
        </p:blipFill>
        <p:spPr bwMode="auto">
          <a:xfrm>
            <a:off x="539552" y="548680"/>
            <a:ext cx="2258350" cy="2730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7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6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8000"/>
                            </p:stCondLst>
                            <p:childTnLst>
                              <p:par>
                                <p:cTn id="3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14348" y="5572140"/>
            <a:ext cx="7686700" cy="642942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000" i="1" dirty="0" smtClean="0">
                <a:solidFill>
                  <a:schemeClr val="tx1"/>
                </a:solidFill>
              </a:rPr>
              <a:t>  </a:t>
            </a:r>
            <a:r>
              <a:rPr lang="ru-RU" sz="2700" i="1" dirty="0" smtClean="0">
                <a:solidFill>
                  <a:srgbClr val="2D1290"/>
                </a:solidFill>
              </a:rPr>
              <a:t>Медицинские инструменты  земского врача </a:t>
            </a:r>
            <a:r>
              <a:rPr lang="ru-RU" sz="2700" i="1" dirty="0" err="1" smtClean="0">
                <a:solidFill>
                  <a:srgbClr val="2D1290"/>
                </a:solidFill>
              </a:rPr>
              <a:t>Огородникова</a:t>
            </a:r>
            <a:r>
              <a:rPr lang="ru-RU" sz="2700" i="1" dirty="0" smtClean="0">
                <a:solidFill>
                  <a:srgbClr val="2D1290"/>
                </a:solidFill>
              </a:rPr>
              <a:t>, сохранившиеся в семейном архиве  </a:t>
            </a:r>
            <a:r>
              <a:rPr lang="ru-RU" sz="2700" i="1" dirty="0" err="1" smtClean="0">
                <a:solidFill>
                  <a:srgbClr val="2D1290"/>
                </a:solidFill>
              </a:rPr>
              <a:t>Корепанова</a:t>
            </a:r>
            <a:r>
              <a:rPr lang="ru-RU" sz="2700" i="1" dirty="0" smtClean="0">
                <a:solidFill>
                  <a:srgbClr val="2D1290"/>
                </a:solidFill>
              </a:rPr>
              <a:t> В.И.</a:t>
            </a:r>
            <a:endParaRPr lang="ru-RU" sz="2700" i="1" dirty="0">
              <a:solidFill>
                <a:srgbClr val="2D1290"/>
              </a:solidFill>
            </a:endParaRPr>
          </a:p>
        </p:txBody>
      </p:sp>
      <p:pic>
        <p:nvPicPr>
          <p:cNvPr id="1026" name="Picture 2" descr="D:\Реферат Земский врач\фото 2011 2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500188" y="500063"/>
            <a:ext cx="6096000" cy="4572000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000100" y="5572140"/>
            <a:ext cx="7286676" cy="71438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Первый корпус </a:t>
            </a:r>
            <a:r>
              <a:rPr lang="ru-RU" sz="2800" i="1" err="1" smtClean="0">
                <a:solidFill>
                  <a:srgbClr val="2D1290"/>
                </a:solidFill>
              </a:rPr>
              <a:t>Тыловайской</a:t>
            </a:r>
            <a:r>
              <a:rPr lang="ru-RU" sz="2800" i="1" smtClean="0">
                <a:solidFill>
                  <a:srgbClr val="2D1290"/>
                </a:solidFill>
              </a:rPr>
              <a:t> районной больницы.1937г.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1026" name="Picture 2" descr="E:\Мои результаты сканирования\сканирование001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1685" t="1851" r="2313" b="8167"/>
          <a:stretch>
            <a:fillRect/>
          </a:stretch>
        </p:blipFill>
        <p:spPr>
          <a:xfrm>
            <a:off x="1214438" y="571500"/>
            <a:ext cx="6838950" cy="4697413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1583" y="4949264"/>
            <a:ext cx="8186889" cy="99335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Сотрудники </a:t>
            </a:r>
            <a:r>
              <a:rPr lang="ru-RU" sz="2800" i="1" err="1" smtClean="0">
                <a:solidFill>
                  <a:srgbClr val="2D1290"/>
                </a:solidFill>
              </a:rPr>
              <a:t>Тыловайской</a:t>
            </a:r>
            <a:r>
              <a:rPr lang="ru-RU" sz="2800" i="1" smtClean="0">
                <a:solidFill>
                  <a:srgbClr val="2D1290"/>
                </a:solidFill>
              </a:rPr>
              <a:t> больницы.1937г.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8" name="Содержимое 7" descr="G:\Мои результаты сканирования\сканирование0017.jpg"/>
          <p:cNvPicPr>
            <a:picLocks noGrp="1"/>
          </p:cNvPicPr>
          <p:nvPr>
            <p:ph idx="1"/>
          </p:nvPr>
        </p:nvPicPr>
        <p:blipFill>
          <a:blip r:embed="rId2" cstate="print"/>
          <a:srcRect l="3806" t="55730" r="3806" b="2083"/>
          <a:stretch>
            <a:fillRect/>
          </a:stretch>
        </p:blipFill>
        <p:spPr>
          <a:xfrm>
            <a:off x="1571625" y="1214438"/>
            <a:ext cx="5929313" cy="4000500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714876" y="4581128"/>
            <a:ext cx="3714776" cy="136815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i="1" dirty="0" smtClean="0">
                <a:solidFill>
                  <a:srgbClr val="2D1290"/>
                </a:solidFill>
              </a:rPr>
              <a:t>Здание амбулатории, построенное  в 1939году</a:t>
            </a:r>
            <a:endParaRPr lang="ru-RU" sz="2400" i="1" dirty="0">
              <a:solidFill>
                <a:srgbClr val="2D1290"/>
              </a:solidFill>
            </a:endParaRPr>
          </a:p>
        </p:txBody>
      </p:sp>
      <p:pic>
        <p:nvPicPr>
          <p:cNvPr id="4" name="Содержимое 3" descr="G:\Мои результаты сканирования\сканирование0009.jpg"/>
          <p:cNvPicPr>
            <a:picLocks noGrp="1"/>
          </p:cNvPicPr>
          <p:nvPr>
            <p:ph idx="1"/>
          </p:nvPr>
        </p:nvPicPr>
        <p:blipFill>
          <a:blip r:embed="rId2" cstate="print"/>
          <a:srcRect l="10893" t="2296" r="2005" b="20334"/>
          <a:stretch>
            <a:fillRect/>
          </a:stretch>
        </p:blipFill>
        <p:spPr>
          <a:xfrm>
            <a:off x="1763688" y="476672"/>
            <a:ext cx="6952258" cy="4511972"/>
          </a:xfrm>
        </p:spPr>
      </p:pic>
      <p:pic>
        <p:nvPicPr>
          <p:cNvPr id="5" name="Picture 2" descr="E:\Мои результаты сканирования\сканирование0017.jpg"/>
          <p:cNvPicPr>
            <a:picLocks noChangeAspect="1" noChangeArrowheads="1"/>
          </p:cNvPicPr>
          <p:nvPr/>
        </p:nvPicPr>
        <p:blipFill>
          <a:blip r:embed="rId3" cstate="print"/>
          <a:srcRect l="22704" t="1041" r="31102" b="50520"/>
          <a:stretch>
            <a:fillRect/>
          </a:stretch>
        </p:blipFill>
        <p:spPr bwMode="auto">
          <a:xfrm>
            <a:off x="539552" y="3212976"/>
            <a:ext cx="2201178" cy="31024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28794" y="5500702"/>
            <a:ext cx="5357850" cy="928694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Супруги  </a:t>
            </a:r>
            <a:r>
              <a:rPr lang="ru-RU" sz="2800" i="1" err="1" smtClean="0">
                <a:solidFill>
                  <a:srgbClr val="2D1290"/>
                </a:solidFill>
              </a:rPr>
              <a:t>Огородниковы</a:t>
            </a:r>
            <a:r>
              <a:rPr lang="ru-RU" sz="2800" i="1" smtClean="0">
                <a:solidFill>
                  <a:srgbClr val="2D1290"/>
                </a:solidFill>
              </a:rPr>
              <a:t>  Прасковья Андреевна и Трофим Михайлович 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4098" name="Picture 2" descr="D:\Реферат Земский врач\фото 2011 24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2734"/>
          <a:stretch>
            <a:fillRect/>
          </a:stretch>
        </p:blipFill>
        <p:spPr>
          <a:xfrm>
            <a:off x="1714500" y="500063"/>
            <a:ext cx="5929313" cy="4572000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214950"/>
            <a:ext cx="8229600" cy="100013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Супруга Трофима Михайловича</a:t>
            </a:r>
            <a:br>
              <a:rPr lang="ru-RU" sz="2800" i="1" smtClean="0">
                <a:solidFill>
                  <a:srgbClr val="2D1290"/>
                </a:solidFill>
              </a:rPr>
            </a:br>
            <a:r>
              <a:rPr lang="ru-RU" sz="2800" i="1" smtClean="0">
                <a:solidFill>
                  <a:srgbClr val="2D1290"/>
                </a:solidFill>
              </a:rPr>
              <a:t>  Александра </a:t>
            </a:r>
            <a:r>
              <a:rPr lang="ru-RU" sz="2800" i="1" err="1" smtClean="0">
                <a:solidFill>
                  <a:srgbClr val="2D1290"/>
                </a:solidFill>
              </a:rPr>
              <a:t>Агеевна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3074" name="Picture 2" descr="D:\Реферат Земский врач\фото 2011 2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5616" y="620688"/>
            <a:ext cx="3312368" cy="4416491"/>
          </a:xfrm>
        </p:spPr>
      </p:pic>
      <p:pic>
        <p:nvPicPr>
          <p:cNvPr id="4" name="Рисунок 3" descr="G:\Мои результаты сканирования\сканирование0016.jpg"/>
          <p:cNvPicPr>
            <a:picLocks noChangeAspect="1" noChangeArrowheads="1"/>
          </p:cNvPicPr>
          <p:nvPr/>
        </p:nvPicPr>
        <p:blipFill>
          <a:blip r:embed="rId3" cstate="print"/>
          <a:srcRect l="56013" t="1823" b="3751"/>
          <a:stretch>
            <a:fillRect/>
          </a:stretch>
        </p:blipFill>
        <p:spPr bwMode="auto">
          <a:xfrm>
            <a:off x="4788024" y="692696"/>
            <a:ext cx="328612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57150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000" smtClean="0">
                <a:solidFill>
                  <a:schemeClr val="tx1"/>
                </a:solidFill>
              </a:rPr>
              <a:t>                          </a:t>
            </a:r>
            <a:r>
              <a:rPr lang="ru-RU" sz="2000" i="1" smtClean="0">
                <a:solidFill>
                  <a:schemeClr val="tx1"/>
                </a:solidFill>
              </a:rPr>
              <a:t>г.Славута . 1959г</a:t>
            </a:r>
            <a:endParaRPr lang="ru-RU" sz="2000" i="1">
              <a:solidFill>
                <a:schemeClr val="tx1"/>
              </a:solidFill>
            </a:endParaRPr>
          </a:p>
        </p:txBody>
      </p:sp>
      <p:pic>
        <p:nvPicPr>
          <p:cNvPr id="30723" name="Содержимое 3" descr="G:\Мои результаты сканирования\сканирование0012.jpg"/>
          <p:cNvPicPr>
            <a:picLocks noGrp="1"/>
          </p:cNvPicPr>
          <p:nvPr>
            <p:ph idx="1"/>
          </p:nvPr>
        </p:nvPicPr>
        <p:blipFill>
          <a:blip r:embed="rId2" cstate="print"/>
          <a:srcRect t="3310" r="1534"/>
          <a:stretch>
            <a:fillRect/>
          </a:stretch>
        </p:blipFill>
        <p:spPr>
          <a:xfrm>
            <a:off x="1357313" y="928688"/>
            <a:ext cx="2500312" cy="3643312"/>
          </a:xfrm>
        </p:spPr>
      </p:pic>
      <p:pic>
        <p:nvPicPr>
          <p:cNvPr id="30724" name="Рисунок 4" descr="G:\Мои результаты сканирования\сканирование0008.jpg"/>
          <p:cNvPicPr>
            <a:picLocks noChangeAspect="1" noChangeArrowheads="1"/>
          </p:cNvPicPr>
          <p:nvPr/>
        </p:nvPicPr>
        <p:blipFill>
          <a:blip r:embed="rId3" cstate="print"/>
          <a:srcRect l="6383" t="5154" r="7446"/>
          <a:stretch>
            <a:fillRect/>
          </a:stretch>
        </p:blipFill>
        <p:spPr bwMode="auto">
          <a:xfrm>
            <a:off x="4071938" y="642938"/>
            <a:ext cx="38576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5" name="TextBox 5"/>
          <p:cNvSpPr txBox="1">
            <a:spLocks noChangeArrowheads="1"/>
          </p:cNvSpPr>
          <p:nvPr/>
        </p:nvSpPr>
        <p:spPr bwMode="auto">
          <a:xfrm>
            <a:off x="4000500" y="571500"/>
            <a:ext cx="46434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000" b="1" i="1">
              <a:latin typeface="Constant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127568" y="944533"/>
            <a:ext cx="23596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spc="-100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n-lt"/>
                <a:ea typeface="+mj-ea"/>
                <a:cs typeface="+mj-cs"/>
              </a:rPr>
              <a:t> </a:t>
            </a:r>
            <a:endParaRPr lang="ru-RU" dirty="0"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643042" y="4643446"/>
            <a:ext cx="1728615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i="1" spc="-100" dirty="0">
                <a:ln w="3200">
                  <a:solidFill>
                    <a:srgbClr val="FEFAC9">
                      <a:shade val="75000"/>
                      <a:alpha val="25000"/>
                    </a:srgbClr>
                  </a:solidFill>
                  <a:prstDash val="solid"/>
                  <a:round/>
                </a:ln>
                <a:solidFill>
                  <a:srgbClr val="2D1290"/>
                </a:solidFill>
                <a:effectLst>
                  <a:innerShdw blurRad="50800" dist="25400" dir="13500000">
                    <a:prstClr val="black">
                      <a:alpha val="70000"/>
                    </a:prstClr>
                  </a:innerShdw>
                </a:effectLst>
                <a:latin typeface="+mn-lt"/>
              </a:rPr>
              <a:t>г.Славута . 1959г</a:t>
            </a:r>
            <a:endParaRPr lang="ru-RU" dirty="0">
              <a:solidFill>
                <a:srgbClr val="2D1290"/>
              </a:solidFill>
              <a:latin typeface="+mn-lt"/>
            </a:endParaRPr>
          </a:p>
        </p:txBody>
      </p:sp>
      <p:pic>
        <p:nvPicPr>
          <p:cNvPr id="30728" name="Содержимое 3" descr="G:\Мои результаты сканирования\сканирование0015.jpg"/>
          <p:cNvPicPr>
            <a:picLocks/>
          </p:cNvPicPr>
          <p:nvPr/>
        </p:nvPicPr>
        <p:blipFill>
          <a:blip r:embed="rId4" cstate="print"/>
          <a:srcRect l="3773" t="9756" r="9435" b="7317"/>
          <a:stretch>
            <a:fillRect/>
          </a:stretch>
        </p:blipFill>
        <p:spPr bwMode="auto">
          <a:xfrm>
            <a:off x="4572000" y="3573463"/>
            <a:ext cx="32861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42938" y="5214938"/>
            <a:ext cx="3786187" cy="83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i="1">
                <a:solidFill>
                  <a:srgbClr val="2D1290"/>
                </a:solidFill>
                <a:latin typeface="Constantia" pitchFamily="18" charset="0"/>
              </a:rPr>
              <a:t>С семьей племянника Арнольда 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42910" y="5357826"/>
            <a:ext cx="8143932" cy="42862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400" i="1" smtClean="0">
                <a:solidFill>
                  <a:srgbClr val="2D1290"/>
                </a:solidFill>
              </a:rPr>
              <a:t>Украина  г.Славута. В саду у дома . 1953г.</a:t>
            </a:r>
            <a:endParaRPr lang="ru-RU" sz="2400" i="1">
              <a:solidFill>
                <a:srgbClr val="2D1290"/>
              </a:solidFill>
            </a:endParaRPr>
          </a:p>
        </p:txBody>
      </p:sp>
      <p:pic>
        <p:nvPicPr>
          <p:cNvPr id="4" name="Рисунок 3" descr="G:\Мои результаты сканирования\сканирование0007.jpg"/>
          <p:cNvPicPr>
            <a:picLocks noChangeAspect="1" noChangeArrowheads="1"/>
          </p:cNvPicPr>
          <p:nvPr/>
        </p:nvPicPr>
        <p:blipFill>
          <a:blip r:embed="rId2" cstate="print"/>
          <a:srcRect l="6190" t="3847" r="4439" b="13185"/>
          <a:stretch>
            <a:fillRect/>
          </a:stretch>
        </p:blipFill>
        <p:spPr bwMode="auto">
          <a:xfrm>
            <a:off x="1785938" y="785813"/>
            <a:ext cx="5857875" cy="43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mtClean="0"/>
              <a:t> </a:t>
            </a:r>
            <a:br>
              <a:rPr lang="ru-RU" smtClean="0"/>
            </a:br>
            <a:r>
              <a:rPr lang="ru-RU" smtClean="0"/>
              <a:t/>
            </a:r>
            <a:br>
              <a:rPr lang="ru-RU" smtClean="0"/>
            </a:br>
            <a:endParaRPr lang="ru-RU"/>
          </a:p>
        </p:txBody>
      </p:sp>
      <p:pic>
        <p:nvPicPr>
          <p:cNvPr id="5122" name="Picture 2" descr="D:\Реферат Земский врач\фото 2011 24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332" t="4395" r="3609" b="7690"/>
          <a:stretch>
            <a:fillRect/>
          </a:stretch>
        </p:blipFill>
        <p:spPr>
          <a:xfrm>
            <a:off x="1547813" y="836613"/>
            <a:ext cx="6072187" cy="4286250"/>
          </a:xfrm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71563" y="5500688"/>
            <a:ext cx="7000875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800" i="1">
                <a:solidFill>
                  <a:srgbClr val="2D1290"/>
                </a:solidFill>
                <a:latin typeface="Constantia" pitchFamily="18" charset="0"/>
              </a:rPr>
              <a:t>Трофим Михайлович  на съезде селькоров</a:t>
            </a:r>
          </a:p>
          <a:p>
            <a:r>
              <a:rPr lang="ru-RU" sz="2800" i="1">
                <a:solidFill>
                  <a:srgbClr val="2D1290"/>
                </a:solidFill>
                <a:latin typeface="Constantia" pitchFamily="18" charset="0"/>
              </a:rPr>
              <a:t>                          г. Ижевск, 1924г 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9219" name="Picture 3" descr="C:\Documents and Settings\костя\Рабочий стол\Новая папка (2)\Новая папка\фото 2011 04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6448" t="1155" r="4330" b="4140"/>
          <a:stretch>
            <a:fillRect/>
          </a:stretch>
        </p:blipFill>
        <p:spPr>
          <a:xfrm>
            <a:off x="785813" y="500063"/>
            <a:ext cx="7715250" cy="6142037"/>
          </a:xfrm>
        </p:spPr>
      </p:pic>
      <p:sp>
        <p:nvSpPr>
          <p:cNvPr id="11" name="TextBox 10"/>
          <p:cNvSpPr txBox="1"/>
          <p:nvPr/>
        </p:nvSpPr>
        <p:spPr>
          <a:xfrm>
            <a:off x="1285875" y="5357813"/>
            <a:ext cx="6357938" cy="64611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i="1" dirty="0">
                <a:solidFill>
                  <a:schemeClr val="bg1"/>
                </a:solidFill>
                <a:latin typeface="+mn-lt"/>
              </a:rPr>
              <a:t>Работа селькора</a:t>
            </a:r>
          </a:p>
        </p:txBody>
      </p:sp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5643578"/>
            <a:ext cx="8901146" cy="714380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2800" i="1" smtClean="0">
                <a:solidFill>
                  <a:srgbClr val="2D1290"/>
                </a:solidFill>
              </a:rPr>
              <a:t>Наказ </a:t>
            </a:r>
            <a:r>
              <a:rPr lang="ru-RU" sz="2800" i="1" err="1" smtClean="0">
                <a:solidFill>
                  <a:srgbClr val="2D1290"/>
                </a:solidFill>
              </a:rPr>
              <a:t>коопорганизатору</a:t>
            </a:r>
            <a:r>
              <a:rPr lang="ru-RU" sz="2800" i="1" smtClean="0">
                <a:solidFill>
                  <a:srgbClr val="2D1290"/>
                </a:solidFill>
              </a:rPr>
              <a:t> </a:t>
            </a:r>
            <a:r>
              <a:rPr lang="ru-RU" sz="2800" i="1" err="1" smtClean="0">
                <a:solidFill>
                  <a:srgbClr val="2D1290"/>
                </a:solidFill>
              </a:rPr>
              <a:t>Огородникову</a:t>
            </a:r>
            <a:r>
              <a:rPr lang="ru-RU" sz="2800" i="1" smtClean="0">
                <a:solidFill>
                  <a:srgbClr val="2D1290"/>
                </a:solidFill>
              </a:rPr>
              <a:t> </a:t>
            </a:r>
            <a:r>
              <a:rPr lang="ru-RU" sz="2800" i="1" err="1" smtClean="0">
                <a:solidFill>
                  <a:srgbClr val="2D1290"/>
                </a:solidFill>
              </a:rPr>
              <a:t>Потребобщества</a:t>
            </a:r>
            <a:endParaRPr lang="ru-RU" sz="2800" i="1">
              <a:solidFill>
                <a:srgbClr val="2D1290"/>
              </a:solidFill>
            </a:endParaRPr>
          </a:p>
        </p:txBody>
      </p:sp>
      <p:pic>
        <p:nvPicPr>
          <p:cNvPr id="4" name="Содержимое 3" descr="G:\Мои результаты сканирования\сканирование0029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14625" y="642938"/>
            <a:ext cx="3857625" cy="4857750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5429264"/>
            <a:ext cx="8258204" cy="642942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i="1" smtClean="0">
                <a:solidFill>
                  <a:srgbClr val="2D1290"/>
                </a:solidFill>
              </a:rPr>
              <a:t>Огородников Трофим Михайлович </a:t>
            </a:r>
            <a:endParaRPr lang="ru-RU" sz="3200" i="1">
              <a:solidFill>
                <a:srgbClr val="2D1290"/>
              </a:solidFill>
            </a:endParaRPr>
          </a:p>
        </p:txBody>
      </p:sp>
      <p:pic>
        <p:nvPicPr>
          <p:cNvPr id="6" name="Содержимое 5" descr="G:\Мои результаты сканирования\сканирование0016.jpg"/>
          <p:cNvPicPr>
            <a:picLocks noGrp="1"/>
          </p:cNvPicPr>
          <p:nvPr>
            <p:ph idx="1"/>
          </p:nvPr>
        </p:nvPicPr>
        <p:blipFill>
          <a:blip r:embed="rId2" cstate="print"/>
          <a:srcRect l="4312" t="-11" r="47716" b="3040"/>
          <a:stretch>
            <a:fillRect/>
          </a:stretch>
        </p:blipFill>
        <p:spPr>
          <a:xfrm>
            <a:off x="2571750" y="500063"/>
            <a:ext cx="4071938" cy="4929187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Горизонтальный свиток 4"/>
          <p:cNvSpPr/>
          <p:nvPr/>
        </p:nvSpPr>
        <p:spPr>
          <a:xfrm rot="20055355">
            <a:off x="309563" y="2447925"/>
            <a:ext cx="8689975" cy="2654300"/>
          </a:xfrm>
          <a:prstGeom prst="horizontalScroll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5400" dirty="0">
              <a:gradFill flip="none" rotWithShape="1">
                <a:gsLst>
                  <a:gs pos="0">
                    <a:schemeClr val="accent1">
                      <a:lumMod val="75000"/>
                      <a:shade val="30000"/>
                      <a:satMod val="115000"/>
                    </a:schemeClr>
                  </a:gs>
                  <a:gs pos="50000">
                    <a:schemeClr val="accent1">
                      <a:lumMod val="75000"/>
                      <a:shade val="67500"/>
                      <a:satMod val="115000"/>
                    </a:schemeClr>
                  </a:gs>
                  <a:gs pos="100000">
                    <a:schemeClr val="accent1">
                      <a:lumMod val="75000"/>
                      <a:shade val="100000"/>
                      <a:satMod val="115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0031263">
            <a:off x="486324" y="2682458"/>
            <a:ext cx="8583158" cy="193899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6000" b="1" i="1" dirty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+mn-lt"/>
              </a:rPr>
              <a:t>Благодарю за внимание </a:t>
            </a: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2938" y="428625"/>
            <a:ext cx="2647950" cy="2714625"/>
          </a:xfrm>
        </p:spPr>
      </p:pic>
    </p:spTree>
  </p:cSld>
  <p:clrMapOvr>
    <a:masterClrMapping/>
  </p:clrMapOvr>
  <p:transition spd="med" advClick="0" advTm="5000">
    <p:split orient="vert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1781</TotalTime>
  <Words>245</Words>
  <Application>Microsoft Office PowerPoint</Application>
  <PresentationFormat>Экран (4:3)</PresentationFormat>
  <Paragraphs>52</Paragraphs>
  <Slides>25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Бумажная</vt:lpstr>
      <vt:lpstr> МБОУ «Тыловайская средняя общеобразовательная школа», МБОУ ДО  «Дебесский ЦТ</vt:lpstr>
      <vt:lpstr>Слайд 2</vt:lpstr>
      <vt:lpstr>Огородников Трофим Михайлович </vt:lpstr>
      <vt:lpstr>   Родители  Трофима Михайловича</vt:lpstr>
      <vt:lpstr>Билет ученика Трофима Михайловича. 1906г.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  Медицинские инструменты  земского врача Огородникова, сохранившиеся в семейном архиве  Корепанова В.И.</vt:lpstr>
      <vt:lpstr>Первый корпус Тыловайской районной больницы.1937г.</vt:lpstr>
      <vt:lpstr>Сотрудники Тыловайской больницы.1937г.</vt:lpstr>
      <vt:lpstr>Здание амбулатории, построенное  в 1939году</vt:lpstr>
      <vt:lpstr>Супруги  Огородниковы  Прасковья Андреевна и Трофим Михайлович </vt:lpstr>
      <vt:lpstr>Супруга Трофима Михайловича   Александра Агеевна</vt:lpstr>
      <vt:lpstr>                          г.Славута . 1959г</vt:lpstr>
      <vt:lpstr>Украина  г.Славута. В саду у дома . 1953г.</vt:lpstr>
      <vt:lpstr>   </vt:lpstr>
      <vt:lpstr>Слайд 22</vt:lpstr>
      <vt:lpstr>Наказ коопорганизатору Огородникову Потребобщества</vt:lpstr>
      <vt:lpstr>Огородников Трофим Михайлович </vt:lpstr>
      <vt:lpstr>Слайд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костя</dc:creator>
  <cp:lastModifiedBy>User</cp:lastModifiedBy>
  <cp:revision>165</cp:revision>
  <dcterms:created xsi:type="dcterms:W3CDTF">2011-03-29T16:10:48Z</dcterms:created>
  <dcterms:modified xsi:type="dcterms:W3CDTF">2020-11-15T16:39:26Z</dcterms:modified>
</cp:coreProperties>
</file>