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3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2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kumimoji="0" lang="en-US" sz="7200" b="1" i="0" u="none" strike="noStrike" kern="1200" cap="all" spc="0" normalizeH="0" baseline="0" dirty="0">
                <a:ln w="15875">
                  <a:solidFill>
                    <a:sysClr val="window" lastClr="FFFFFF"/>
                  </a:solidFill>
                </a:ln>
                <a:solidFill>
                  <a:srgbClr val="DF5327"/>
                </a:solidFill>
                <a:effectLst>
                  <a:outerShdw dist="38100" dir="2700000" algn="tl" rotWithShape="0">
                    <a:srgbClr val="DF5327"/>
                  </a:outerShdw>
                </a:effectLst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3A1C593-65D0-4073-BCC9-577B9352EA97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1018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154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marL="0" algn="ctr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kumimoji="0" lang="en-US" sz="7200" b="1" i="0" u="none" strike="noStrike" kern="1200" cap="all" spc="0" normalizeH="0" baseline="0" dirty="0">
                <a:ln w="15875">
                  <a:solidFill>
                    <a:sysClr val="window" lastClr="FFFFFF"/>
                  </a:solidFill>
                </a:ln>
                <a:solidFill>
                  <a:srgbClr val="DF5327"/>
                </a:solidFill>
                <a:effectLst>
                  <a:outerShdw dist="38100" dir="2700000" algn="tl" rotWithShape="0">
                    <a:srgbClr val="DF5327"/>
                  </a:outerShdw>
                </a:effectLst>
                <a:uLnTx/>
                <a:uFillTx/>
                <a:latin typeface="Corbel" pitchFamily="34" charset="0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8905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47338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761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123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722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5090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921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671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15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63A1C593-65D0-4073-BCC9-577B9352EA97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3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E68DC8E-2EF2-416A-ADF2-D0D9AF13DB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7417" y="3660499"/>
            <a:ext cx="4572000" cy="3038475"/>
          </a:xfrm>
          <a:prstGeom prst="rect">
            <a:avLst/>
          </a:prstGeom>
          <a:effectLst>
            <a:softEdge rad="393700"/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6104" y="2712554"/>
            <a:ext cx="11555896" cy="1700420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6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История подарков в разных странах мира</a:t>
            </a:r>
            <a:endParaRPr lang="en-US" sz="66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1609362-5A91-4DE2-8579-612B510591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174" y="0"/>
            <a:ext cx="4067175" cy="3048000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30720133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9543553-F542-4C89-9831-E764B145B2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701040"/>
            <a:ext cx="5324061" cy="539496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4000" dirty="0">
                <a:solidFill>
                  <a:schemeClr val="tx1"/>
                </a:solidFill>
              </a:rPr>
              <a:t>Представители разных народов испытывают абсолютно различное отношение к одним и тем же предметам, что непременно дает о себе знать как только мы начинаем выбирать подарок.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1A0E699-E876-4C11-90BC-2448E40AE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323" y="997226"/>
            <a:ext cx="5708646" cy="4608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23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3F151C-7199-4279-8845-589D346AF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895" y="609600"/>
            <a:ext cx="9859617" cy="63279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РУССКИЕ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B96AA0E-C937-409C-9A93-96A20F217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7209" y="1242392"/>
            <a:ext cx="4845548" cy="537707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Так, любой русский ребенок будет несказанно счастлив, увидев под елкой гору разноцветных коробочек с подарками, и расстроится, если получит от родителей только одну маленькую коробочку с дорогой моделью гоночного автомобиля.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3B8E8C3-3E0E-474F-B250-B45317C12B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96" y="1620079"/>
            <a:ext cx="6640813" cy="4283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302142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42BB99-F08C-4BE4-99C2-34ABBDA4B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775252" y="530087"/>
            <a:ext cx="9875520" cy="135636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АВСТРИЙЦЫ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C14019B-9307-41A4-98DC-6984806DA9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9033" y="387626"/>
            <a:ext cx="4111074" cy="5715000"/>
          </a:xfrm>
        </p:spPr>
        <p:txBody>
          <a:bodyPr>
            <a:noAutofit/>
          </a:bodyPr>
          <a:lstStyle/>
          <a:p>
            <a:pPr marL="45720" indent="0">
              <a:buNone/>
            </a:pPr>
            <a:endParaRPr lang="ru-RU" sz="3600" dirty="0"/>
          </a:p>
          <a:p>
            <a:pPr marL="45720" indent="0" algn="just">
              <a:buNone/>
            </a:pPr>
            <a:r>
              <a:rPr lang="ru-RU" sz="3200" dirty="0">
                <a:solidFill>
                  <a:schemeClr val="tx1"/>
                </a:solidFill>
              </a:rPr>
              <a:t>Австрийцы предпочитают дарить на Новый год красивую одежду или аксессуары.</a:t>
            </a:r>
          </a:p>
          <a:p>
            <a:endParaRPr lang="ru-RU" sz="36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1BB7DE1-D6D5-41B4-8185-2B4BD861B2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52" y="1311965"/>
            <a:ext cx="6956978" cy="4919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194437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3C03E2-5A32-4374-801B-215C5A108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609476" y="414132"/>
            <a:ext cx="9875520" cy="135636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АНГЛИЧАНЕ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F0769E-B6BB-4221-A29A-E0D3A2A488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7341" y="766968"/>
            <a:ext cx="5890592" cy="603471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Их любимые подарки - недорогие безделушки: брелки для ключей, пивные и винные наборы, ароматические свечи, симпатичные сувенирные куклы и замысловатые ложечки для заварки чая. Эти мелочи - признак их чистосердечия и радушия.</a:t>
            </a:r>
          </a:p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AB66E4F-C72D-4C8C-BD5D-2A01F9E851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05" y="1401419"/>
            <a:ext cx="5546036" cy="441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03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4281AB-1C30-47BB-B374-2A86DC58A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8435" y="589722"/>
            <a:ext cx="9875520" cy="1356360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АМЕРИКАНЦЫ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161215-223F-4DA9-A8FE-905735F6A2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8828" y="1017105"/>
            <a:ext cx="5731565" cy="5506278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Дарят друг другу сигары, вина, духи, шапки, и шарфы, кофты, безделушки. Подарки принято дарить с чеком. Чек нужен для того, чтобы при случае можно было вернуть подарок обратно в магазин. В первых числах января в магазинах наблюдаются большие очереди сдающих товар.</a:t>
            </a:r>
          </a:p>
          <a:p>
            <a:pPr marL="45720" indent="0" algn="just">
              <a:buNone/>
            </a:pP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F31D02B-BAA9-4B0C-A9A1-F3C06EB766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999" y="1550504"/>
            <a:ext cx="5632175" cy="4810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16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C0B59B-2146-4E98-8759-A993D8C1F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БЕЛЬГИЙЦЫ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A7C51B-7EE0-4F6C-AF74-3DED2E050F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4270" y="808383"/>
            <a:ext cx="5923721" cy="5761382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Они всегда стараются подарить то, что действительно необходимо одариваемому, то, что ему пригодится. Предпочтительно дарить: книги, канцелярские принадлежности, произведения искусства.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8E56816-535D-483C-B3F3-3DD883D8D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835" y="1689652"/>
            <a:ext cx="5098773" cy="41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310789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CE42D8-60E6-4A14-AADF-5F9E9AC9C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0565" y="701040"/>
            <a:ext cx="3657600" cy="1356360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БОЛГАРЫ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5FD1638-A4F6-4340-AE94-17050E424D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5608" y="701039"/>
            <a:ext cx="5897219" cy="5510917"/>
          </a:xfrm>
        </p:spPr>
        <p:txBody>
          <a:bodyPr/>
          <a:lstStyle/>
          <a:p>
            <a:pPr marL="45720" indent="0"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Болгары на Новый год дарят кизиловые палочки, которые олицетворяют всё наилучшее в наступающем году. А молодежь, обходя окрестные дома, постёгивает кизиловыми веточками хозяев. Отметим, что в этом обычае отражено предание о чудотворной силе этого древа.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6225213-ADB1-464B-9EC7-F23D22C342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957" y="1590261"/>
            <a:ext cx="4959625" cy="285253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29202F8-C600-4B99-8C94-B87BFD45D4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348" y="4442791"/>
            <a:ext cx="4860234" cy="203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F23284-3A3B-4231-AFC3-D487B2AF8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5309" y="652670"/>
            <a:ext cx="2941983" cy="1356360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ВЕНГРЫ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3F6880C-4085-4AC3-A0E6-19A3FE3355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4478" y="2009030"/>
            <a:ext cx="5019261" cy="4721088"/>
          </a:xfrm>
        </p:spPr>
        <p:txBody>
          <a:bodyPr/>
          <a:lstStyle/>
          <a:p>
            <a:pPr marL="45720" indent="0" algn="just">
              <a:buNone/>
            </a:pPr>
            <a:r>
              <a:rPr lang="ru-RU" sz="4000" dirty="0">
                <a:solidFill>
                  <a:schemeClr val="tx1"/>
                </a:solidFill>
              </a:rPr>
              <a:t>Венгры любят дарить друг другу книги, теплые носки, санки. Дети же дарят старшим свои поделки.</a:t>
            </a: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E2A6C3A-1996-4DA2-9176-A223607EDF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261" y="1806603"/>
            <a:ext cx="4274820" cy="4274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45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C68A68-73EF-41CE-A120-926F2D45A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ГОЛЛАНДЦЫ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2C6D1B-9D5F-4F0E-AACF-C31C2F4FA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1226" y="2395331"/>
            <a:ext cx="5208105" cy="4227443"/>
          </a:xfrm>
        </p:spPr>
        <p:txBody>
          <a:bodyPr/>
          <a:lstStyle/>
          <a:p>
            <a:pPr marL="45720" indent="0" algn="just">
              <a:buNone/>
            </a:pPr>
            <a:r>
              <a:rPr lang="ru-RU" sz="3200" dirty="0">
                <a:solidFill>
                  <a:schemeClr val="tx1"/>
                </a:solidFill>
              </a:rPr>
              <a:t>Голландские ребятишки получают в подарок на Новый год пакетики с пирожками и сладостями, которые, по преданию, кладут в их обувь волхвы.</a:t>
            </a: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3FA66BA-E8B9-4F9B-83B1-C7F2B1E7F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192" y="441960"/>
            <a:ext cx="2409825" cy="304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F6BBC3B-4D7A-4FBC-B344-BFEE532DA6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3657600"/>
            <a:ext cx="5031391" cy="2818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083341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56B815-221E-4D80-A284-50F4884C9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ЭСКИМОСЫ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71DB433-A187-4DA2-A44A-349640B34C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4295" y="1526318"/>
            <a:ext cx="5489714" cy="4294905"/>
          </a:xfrm>
        </p:spPr>
        <p:txBody>
          <a:bodyPr/>
          <a:lstStyle/>
          <a:p>
            <a:pPr marL="45720" indent="0" algn="just">
              <a:buNone/>
            </a:pPr>
            <a:r>
              <a:rPr lang="ru-RU" sz="3200" dirty="0">
                <a:solidFill>
                  <a:schemeClr val="tx1"/>
                </a:solidFill>
              </a:rPr>
              <a:t>Эскимосы </a:t>
            </a:r>
            <a:r>
              <a:rPr lang="ru-RU" sz="3200" dirty="0" err="1">
                <a:solidFill>
                  <a:schemeClr val="tx1"/>
                </a:solidFill>
              </a:rPr>
              <a:t>Гренладнии</a:t>
            </a:r>
            <a:r>
              <a:rPr lang="ru-RU" sz="3200" dirty="0">
                <a:solidFill>
                  <a:schemeClr val="tx1"/>
                </a:solidFill>
              </a:rPr>
              <a:t> дарят друг другу на Новый год вырезанные изо льда фигурки моржей и белых медведей. Поскольку в Гренландии даже летом холодно, как у нас на Новый год, ледяные подарки хранятся очень-очень долго.</a:t>
            </a: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C18D48-6807-482C-B120-A28A5ADB0D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573" y="1600200"/>
            <a:ext cx="5645427" cy="4294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1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144675-48F7-439A-AAF2-D511646A0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7765" y="510209"/>
            <a:ext cx="9875520" cy="1356360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ГРЕКИ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D60D5BD-9CAB-4E1D-A026-18FC9AC972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6764" y="844825"/>
            <a:ext cx="6122505" cy="5724939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Греки дарят камень, говоря при этом следующее: "Пусть деньги хозяина будут так же тяжелы, как этот камень". А если камень маленький, то желают: "Пусть бельмо в глазу у хозяина будет таким же маленьким, как этот камень". Не обходится, конечно, и без стандартных подарков, таких как корзина с шампанским и вином. В последнее время в качестве новогоднего подарка жители Греции часто дарят друг другу новую колоду карт.</a:t>
            </a: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AE2BD96-F639-4FD7-B4B1-09A7096268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444" y="2017644"/>
            <a:ext cx="4187687" cy="3140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13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024F767-D645-444E-9D4B-DCE68C31F4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5497" y="3886200"/>
            <a:ext cx="10717696" cy="2749826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Идя в гости, </a:t>
            </a:r>
            <a:r>
              <a:rPr lang="ru-RU" sz="3600" b="1" dirty="0">
                <a:solidFill>
                  <a:schemeClr val="tx1"/>
                </a:solidFill>
              </a:rPr>
              <a:t>датчане</a:t>
            </a:r>
            <a:r>
              <a:rPr lang="ru-RU" sz="2800" dirty="0">
                <a:solidFill>
                  <a:schemeClr val="tx1"/>
                </a:solidFill>
              </a:rPr>
              <a:t> обожают приносить с собой свечи разных размеров и форм. По статистике этот народ является самым активным потребителем свечей в мире.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111D352-B16C-4466-83EB-FF36E72BB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623" y="907774"/>
            <a:ext cx="5379444" cy="265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88466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89CBD7-77D6-4390-8672-DEF2D287F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ИРЛАНДЦЫ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F78C431-4AA4-4757-80A7-975FC42C6B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1104" y="1560443"/>
            <a:ext cx="5068957" cy="4535557"/>
          </a:xfrm>
        </p:spPr>
        <p:txBody>
          <a:bodyPr/>
          <a:lstStyle/>
          <a:p>
            <a:pPr marL="45720" indent="0"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В этой стране принято дарить детям маленьких ангелочков и деревянные фигурки Иисуса и Марии. А вот взрослых не принято баловать какими бы то ни было материальными ценностями.</a:t>
            </a:r>
          </a:p>
          <a:p>
            <a:pPr marL="45720" indent="0" algn="just">
              <a:buNone/>
            </a:pPr>
            <a:endParaRPr lang="ru-RU" sz="2800" dirty="0">
              <a:solidFill>
                <a:schemeClr val="tx1"/>
              </a:solidFill>
            </a:endParaRP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5FE0E41-D3D3-459A-9D29-DD15D4044A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" y="432352"/>
            <a:ext cx="3493605" cy="349360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DE21A49-FA45-47EB-98CB-EE885E1175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19" y="2777655"/>
            <a:ext cx="3830872" cy="383087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6908336-8DB7-4809-A2D8-F831554B5C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2610" y="1560443"/>
            <a:ext cx="2180062" cy="198782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6D7E8A8-7258-491E-94DC-6F6E49671A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657" y="3925957"/>
            <a:ext cx="2431316" cy="243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72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DAB726B-5F04-43CD-AC56-BBFCF9FD6E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400" y="1033670"/>
            <a:ext cx="6142383" cy="506233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Для </a:t>
            </a:r>
            <a:r>
              <a:rPr lang="ru-RU" sz="4000" b="1" dirty="0">
                <a:solidFill>
                  <a:schemeClr val="tx1"/>
                </a:solidFill>
              </a:rPr>
              <a:t>итальянцев</a:t>
            </a:r>
            <a:r>
              <a:rPr lang="ru-RU" sz="2800" dirty="0">
                <a:solidFill>
                  <a:schemeClr val="tx1"/>
                </a:solidFill>
              </a:rPr>
              <a:t> подарок является синонимом изысканности и тонкого вкуса. Бутылке хорошего тонкого вина любой итальянец обрадуется не меньше, чем, скажем, кашемировому кашне или стильному галстуку. Правда, они не забывают при этом подчеркнуть уникальность своего выбора.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87A829A-136B-45F4-A3BF-5DFEB5F457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1500808"/>
            <a:ext cx="51435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277135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329A0A-ABC8-4F6F-80F7-44BA7F04A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КИТАЙЦЫ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0C54C20-4B27-49F8-849F-350F2A83C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935" y="1500808"/>
            <a:ext cx="5915440" cy="4949687"/>
          </a:xfrm>
        </p:spPr>
        <p:txBody>
          <a:bodyPr/>
          <a:lstStyle/>
          <a:p>
            <a:pPr marL="45720" indent="0" algn="just">
              <a:buNone/>
            </a:pPr>
            <a:r>
              <a:rPr lang="ru-RU" sz="3200" dirty="0">
                <a:solidFill>
                  <a:schemeClr val="tx1"/>
                </a:solidFill>
              </a:rPr>
              <a:t>Китайцы дарят на Новый год парные предметы, символизирующие единство, семейную гармонию: две чашки, пара бокалов, пара фужеров, парные подсвечники и др.. Неприемлемым подарком для китайцев являются часы, потому что хронометраж в их сознании связан со смертью.</a:t>
            </a: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205239A-BBD5-40C8-A055-3936BDE0AE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2212" y="699052"/>
            <a:ext cx="2559658" cy="255965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EE6F10D-2431-4EE4-AAF6-D9106A54E6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2212" y="3348162"/>
            <a:ext cx="4938422" cy="3086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49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2639736-F0C1-43B7-98FF-D5D82E6EE3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0927" y="646044"/>
            <a:ext cx="10905943" cy="1451113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ru-RU" sz="3600" b="1" dirty="0">
                <a:solidFill>
                  <a:schemeClr val="tx1"/>
                </a:solidFill>
              </a:rPr>
              <a:t>Мексиканцы</a:t>
            </a:r>
            <a:r>
              <a:rPr lang="ru-RU" sz="3200" dirty="0">
                <a:solidFill>
                  <a:schemeClr val="tx1"/>
                </a:solidFill>
              </a:rPr>
              <a:t> легко решают проблемы с новогодними подарками, приобретая популярный в стране "цветок", который многим заменяет новогоднюю елку.</a:t>
            </a:r>
          </a:p>
          <a:p>
            <a:pPr marL="45720" indent="0" algn="just">
              <a:buNone/>
            </a:pPr>
            <a:endParaRPr lang="ru-RU" sz="3200" dirty="0">
              <a:solidFill>
                <a:schemeClr val="tx1"/>
              </a:solidFill>
            </a:endParaRP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A010C3C-B4FE-4970-9D70-922E7C38D3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927" y="2276061"/>
            <a:ext cx="4921082" cy="403528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12EDE27-5D75-44A1-8D01-E3BFDF0E1D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9407" y="2296973"/>
            <a:ext cx="5887463" cy="40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703435"/>
      </p:ext>
    </p:extLst>
  </p:cSld>
  <p:clrMapOvr>
    <a:masterClrMapping/>
  </p:clrMapOvr>
  <p:transition spd="slow">
    <p:wheel spokes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772AE26-3BD8-4C49-839A-CA57F9D5BD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5010" y="685800"/>
            <a:ext cx="10429462" cy="403860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3200" b="1" dirty="0">
                <a:solidFill>
                  <a:schemeClr val="tx1"/>
                </a:solidFill>
              </a:rPr>
              <a:t>Немцы</a:t>
            </a:r>
            <a:r>
              <a:rPr lang="ru-RU" sz="3200" dirty="0">
                <a:solidFill>
                  <a:schemeClr val="tx1"/>
                </a:solidFill>
              </a:rPr>
              <a:t> любят дарить на новогодний праздник книги, неслучайно эта нация считается самой читающей в мире. Но самым приятным сюрпризом здесь считают путешествие, направление и продолжительность которого зависит уже от семейного бюджета.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64E9CA2-385D-404F-9160-D6500EA69B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812" y="2749237"/>
            <a:ext cx="9876376" cy="13595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542E5F2-9901-4F75-B3C0-F6EF0385CF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0212" y="2901637"/>
            <a:ext cx="9876376" cy="135952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7C738E7-F84E-4F1F-952E-E48448ABC8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528" y="3493314"/>
            <a:ext cx="4137990" cy="275865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7A1D1BC-4533-42DC-B548-CEC2841079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5919" y="3420688"/>
            <a:ext cx="4355869" cy="290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13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B2374F1-73AA-467A-A16B-D0CC8F22F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3670" y="646043"/>
            <a:ext cx="9872871" cy="4038600"/>
          </a:xfrm>
        </p:spPr>
        <p:txBody>
          <a:bodyPr/>
          <a:lstStyle/>
          <a:p>
            <a:pPr marL="45720" indent="0"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Жители </a:t>
            </a:r>
            <a:r>
              <a:rPr lang="ru-RU" sz="2800" b="1" dirty="0">
                <a:solidFill>
                  <a:schemeClr val="tx1"/>
                </a:solidFill>
              </a:rPr>
              <a:t>Нидерландов</a:t>
            </a:r>
            <a:r>
              <a:rPr lang="ru-RU" sz="2800" dirty="0">
                <a:solidFill>
                  <a:schemeClr val="tx1"/>
                </a:solidFill>
              </a:rPr>
              <a:t> будут благодарны, если в качестве подарка на Новый год им преподнесут музыкальные диски, альбомы по искусству или миниатюрные фарфоровые статуэтки.</a:t>
            </a: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5BA2A48-15C2-4756-811F-DDE876092B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812" y="2749237"/>
            <a:ext cx="9876376" cy="13595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D4F551-53AF-41C7-81C6-6FADF296B9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0212" y="2901637"/>
            <a:ext cx="9876376" cy="135952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10C589A-9BDE-4EC0-A806-92D40DC544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7812" y="3429000"/>
            <a:ext cx="5307496" cy="265374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5DD2F62-295F-4436-8832-E9770A2A0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9122" y="3155379"/>
            <a:ext cx="3165908" cy="3165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87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B5F1531-A415-4EA0-9014-2DCF5B6644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4218" y="715618"/>
            <a:ext cx="10475843" cy="403860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3200" b="1" dirty="0">
                <a:solidFill>
                  <a:schemeClr val="tx1"/>
                </a:solidFill>
              </a:rPr>
              <a:t>Поляки</a:t>
            </a:r>
            <a:r>
              <a:rPr lang="ru-RU" sz="3200" dirty="0">
                <a:solidFill>
                  <a:schemeClr val="tx1"/>
                </a:solidFill>
              </a:rPr>
              <a:t> при выборе новогодних подарков стараются проявить фантазию и преподнести друг другу что-нибудь изящное: для женщин выбирают недорогую бижутерию, а для мужчин - запонки, шейные платки, ручки или кошельки.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6FC8044-B97A-4F14-8669-EE228364C5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790" y="3147864"/>
            <a:ext cx="4722349" cy="310100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22B0BB8-4484-457A-AF4E-A45448F8E7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5551" y="3134612"/>
            <a:ext cx="3170110" cy="317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147622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354B56-C7F8-4758-B5C4-BF44AEFC3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ПОРТУГАЛЬЦЫ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DE7D84-6E02-4211-B245-26B24D9D67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5790" y="1287780"/>
            <a:ext cx="6042991" cy="5350565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Португальцы особое значение придают самодельным подаркам: кружевным скатертям и салфеткам, одежда с вышитым вручную рисунком, собственноручно сделанной из дерева посуде, резным подсвечникам, шкатулкам и рамкам для фотографий. Принято считать, что частичка собственного тепла, вложенного в такого рода подарок, предохраняет его от поломки, а того, кто им пользуется, защищает от нечестных людей и... бесцельных покупок.</a:t>
            </a: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257F2D2-E19A-49A1-ADC1-CA71CCA2F7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7854" y="1577339"/>
            <a:ext cx="3482685" cy="260156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17FB85E-59B2-4FDF-B250-674EA1F92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2238" y="4302152"/>
            <a:ext cx="3808145" cy="2231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157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B236FD-6BC7-42C6-A3F3-E7EBDF6FE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ФИННЫ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0AA45D-AEAA-4EB4-94BC-F799A3B09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5386" y="1628030"/>
            <a:ext cx="10141228" cy="4130040"/>
          </a:xfrm>
        </p:spPr>
        <p:txBody>
          <a:bodyPr/>
          <a:lstStyle/>
          <a:p>
            <a:pPr marL="45720" indent="0" algn="just">
              <a:buNone/>
            </a:pPr>
            <a:r>
              <a:rPr lang="ru-RU" sz="3600" dirty="0">
                <a:solidFill>
                  <a:schemeClr val="tx1"/>
                </a:solidFill>
              </a:rPr>
              <a:t>Для финнов универсальным подарком является спортивное снаряжение и свеча - символ любви и дружбы.</a:t>
            </a: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2F1C1D0-AE72-42C5-ABAE-F1010F649E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2805" y="3429000"/>
            <a:ext cx="4106518" cy="273279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580F93F-2C7A-4FDF-9E7F-18D994449A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1968" y="2819400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134349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FC5D5D-03E0-4172-9FF6-1D980B31B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ФРАНЦУЗЫ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92761AE-284A-4971-A138-B4F5700270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4574" y="1679714"/>
            <a:ext cx="5864087" cy="3959085"/>
          </a:xfrm>
        </p:spPr>
        <p:txBody>
          <a:bodyPr>
            <a:normAutofit fontScale="92500" lnSpcReduction="20000"/>
          </a:bodyPr>
          <a:lstStyle/>
          <a:p>
            <a:pPr marL="45720" indent="0" algn="just">
              <a:buNone/>
            </a:pPr>
            <a:r>
              <a:rPr lang="ru-RU" sz="3200" dirty="0">
                <a:solidFill>
                  <a:schemeClr val="tx1"/>
                </a:solidFill>
              </a:rPr>
              <a:t>Французы считаются приверженцами оригинальных подарков. Чаще всего их выбор останавливается на необычных сувенирах или открытках. Несмотря на то, что Франция - страна великолепных парфюмов, дарить духи замужней француженке нельзя. Дарить парфюм женщине во Франции может только ее муж.</a:t>
            </a: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E9AA162-EC60-4A7C-9434-375A68B334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898" y="844825"/>
            <a:ext cx="3006919" cy="300691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76ED4A4-7510-4159-AD15-131E29972B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8933" y="4010108"/>
            <a:ext cx="3427929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12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35B645-AA05-44C9-B305-57674083F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9286" y="609600"/>
            <a:ext cx="9875520" cy="1356360"/>
          </a:xfrm>
        </p:spPr>
        <p:txBody>
          <a:bodyPr/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ШВЕДЫ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D67C5E-5962-43EB-A785-C7C076D21A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2330" y="1613452"/>
            <a:ext cx="9872871" cy="4038600"/>
          </a:xfrm>
        </p:spPr>
        <p:txBody>
          <a:bodyPr/>
          <a:lstStyle/>
          <a:p>
            <a:pPr marL="45720" indent="0" algn="just">
              <a:buNone/>
            </a:pPr>
            <a:r>
              <a:rPr lang="ru-RU" sz="2800" dirty="0">
                <a:solidFill>
                  <a:schemeClr val="tx1"/>
                </a:solidFill>
              </a:rPr>
              <a:t>Шведы традиционно дарят друг другу самодельные свечи. Так повелось из-за того, что зимой у Полярного круга рано темнеет, а свет символизирует дружбу, радушие, веселье.</a:t>
            </a: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C44069F-3774-4692-99E5-B4AF78F6D0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538" y="3246782"/>
            <a:ext cx="2383750" cy="300161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C512915-07BF-46E0-BE97-7429F28D5E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1403" y="3148688"/>
            <a:ext cx="3202374" cy="3271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61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7A575C-EC69-4D79-B365-F8F94A75B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ЯПОНЦЫ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35DA8E-8AD9-47C6-8938-6F6D12264B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4765" y="1570382"/>
            <a:ext cx="10694505" cy="4038600"/>
          </a:xfrm>
        </p:spPr>
        <p:txBody>
          <a:bodyPr/>
          <a:lstStyle/>
          <a:p>
            <a:pPr marL="45720" indent="0" algn="just">
              <a:buNone/>
            </a:pPr>
            <a:r>
              <a:rPr lang="ru-RU" dirty="0">
                <a:solidFill>
                  <a:schemeClr val="tx1"/>
                </a:solidFill>
              </a:rPr>
              <a:t>Японские дети и по сей день верят, что их мечта сбудется, если в новогоднюю ночь положить под подушку рисунок с изображением "мечты". Обидеть японца можно, если подарить ему на Новый год цветы. Считается, что дарить цветы имеют право одни только члены императорской фамилии. От простого смертного японец цветка не примет.</a:t>
            </a:r>
          </a:p>
          <a:p>
            <a:pPr marL="45720" indent="0" algn="just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3060CCF-A7F2-4854-A907-0A78023228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791" y="3429000"/>
            <a:ext cx="4224131" cy="280921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2D43FE-9E24-4B51-B112-F87EB36270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7878" y="3429000"/>
            <a:ext cx="4012096" cy="272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15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12EB0D-75C0-4E35-A4E8-BF5F744A7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C21F49AF-0475-4942-AADD-1EA90A9DCD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478" y="258417"/>
            <a:ext cx="11708296" cy="6351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65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Базис">
  <a:themeElements>
    <a:clrScheme name="Базис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DF5327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63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446C221D-F63F-4DD8-B509-CFE168687BF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TM03457444[[fn=Основа]]</Template>
  <TotalTime>175</TotalTime>
  <Words>892</Words>
  <Application>Microsoft Office PowerPoint</Application>
  <PresentationFormat>Широкоэкранный</PresentationFormat>
  <Paragraphs>43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8" baseType="lpstr">
      <vt:lpstr>Corbel</vt:lpstr>
      <vt:lpstr>Базис</vt:lpstr>
      <vt:lpstr>История подарков в разных странах мира</vt:lpstr>
      <vt:lpstr>Презентация PowerPoint</vt:lpstr>
      <vt:lpstr>РУССКИЕ</vt:lpstr>
      <vt:lpstr>АВСТРИЙЦЫ </vt:lpstr>
      <vt:lpstr>АНГЛИЧАНЕ </vt:lpstr>
      <vt:lpstr>АМЕРИКАНЦЫ </vt:lpstr>
      <vt:lpstr>БЕЛЬГИЙЦЫ </vt:lpstr>
      <vt:lpstr>БОЛГАРЫ </vt:lpstr>
      <vt:lpstr>ВЕНГРЫ </vt:lpstr>
      <vt:lpstr>ГОЛЛАНДЦЫ </vt:lpstr>
      <vt:lpstr>ЭСКИМОСЫ </vt:lpstr>
      <vt:lpstr>ГРЕКИ </vt:lpstr>
      <vt:lpstr>Презентация PowerPoint</vt:lpstr>
      <vt:lpstr>ИРЛАНДЦЫ </vt:lpstr>
      <vt:lpstr>Презентация PowerPoint</vt:lpstr>
      <vt:lpstr>КИТАЙЦЫ </vt:lpstr>
      <vt:lpstr>Презентация PowerPoint</vt:lpstr>
      <vt:lpstr>Презентация PowerPoint</vt:lpstr>
      <vt:lpstr>Презентация PowerPoint</vt:lpstr>
      <vt:lpstr>Презентация PowerPoint</vt:lpstr>
      <vt:lpstr>ПОРТУГАЛЬЦЫ </vt:lpstr>
      <vt:lpstr>ФИННЫ </vt:lpstr>
      <vt:lpstr>ФРАНЦУЗЫ </vt:lpstr>
      <vt:lpstr>ШВЕДЫ </vt:lpstr>
      <vt:lpstr>ЯПОНЦЫ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WPS Presentation</dc:title>
  <dc:creator>89</dc:creator>
  <cp:lastModifiedBy>Марина Харючи</cp:lastModifiedBy>
  <cp:revision>20</cp:revision>
  <dcterms:created xsi:type="dcterms:W3CDTF">2020-02-23T18:03:58Z</dcterms:created>
  <dcterms:modified xsi:type="dcterms:W3CDTF">2020-02-25T06:46:36Z</dcterms:modified>
</cp:coreProperties>
</file>