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8" r:id="rId3"/>
    <p:sldId id="259" r:id="rId4"/>
    <p:sldId id="286" r:id="rId5"/>
    <p:sldId id="287" r:id="rId6"/>
    <p:sldId id="261" r:id="rId7"/>
    <p:sldId id="285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96" r:id="rId17"/>
    <p:sldId id="270" r:id="rId18"/>
    <p:sldId id="272" r:id="rId19"/>
    <p:sldId id="271" r:id="rId20"/>
    <p:sldId id="293" r:id="rId21"/>
    <p:sldId id="292" r:id="rId22"/>
    <p:sldId id="273" r:id="rId23"/>
    <p:sldId id="279" r:id="rId24"/>
    <p:sldId id="280" r:id="rId25"/>
    <p:sldId id="277" r:id="rId26"/>
    <p:sldId id="278" r:id="rId27"/>
    <p:sldId id="294" r:id="rId28"/>
    <p:sldId id="276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E74B65"/>
    <a:srgbClr val="ED6F84"/>
    <a:srgbClr val="630D1B"/>
    <a:srgbClr val="DDDDDD"/>
    <a:srgbClr val="808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0CE42-F49A-4F09-A22C-786FCA7E6DC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E22254-5197-4AE7-984D-6BE7EACEF8B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280889-2793-4530-9239-3851F2FD058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8A2AA-76C9-4F19-8E9F-F0FF83C3B9F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5FEC0-1F21-40D7-94C0-2D525ED5F7E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CAD9F-EF46-4C24-BCDE-DFC8E42859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ED4DD-11C6-44CE-AF3E-A0EB536A73C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5E8730-CFB0-46E6-95CE-B566EEBAB6D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71DC5-F03B-4B01-99F9-FB0999021E5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B24983-848E-443A-9F49-132C2433501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A7514B-A3D2-4FAE-9428-640F9671BDE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F64F656-E3DC-47A4-ABB1-C6240F681DD1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jpeg"/><Relationship Id="rId3" Type="http://schemas.openxmlformats.org/officeDocument/2006/relationships/image" Target="../media/image4.gif"/><Relationship Id="rId7" Type="http://schemas.openxmlformats.org/officeDocument/2006/relationships/image" Target="../media/image27.png"/><Relationship Id="rId12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3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.jpeg"/><Relationship Id="rId7" Type="http://schemas.openxmlformats.org/officeDocument/2006/relationships/image" Target="../media/image41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5" name="Rectangle 19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2976" y="285728"/>
            <a:ext cx="6553200" cy="3786214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>
            <a:off x="1357290" y="4143380"/>
            <a:ext cx="6553200" cy="0"/>
          </a:xfrm>
          <a:prstGeom prst="line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1331913" y="4581525"/>
            <a:ext cx="6553200" cy="1439863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04" name="Line 8"/>
          <p:cNvSpPr>
            <a:spLocks noChangeShapeType="1"/>
          </p:cNvSpPr>
          <p:nvPr/>
        </p:nvSpPr>
        <p:spPr bwMode="auto">
          <a:xfrm>
            <a:off x="1331913" y="4581525"/>
            <a:ext cx="6553200" cy="0"/>
          </a:xfrm>
          <a:prstGeom prst="line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5" name="WordArt 9"/>
          <p:cNvSpPr>
            <a:spLocks noChangeArrowheads="1" noChangeShapeType="1" noTextEdit="1"/>
          </p:cNvSpPr>
          <p:nvPr/>
        </p:nvSpPr>
        <p:spPr bwMode="auto">
          <a:xfrm>
            <a:off x="714348" y="692150"/>
            <a:ext cx="7643866" cy="3094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8"/>
              </a:avLst>
            </a:prstTxWarp>
          </a:bodyPr>
          <a:lstStyle/>
          <a:p>
            <a:pPr algn="ctr"/>
            <a:r>
              <a:rPr lang="ru-RU" sz="40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Урок</a:t>
            </a:r>
            <a:endParaRPr lang="ru-RU" sz="4000" b="1" kern="10" dirty="0" smtClean="0">
              <a:ln w="9525">
                <a:solidFill>
                  <a:srgbClr val="5C0C19"/>
                </a:solidFill>
                <a:round/>
                <a:headEnd/>
                <a:tailEnd/>
              </a:ln>
              <a:solidFill>
                <a:srgbClr val="9F142B"/>
              </a:solidFill>
              <a:latin typeface="Georgia"/>
            </a:endParaRPr>
          </a:p>
          <a:p>
            <a:pPr algn="ctr"/>
            <a:r>
              <a:rPr lang="ru-RU" sz="40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по изобразительному искусству</a:t>
            </a:r>
          </a:p>
          <a:p>
            <a:pPr algn="ctr"/>
            <a:r>
              <a:rPr lang="ru-RU" sz="40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 5 класс </a:t>
            </a:r>
            <a:endParaRPr lang="ru-RU" sz="4000" b="1" kern="10" dirty="0">
              <a:ln w="9525">
                <a:solidFill>
                  <a:srgbClr val="5C0C19"/>
                </a:solidFill>
                <a:round/>
                <a:headEnd/>
                <a:tailEnd/>
              </a:ln>
              <a:solidFill>
                <a:srgbClr val="9F142B"/>
              </a:solidFill>
              <a:latin typeface="Georgia"/>
            </a:endParaRPr>
          </a:p>
        </p:txBody>
      </p:sp>
      <p:sp>
        <p:nvSpPr>
          <p:cNvPr id="4108" name="Rectangle 12" descr="26432[1]"/>
          <p:cNvSpPr>
            <a:spLocks noChangeArrowheads="1"/>
          </p:cNvSpPr>
          <p:nvPr/>
        </p:nvSpPr>
        <p:spPr bwMode="auto">
          <a:xfrm>
            <a:off x="1547813" y="4868863"/>
            <a:ext cx="1008062" cy="7556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09" name="Rectangle 13" descr="26432[1]"/>
          <p:cNvSpPr>
            <a:spLocks noChangeArrowheads="1"/>
          </p:cNvSpPr>
          <p:nvPr/>
        </p:nvSpPr>
        <p:spPr bwMode="auto">
          <a:xfrm>
            <a:off x="2843213" y="4868863"/>
            <a:ext cx="1008062" cy="7556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10" name="Rectangle 14" descr="26432[1]"/>
          <p:cNvSpPr>
            <a:spLocks noChangeArrowheads="1"/>
          </p:cNvSpPr>
          <p:nvPr/>
        </p:nvSpPr>
        <p:spPr bwMode="auto">
          <a:xfrm>
            <a:off x="4140200" y="4868863"/>
            <a:ext cx="1008063" cy="7556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11" name="Rectangle 15" descr="26432[1]"/>
          <p:cNvSpPr>
            <a:spLocks noChangeArrowheads="1"/>
          </p:cNvSpPr>
          <p:nvPr/>
        </p:nvSpPr>
        <p:spPr bwMode="auto">
          <a:xfrm>
            <a:off x="5435600" y="4868863"/>
            <a:ext cx="1008063" cy="7556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12" name="Rectangle 16" descr="26432[1]"/>
          <p:cNvSpPr>
            <a:spLocks noChangeArrowheads="1"/>
          </p:cNvSpPr>
          <p:nvPr/>
        </p:nvSpPr>
        <p:spPr bwMode="auto">
          <a:xfrm>
            <a:off x="6659563" y="4868863"/>
            <a:ext cx="1008062" cy="7556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5437188" y="142875"/>
            <a:ext cx="25558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>
                <a:solidFill>
                  <a:schemeClr val="bg1"/>
                </a:solidFill>
              </a:rPr>
              <a:t>МОУ «СОШ №4»</a:t>
            </a:r>
          </a:p>
        </p:txBody>
      </p:sp>
      <p:sp>
        <p:nvSpPr>
          <p:cNvPr id="4116" name="Rectangle 20"/>
          <p:cNvSpPr>
            <a:spLocks noChangeArrowheads="1"/>
          </p:cNvSpPr>
          <p:nvPr/>
        </p:nvSpPr>
        <p:spPr bwMode="auto">
          <a:xfrm>
            <a:off x="0" y="0"/>
            <a:ext cx="9144000" cy="404813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5" name="Rectangle 19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331913" y="476250"/>
            <a:ext cx="6553200" cy="5545138"/>
          </a:xfrm>
          <a:prstGeom prst="rect">
            <a:avLst/>
          </a:prstGeom>
          <a:solidFill>
            <a:schemeClr val="bg1"/>
          </a:solidFill>
          <a:ln w="9525">
            <a:solidFill>
              <a:srgbClr val="33333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331913" y="476250"/>
            <a:ext cx="6553200" cy="208915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>
            <a:off x="1331913" y="2565400"/>
            <a:ext cx="6553200" cy="0"/>
          </a:xfrm>
          <a:prstGeom prst="line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1331913" y="4581525"/>
            <a:ext cx="6553200" cy="1439863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04" name="Line 8"/>
          <p:cNvSpPr>
            <a:spLocks noChangeShapeType="1"/>
          </p:cNvSpPr>
          <p:nvPr/>
        </p:nvSpPr>
        <p:spPr bwMode="auto">
          <a:xfrm>
            <a:off x="1331913" y="4581525"/>
            <a:ext cx="6553200" cy="0"/>
          </a:xfrm>
          <a:prstGeom prst="line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5" name="WordArt 9"/>
          <p:cNvSpPr>
            <a:spLocks noChangeArrowheads="1" noChangeShapeType="1" noTextEdit="1"/>
          </p:cNvSpPr>
          <p:nvPr/>
        </p:nvSpPr>
        <p:spPr bwMode="auto">
          <a:xfrm>
            <a:off x="1000100" y="692150"/>
            <a:ext cx="7358114" cy="165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О чём</a:t>
            </a:r>
          </a:p>
          <a:p>
            <a:pPr algn="ctr"/>
            <a:r>
              <a:rPr lang="ru-RU" sz="4000" b="1" kern="10" dirty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рассказывают</a:t>
            </a:r>
          </a:p>
          <a:p>
            <a:pPr algn="ctr"/>
            <a:r>
              <a:rPr lang="ru-RU" sz="40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Гербы</a:t>
            </a:r>
            <a:endParaRPr lang="ru-RU" sz="4000" b="1" kern="10" dirty="0">
              <a:ln w="9525">
                <a:solidFill>
                  <a:srgbClr val="5C0C19"/>
                </a:solidFill>
                <a:round/>
                <a:headEnd/>
                <a:tailEnd/>
              </a:ln>
              <a:solidFill>
                <a:srgbClr val="9F142B"/>
              </a:solidFill>
              <a:latin typeface="Georgia"/>
            </a:endParaRPr>
          </a:p>
        </p:txBody>
      </p:sp>
      <p:sp>
        <p:nvSpPr>
          <p:cNvPr id="4108" name="Rectangle 12" descr="26432[1]"/>
          <p:cNvSpPr>
            <a:spLocks noChangeArrowheads="1"/>
          </p:cNvSpPr>
          <p:nvPr/>
        </p:nvSpPr>
        <p:spPr bwMode="auto">
          <a:xfrm>
            <a:off x="1547813" y="4868863"/>
            <a:ext cx="1008062" cy="7556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09" name="Rectangle 13" descr="26432[1]"/>
          <p:cNvSpPr>
            <a:spLocks noChangeArrowheads="1"/>
          </p:cNvSpPr>
          <p:nvPr/>
        </p:nvSpPr>
        <p:spPr bwMode="auto">
          <a:xfrm>
            <a:off x="2843213" y="4868863"/>
            <a:ext cx="1008062" cy="7556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10" name="Rectangle 14" descr="26432[1]"/>
          <p:cNvSpPr>
            <a:spLocks noChangeArrowheads="1"/>
          </p:cNvSpPr>
          <p:nvPr/>
        </p:nvSpPr>
        <p:spPr bwMode="auto">
          <a:xfrm>
            <a:off x="4140200" y="4868863"/>
            <a:ext cx="1008063" cy="7556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11" name="Rectangle 15" descr="26432[1]"/>
          <p:cNvSpPr>
            <a:spLocks noChangeArrowheads="1"/>
          </p:cNvSpPr>
          <p:nvPr/>
        </p:nvSpPr>
        <p:spPr bwMode="auto">
          <a:xfrm>
            <a:off x="5435600" y="4868863"/>
            <a:ext cx="1008063" cy="7556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12" name="Rectangle 16" descr="26432[1]"/>
          <p:cNvSpPr>
            <a:spLocks noChangeArrowheads="1"/>
          </p:cNvSpPr>
          <p:nvPr/>
        </p:nvSpPr>
        <p:spPr bwMode="auto">
          <a:xfrm>
            <a:off x="6659563" y="4868863"/>
            <a:ext cx="1008062" cy="7556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5437188" y="142875"/>
            <a:ext cx="25558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>
                <a:solidFill>
                  <a:schemeClr val="bg1"/>
                </a:solidFill>
              </a:rPr>
              <a:t>МОУ «СОШ №4»</a:t>
            </a:r>
          </a:p>
        </p:txBody>
      </p:sp>
      <p:sp>
        <p:nvSpPr>
          <p:cNvPr id="4116" name="Rectangle 20"/>
          <p:cNvSpPr>
            <a:spLocks noChangeArrowheads="1"/>
          </p:cNvSpPr>
          <p:nvPr/>
        </p:nvSpPr>
        <p:spPr bwMode="auto">
          <a:xfrm>
            <a:off x="0" y="0"/>
            <a:ext cx="9144000" cy="404813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4117" name="Picture 21" descr="rf_eag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2571744"/>
            <a:ext cx="1844675" cy="19510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2195513" y="260350"/>
            <a:ext cx="3887787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Цели урока</a:t>
            </a:r>
          </a:p>
        </p:txBody>
      </p:sp>
      <p:pic>
        <p:nvPicPr>
          <p:cNvPr id="5131" name="Picture 11" descr="colum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1557338"/>
            <a:ext cx="893763" cy="4967287"/>
          </a:xfrm>
          <a:prstGeom prst="rect">
            <a:avLst/>
          </a:prstGeom>
          <a:noFill/>
        </p:spPr>
      </p:pic>
      <p:sp>
        <p:nvSpPr>
          <p:cNvPr id="5133" name="Rectangle 13"/>
          <p:cNvSpPr>
            <a:spLocks noChangeArrowheads="1"/>
          </p:cNvSpPr>
          <p:nvPr/>
        </p:nvSpPr>
        <p:spPr bwMode="auto">
          <a:xfrm>
            <a:off x="250825" y="2000240"/>
            <a:ext cx="7200900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 smtClean="0">
                <a:solidFill>
                  <a:srgbClr val="CC3300"/>
                </a:solidFill>
              </a:rPr>
              <a:t>Ознакомление  </a:t>
            </a:r>
            <a:r>
              <a:rPr lang="ru-RU" sz="3200" dirty="0">
                <a:solidFill>
                  <a:srgbClr val="CC3300"/>
                </a:solidFill>
              </a:rPr>
              <a:t>с основными частями классического герба, символическим значением цвета и формы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 smtClean="0">
                <a:solidFill>
                  <a:srgbClr val="CC3300"/>
                </a:solidFill>
              </a:rPr>
              <a:t>Выполнение эскиза (проекта)</a:t>
            </a:r>
            <a:endParaRPr lang="ru-RU" sz="3200" dirty="0">
              <a:solidFill>
                <a:srgbClr val="CC3300"/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ru-RU" sz="3200" dirty="0" smtClean="0">
                <a:solidFill>
                  <a:srgbClr val="CC3300"/>
                </a:solidFill>
              </a:rPr>
              <a:t>   герба школы или своего класса</a:t>
            </a:r>
            <a:endParaRPr lang="ru-RU" sz="3200" dirty="0">
              <a:solidFill>
                <a:srgbClr val="CC33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3200" dirty="0">
              <a:solidFill>
                <a:srgbClr val="CC3300"/>
              </a:solidFill>
            </a:endParaRPr>
          </a:p>
        </p:txBody>
      </p:sp>
      <p:pic>
        <p:nvPicPr>
          <p:cNvPr id="5134" name="Picture 14" descr="40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1285860"/>
            <a:ext cx="3279956" cy="235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4000504"/>
            <a:ext cx="3357586" cy="2238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357298"/>
            <a:ext cx="20478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5143512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290" y="5000636"/>
            <a:ext cx="14382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40" y="3429000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7224" y="3214686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43306" y="1428736"/>
            <a:ext cx="10096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Заголовок 15"/>
          <p:cNvSpPr>
            <a:spLocks noGrp="1"/>
          </p:cNvSpPr>
          <p:nvPr>
            <p:ph type="title"/>
          </p:nvPr>
        </p:nvSpPr>
        <p:spPr>
          <a:xfrm>
            <a:off x="428596" y="428605"/>
            <a:ext cx="8066117" cy="1143008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Знаки и символы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Текст 16"/>
          <p:cNvSpPr>
            <a:spLocks noGrp="1"/>
          </p:cNvSpPr>
          <p:nvPr>
            <p:ph type="body" idx="1"/>
          </p:nvPr>
        </p:nvSpPr>
        <p:spPr>
          <a:xfrm flipV="1">
            <a:off x="722313" y="4406900"/>
            <a:ext cx="7772400" cy="116524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00043"/>
            <a:ext cx="7772400" cy="1285884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Знаки ремесленников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357298"/>
            <a:ext cx="3286148" cy="5223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1857364"/>
            <a:ext cx="2357454" cy="238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3071810"/>
            <a:ext cx="1960243" cy="300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197" name="WordArt 5"/>
          <p:cNvSpPr>
            <a:spLocks noChangeArrowheads="1" noChangeShapeType="1" noTextEdit="1"/>
          </p:cNvSpPr>
          <p:nvPr/>
        </p:nvSpPr>
        <p:spPr bwMode="auto">
          <a:xfrm>
            <a:off x="2124075" y="260350"/>
            <a:ext cx="56165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Символы России</a:t>
            </a:r>
          </a:p>
        </p:txBody>
      </p:sp>
      <p:pic>
        <p:nvPicPr>
          <p:cNvPr id="8198" name="Picture 6" descr="colum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1557338"/>
            <a:ext cx="893763" cy="4967287"/>
          </a:xfrm>
          <a:prstGeom prst="rect">
            <a:avLst/>
          </a:prstGeom>
          <a:noFill/>
        </p:spPr>
      </p:pic>
      <p:pic>
        <p:nvPicPr>
          <p:cNvPr id="8200" name="Picture 8" descr="01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628775"/>
            <a:ext cx="3262312" cy="2355850"/>
          </a:xfrm>
          <a:prstGeom prst="rect">
            <a:avLst/>
          </a:prstGeom>
          <a:noFill/>
        </p:spPr>
      </p:pic>
      <p:pic>
        <p:nvPicPr>
          <p:cNvPr id="8203" name="Picture 11" descr="rf_eagl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363" y="1916113"/>
            <a:ext cx="1981200" cy="2095500"/>
          </a:xfrm>
          <a:prstGeom prst="rect">
            <a:avLst/>
          </a:prstGeom>
          <a:noFill/>
        </p:spPr>
      </p:pic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395288" y="1557338"/>
            <a:ext cx="3529012" cy="3455987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4067175" y="1557338"/>
            <a:ext cx="3529013" cy="3455987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395288" y="5157788"/>
            <a:ext cx="7200900" cy="1295400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207" name="WordArt 15"/>
          <p:cNvSpPr>
            <a:spLocks noChangeArrowheads="1" noChangeShapeType="1" noTextEdit="1"/>
          </p:cNvSpPr>
          <p:nvPr/>
        </p:nvSpPr>
        <p:spPr bwMode="auto">
          <a:xfrm>
            <a:off x="611188" y="4221163"/>
            <a:ext cx="134302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Georgia"/>
              </a:rPr>
              <a:t>Флаг</a:t>
            </a:r>
          </a:p>
        </p:txBody>
      </p:sp>
      <p:sp>
        <p:nvSpPr>
          <p:cNvPr id="8208" name="WordArt 16"/>
          <p:cNvSpPr>
            <a:spLocks noChangeArrowheads="1" noChangeShapeType="1" noTextEdit="1"/>
          </p:cNvSpPr>
          <p:nvPr/>
        </p:nvSpPr>
        <p:spPr bwMode="auto">
          <a:xfrm>
            <a:off x="4427538" y="4221163"/>
            <a:ext cx="134302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Georgia"/>
              </a:rPr>
              <a:t>Герб</a:t>
            </a:r>
          </a:p>
        </p:txBody>
      </p:sp>
      <p:sp>
        <p:nvSpPr>
          <p:cNvPr id="8209" name="WordArt 17"/>
          <p:cNvSpPr>
            <a:spLocks noChangeArrowheads="1" noChangeShapeType="1" noTextEdit="1"/>
          </p:cNvSpPr>
          <p:nvPr/>
        </p:nvSpPr>
        <p:spPr bwMode="auto">
          <a:xfrm>
            <a:off x="611188" y="5229225"/>
            <a:ext cx="134302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Georgia"/>
              </a:rPr>
              <a:t>Гимн</a:t>
            </a:r>
          </a:p>
        </p:txBody>
      </p:sp>
      <p:sp>
        <p:nvSpPr>
          <p:cNvPr id="8210" name="Rectangle 18"/>
          <p:cNvSpPr>
            <a:spLocks noChangeArrowheads="1"/>
          </p:cNvSpPr>
          <p:nvPr/>
        </p:nvSpPr>
        <p:spPr bwMode="auto">
          <a:xfrm>
            <a:off x="2051050" y="5229225"/>
            <a:ext cx="52578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ru-RU" sz="3200" dirty="0">
                <a:solidFill>
                  <a:srgbClr val="CC3300"/>
                </a:solidFill>
              </a:rPr>
              <a:t>Слова – Сергей Михалков</a:t>
            </a:r>
          </a:p>
          <a:p>
            <a:pPr marL="342900" indent="-342900">
              <a:spcBef>
                <a:spcPct val="20000"/>
              </a:spcBef>
            </a:pPr>
            <a:r>
              <a:rPr lang="ru-RU" sz="3200" dirty="0">
                <a:solidFill>
                  <a:srgbClr val="CC3300"/>
                </a:solidFill>
              </a:rPr>
              <a:t>Музыка – </a:t>
            </a:r>
            <a:r>
              <a:rPr lang="ru-RU" sz="3200" dirty="0" smtClean="0">
                <a:solidFill>
                  <a:srgbClr val="CC3300"/>
                </a:solidFill>
              </a:rPr>
              <a:t>А. Александров</a:t>
            </a:r>
            <a:endParaRPr lang="ru-RU" sz="3200" dirty="0">
              <a:solidFill>
                <a:srgbClr val="CC33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3200" dirty="0">
              <a:solidFill>
                <a:srgbClr val="CC3300"/>
              </a:solidFill>
            </a:endParaRPr>
          </a:p>
        </p:txBody>
      </p:sp>
      <p:pic>
        <p:nvPicPr>
          <p:cNvPr id="8211" name="Picture 19" descr="40R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285992"/>
            <a:ext cx="59293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Что такое герб?</a:t>
            </a:r>
            <a:endParaRPr lang="ru-RU" sz="6000" b="1" kern="10" dirty="0">
              <a:ln w="9525">
                <a:solidFill>
                  <a:srgbClr val="5C0C19"/>
                </a:solidFill>
                <a:round/>
                <a:headEnd/>
                <a:tailEnd/>
              </a:ln>
              <a:solidFill>
                <a:srgbClr val="9F142B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214290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1" name="WordArt 5"/>
          <p:cNvSpPr>
            <a:spLocks noChangeArrowheads="1" noChangeShapeType="1" noTextEdit="1"/>
          </p:cNvSpPr>
          <p:nvPr/>
        </p:nvSpPr>
        <p:spPr bwMode="auto">
          <a:xfrm>
            <a:off x="2339975" y="260350"/>
            <a:ext cx="3887788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Что такое герб?</a:t>
            </a:r>
          </a:p>
        </p:txBody>
      </p:sp>
      <p:pic>
        <p:nvPicPr>
          <p:cNvPr id="9222" name="Picture 6" descr="colum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1557338"/>
            <a:ext cx="893763" cy="4967287"/>
          </a:xfrm>
          <a:prstGeom prst="rect">
            <a:avLst/>
          </a:prstGeom>
          <a:noFill/>
        </p:spPr>
      </p:pic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395288" y="1557338"/>
            <a:ext cx="7129462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u="sng" dirty="0">
                <a:solidFill>
                  <a:srgbClr val="CC3300"/>
                </a:solidFill>
              </a:rPr>
              <a:t>Герб </a:t>
            </a:r>
            <a:r>
              <a:rPr lang="ru-RU" sz="3200" dirty="0">
                <a:solidFill>
                  <a:srgbClr val="CC3300"/>
                </a:solidFill>
              </a:rPr>
              <a:t>– немецкое слово, означает -«наследство»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u="sng" dirty="0">
                <a:solidFill>
                  <a:srgbClr val="CC3300"/>
                </a:solidFill>
              </a:rPr>
              <a:t>Герб</a:t>
            </a:r>
            <a:r>
              <a:rPr lang="ru-RU" sz="3200" dirty="0">
                <a:solidFill>
                  <a:srgbClr val="CC3300"/>
                </a:solidFill>
              </a:rPr>
              <a:t> – это условное изображение, являющееся символом и отличительным знаком государства, города, рода, отдельного лица, отражающее исторические традиции владельца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3200" dirty="0"/>
          </a:p>
        </p:txBody>
      </p:sp>
      <p:pic>
        <p:nvPicPr>
          <p:cNvPr id="9225" name="Picture 9" descr="40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2268538" y="260350"/>
            <a:ext cx="3887787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Геральдика </a:t>
            </a: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323850" y="2357431"/>
            <a:ext cx="597693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>
                <a:solidFill>
                  <a:srgbClr val="CC3300"/>
                </a:solidFill>
              </a:rPr>
              <a:t>Геральдика – искусство составления гербов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>
                <a:solidFill>
                  <a:srgbClr val="CC3300"/>
                </a:solidFill>
              </a:rPr>
              <a:t>Возникновение – </a:t>
            </a:r>
            <a:r>
              <a:rPr lang="ru-RU" sz="3200" dirty="0" smtClean="0">
                <a:solidFill>
                  <a:srgbClr val="CC3300"/>
                </a:solidFill>
              </a:rPr>
              <a:t>14</a:t>
            </a:r>
            <a:r>
              <a:rPr lang="en-US" sz="3200" dirty="0" smtClean="0">
                <a:solidFill>
                  <a:srgbClr val="CC3300"/>
                </a:solidFill>
              </a:rPr>
              <a:t>- </a:t>
            </a:r>
            <a:r>
              <a:rPr lang="ru-RU" sz="3200" dirty="0" smtClean="0">
                <a:solidFill>
                  <a:srgbClr val="CC3300"/>
                </a:solidFill>
              </a:rPr>
              <a:t>15</a:t>
            </a:r>
            <a:r>
              <a:rPr lang="en-US" sz="3200" dirty="0" smtClean="0">
                <a:solidFill>
                  <a:srgbClr val="CC3300"/>
                </a:solidFill>
              </a:rPr>
              <a:t> </a:t>
            </a:r>
            <a:r>
              <a:rPr lang="ru-RU" sz="3200" dirty="0">
                <a:solidFill>
                  <a:srgbClr val="CC3300"/>
                </a:solidFill>
              </a:rPr>
              <a:t>века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3200" dirty="0">
              <a:solidFill>
                <a:srgbClr val="CC3300"/>
              </a:solidFill>
            </a:endParaRPr>
          </a:p>
        </p:txBody>
      </p:sp>
      <p:pic>
        <p:nvPicPr>
          <p:cNvPr id="10249" name="Picture 9" descr="40R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pic>
        <p:nvPicPr>
          <p:cNvPr id="10250" name="Picture 10" descr="XXCAST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25" y="3862388"/>
            <a:ext cx="2473325" cy="2463800"/>
          </a:xfrm>
          <a:prstGeom prst="rect">
            <a:avLst/>
          </a:prstGeom>
          <a:noFill/>
        </p:spPr>
      </p:pic>
      <p:pic>
        <p:nvPicPr>
          <p:cNvPr id="10251" name="Picture 11" descr="KNIGHT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5300663"/>
            <a:ext cx="1752600" cy="11938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58775" y="1428736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58775" y="214290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>
            <a:off x="2339975" y="260350"/>
            <a:ext cx="403225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Оформление герба</a:t>
            </a: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5183188" y="1857364"/>
            <a:ext cx="3960812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>
                <a:solidFill>
                  <a:srgbClr val="CC3300"/>
                </a:solidFill>
              </a:rPr>
              <a:t>При составлении использовали </a:t>
            </a:r>
            <a:r>
              <a:rPr lang="ru-RU" sz="3200" u="sng" dirty="0" smtClean="0">
                <a:solidFill>
                  <a:srgbClr val="CC3300"/>
                </a:solidFill>
              </a:rPr>
              <a:t>финифть </a:t>
            </a:r>
            <a:r>
              <a:rPr lang="ru-RU" sz="3200" dirty="0" smtClean="0">
                <a:solidFill>
                  <a:srgbClr val="CC3300"/>
                </a:solidFill>
              </a:rPr>
              <a:t>(специальную эмаль), </a:t>
            </a:r>
            <a:r>
              <a:rPr lang="ru-RU" sz="3200" dirty="0">
                <a:solidFill>
                  <a:srgbClr val="CC3300"/>
                </a:solidFill>
              </a:rPr>
              <a:t>золото, серебро, меха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3200" dirty="0"/>
          </a:p>
        </p:txBody>
      </p:sp>
      <p:pic>
        <p:nvPicPr>
          <p:cNvPr id="11272" name="Picture 8" descr="40R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pic>
        <p:nvPicPr>
          <p:cNvPr id="11274" name="Picture 10" descr="Безымянны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5416550"/>
            <a:ext cx="4752975" cy="1136650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  <p:pic>
        <p:nvPicPr>
          <p:cNvPr id="11275" name="Picture 11" descr="arms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1557338"/>
            <a:ext cx="4752975" cy="3681412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>
            <a:off x="2339975" y="260350"/>
            <a:ext cx="158432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Щит</a:t>
            </a:r>
            <a:endParaRPr lang="ru-RU" sz="4000" b="1" kern="10" dirty="0">
              <a:ln w="9525">
                <a:solidFill>
                  <a:srgbClr val="5C0C19"/>
                </a:solidFill>
                <a:round/>
                <a:headEnd/>
                <a:tailEnd/>
              </a:ln>
              <a:solidFill>
                <a:srgbClr val="9F142B"/>
              </a:solidFill>
              <a:latin typeface="Georgia"/>
            </a:endParaRPr>
          </a:p>
        </p:txBody>
      </p:sp>
      <p:pic>
        <p:nvPicPr>
          <p:cNvPr id="12294" name="Picture 6" descr="colum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1557338"/>
            <a:ext cx="893763" cy="4967287"/>
          </a:xfrm>
          <a:prstGeom prst="rect">
            <a:avLst/>
          </a:prstGeom>
          <a:noFill/>
        </p:spPr>
      </p:pic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323850" y="1412875"/>
            <a:ext cx="7129463" cy="115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b="1" u="sng" dirty="0">
                <a:solidFill>
                  <a:srgbClr val="CC3300"/>
                </a:solidFill>
              </a:rPr>
              <a:t>Щит </a:t>
            </a:r>
            <a:r>
              <a:rPr lang="ru-RU" sz="3200" b="1" dirty="0">
                <a:solidFill>
                  <a:srgbClr val="CC3300"/>
                </a:solidFill>
              </a:rPr>
              <a:t>– поле </a:t>
            </a:r>
            <a:br>
              <a:rPr lang="ru-RU" sz="3200" b="1" dirty="0">
                <a:solidFill>
                  <a:srgbClr val="CC3300"/>
                </a:solidFill>
              </a:rPr>
            </a:br>
            <a:r>
              <a:rPr lang="ru-RU" sz="3200" b="1" dirty="0">
                <a:solidFill>
                  <a:srgbClr val="CC3300"/>
                </a:solidFill>
              </a:rPr>
              <a:t>для изображения герба</a:t>
            </a:r>
          </a:p>
        </p:txBody>
      </p:sp>
      <p:pic>
        <p:nvPicPr>
          <p:cNvPr id="12296" name="Picture 8" descr="40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pic>
        <p:nvPicPr>
          <p:cNvPr id="12297" name="Picture 9" descr="Копия (2) 16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2500306"/>
            <a:ext cx="4560888" cy="3859213"/>
          </a:xfrm>
          <a:prstGeom prst="rect">
            <a:avLst/>
          </a:prstGeom>
          <a:noFill/>
          <a:ln w="76200" cmpd="tri">
            <a:solidFill>
              <a:srgbClr val="CC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17" name="WordArt 5"/>
          <p:cNvSpPr>
            <a:spLocks noChangeArrowheads="1" noChangeShapeType="1" noTextEdit="1"/>
          </p:cNvSpPr>
          <p:nvPr/>
        </p:nvSpPr>
        <p:spPr bwMode="auto">
          <a:xfrm>
            <a:off x="1928794" y="214290"/>
            <a:ext cx="6858048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54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Геральдические фигуры </a:t>
            </a:r>
            <a:r>
              <a:rPr lang="ru-RU" sz="4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делят щит на несколько  полей </a:t>
            </a:r>
          </a:p>
        </p:txBody>
      </p:sp>
      <p:pic>
        <p:nvPicPr>
          <p:cNvPr id="13318" name="Picture 6" descr="colum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1557338"/>
            <a:ext cx="893763" cy="4967287"/>
          </a:xfrm>
          <a:prstGeom prst="rect">
            <a:avLst/>
          </a:prstGeom>
          <a:noFill/>
        </p:spPr>
      </p:pic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285720" y="3286124"/>
            <a:ext cx="7677174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/>
              <a:t>Пояс	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 smtClean="0"/>
              <a:t>Перевязь	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 smtClean="0"/>
              <a:t>Крест</a:t>
            </a:r>
            <a:r>
              <a:rPr lang="ru-RU" sz="3200" dirty="0"/>
              <a:t>	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/>
              <a:t>Глава	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/>
              <a:t>Два </a:t>
            </a:r>
            <a:r>
              <a:rPr lang="ru-RU" sz="3200" dirty="0" smtClean="0"/>
              <a:t>пояса</a:t>
            </a:r>
            <a:endParaRPr lang="ru-RU" sz="3200" dirty="0"/>
          </a:p>
        </p:txBody>
      </p:sp>
      <p:pic>
        <p:nvPicPr>
          <p:cNvPr id="13320" name="Picture 8" descr="40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pic>
        <p:nvPicPr>
          <p:cNvPr id="13321" name="Picture 9" descr="arms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1844675"/>
            <a:ext cx="7561263" cy="1239838"/>
          </a:xfrm>
          <a:prstGeom prst="rect">
            <a:avLst/>
          </a:prstGeom>
          <a:noFill/>
        </p:spPr>
      </p:pic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3708400" y="3286124"/>
            <a:ext cx="4032250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/>
              <a:t>Столб	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/>
              <a:t>Перевязи	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 dirty="0" smtClean="0"/>
              <a:t>Стропило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800" i="1" dirty="0" smtClean="0"/>
              <a:t>Посмотрите в учебнике…</a:t>
            </a: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2339975" y="260350"/>
            <a:ext cx="3887788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Значение цвета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2843213" y="1700213"/>
            <a:ext cx="597693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ru-RU" sz="3200" dirty="0" smtClean="0">
                <a:solidFill>
                  <a:srgbClr val="CC3300"/>
                </a:solidFill>
              </a:rPr>
              <a:t>Любовь, мужество, храбрость</a:t>
            </a:r>
          </a:p>
          <a:p>
            <a:pPr marL="342900" indent="-342900">
              <a:spcBef>
                <a:spcPct val="20000"/>
              </a:spcBef>
            </a:pPr>
            <a:r>
              <a:rPr lang="ru-RU" sz="3200" dirty="0" smtClean="0">
                <a:solidFill>
                  <a:srgbClr val="CC3300"/>
                </a:solidFill>
              </a:rPr>
              <a:t>скромность, мудрость, </a:t>
            </a:r>
            <a:r>
              <a:rPr lang="ru-RU" sz="3200" dirty="0">
                <a:solidFill>
                  <a:srgbClr val="CC3300"/>
                </a:solidFill>
              </a:rPr>
              <a:t>печаль</a:t>
            </a:r>
          </a:p>
          <a:p>
            <a:pPr marL="342900" indent="-342900">
              <a:spcBef>
                <a:spcPct val="20000"/>
              </a:spcBef>
            </a:pPr>
            <a:r>
              <a:rPr lang="ru-RU" sz="3200" dirty="0" smtClean="0">
                <a:solidFill>
                  <a:srgbClr val="CC3300"/>
                </a:solidFill>
              </a:rPr>
              <a:t>надежда, </a:t>
            </a:r>
            <a:r>
              <a:rPr lang="ru-RU" sz="3200" dirty="0">
                <a:solidFill>
                  <a:srgbClr val="CC3300"/>
                </a:solidFill>
              </a:rPr>
              <a:t>изобилие, свобода</a:t>
            </a:r>
          </a:p>
          <a:p>
            <a:pPr marL="342900" indent="-342900">
              <a:spcBef>
                <a:spcPct val="20000"/>
              </a:spcBef>
            </a:pPr>
            <a:r>
              <a:rPr lang="ru-RU" sz="3200" dirty="0">
                <a:solidFill>
                  <a:srgbClr val="CC3300"/>
                </a:solidFill>
              </a:rPr>
              <a:t>богатство, сила, верность</a:t>
            </a:r>
          </a:p>
          <a:p>
            <a:pPr marL="342900" indent="-342900">
              <a:spcBef>
                <a:spcPct val="20000"/>
              </a:spcBef>
            </a:pPr>
            <a:r>
              <a:rPr lang="ru-RU" sz="3200" dirty="0">
                <a:solidFill>
                  <a:srgbClr val="CC3300"/>
                </a:solidFill>
              </a:rPr>
              <a:t>невинность, чистота</a:t>
            </a:r>
          </a:p>
          <a:p>
            <a:pPr marL="342900" indent="-342900">
              <a:spcBef>
                <a:spcPct val="20000"/>
              </a:spcBef>
            </a:pPr>
            <a:r>
              <a:rPr lang="ru-RU" sz="3200" dirty="0">
                <a:solidFill>
                  <a:srgbClr val="CC3300"/>
                </a:solidFill>
              </a:rPr>
              <a:t>величие, красота, </a:t>
            </a:r>
            <a:r>
              <a:rPr lang="ru-RU" sz="3200" dirty="0" smtClean="0">
                <a:solidFill>
                  <a:srgbClr val="CC3300"/>
                </a:solidFill>
              </a:rPr>
              <a:t>ясность</a:t>
            </a:r>
          </a:p>
          <a:p>
            <a:pPr marL="342900" indent="-342900">
              <a:spcBef>
                <a:spcPct val="20000"/>
              </a:spcBef>
            </a:pPr>
            <a:endParaRPr lang="ru-RU" sz="3200" dirty="0">
              <a:solidFill>
                <a:srgbClr val="CC3300"/>
              </a:solidFill>
            </a:endParaRPr>
          </a:p>
        </p:txBody>
      </p:sp>
      <p:pic>
        <p:nvPicPr>
          <p:cNvPr id="14344" name="Picture 8" descr="40R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sp>
        <p:nvSpPr>
          <p:cNvPr id="14346" name="WordArt 10"/>
          <p:cNvSpPr>
            <a:spLocks noChangeArrowheads="1" noChangeShapeType="1" noTextEdit="1"/>
          </p:cNvSpPr>
          <p:nvPr/>
        </p:nvSpPr>
        <p:spPr bwMode="auto">
          <a:xfrm>
            <a:off x="684213" y="1773238"/>
            <a:ext cx="1971675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красный</a:t>
            </a:r>
          </a:p>
        </p:txBody>
      </p:sp>
      <p:sp>
        <p:nvSpPr>
          <p:cNvPr id="14347" name="WordArt 11"/>
          <p:cNvSpPr>
            <a:spLocks noChangeArrowheads="1" noChangeShapeType="1" noTextEdit="1"/>
          </p:cNvSpPr>
          <p:nvPr/>
        </p:nvSpPr>
        <p:spPr bwMode="auto">
          <a:xfrm>
            <a:off x="900113" y="2349500"/>
            <a:ext cx="1752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33"/>
                </a:solidFill>
                <a:latin typeface="Arial"/>
                <a:cs typeface="Arial"/>
              </a:rPr>
              <a:t>черный</a:t>
            </a:r>
          </a:p>
        </p:txBody>
      </p:sp>
      <p:sp>
        <p:nvSpPr>
          <p:cNvPr id="14348" name="WordArt 12"/>
          <p:cNvSpPr>
            <a:spLocks noChangeArrowheads="1" noChangeShapeType="1" noTextEdit="1"/>
          </p:cNvSpPr>
          <p:nvPr/>
        </p:nvSpPr>
        <p:spPr bwMode="auto">
          <a:xfrm>
            <a:off x="684213" y="2852738"/>
            <a:ext cx="1990725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"/>
                <a:cs typeface="Arial"/>
              </a:rPr>
              <a:t>зеленый</a:t>
            </a:r>
          </a:p>
        </p:txBody>
      </p:sp>
      <p:sp>
        <p:nvSpPr>
          <p:cNvPr id="14349" name="WordArt 13"/>
          <p:cNvSpPr>
            <a:spLocks noChangeArrowheads="1" noChangeShapeType="1" noTextEdit="1"/>
          </p:cNvSpPr>
          <p:nvPr/>
        </p:nvSpPr>
        <p:spPr bwMode="auto">
          <a:xfrm>
            <a:off x="428596" y="3429000"/>
            <a:ext cx="2286016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00"/>
                </a:solidFill>
                <a:latin typeface="Arial"/>
                <a:cs typeface="Arial"/>
              </a:rPr>
              <a:t>Желтый  (золотой)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"/>
              <a:cs typeface="Arial"/>
            </a:endParaRPr>
          </a:p>
        </p:txBody>
      </p:sp>
      <p:sp>
        <p:nvSpPr>
          <p:cNvPr id="14350" name="WordArt 14"/>
          <p:cNvSpPr>
            <a:spLocks noChangeArrowheads="1" noChangeShapeType="1" noTextEdit="1"/>
          </p:cNvSpPr>
          <p:nvPr/>
        </p:nvSpPr>
        <p:spPr bwMode="auto">
          <a:xfrm>
            <a:off x="428596" y="4076700"/>
            <a:ext cx="2273329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Белый (серебро)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4351" name="WordArt 15"/>
          <p:cNvSpPr>
            <a:spLocks noChangeArrowheads="1" noChangeShapeType="1" noTextEdit="1"/>
          </p:cNvSpPr>
          <p:nvPr/>
        </p:nvSpPr>
        <p:spPr bwMode="auto">
          <a:xfrm>
            <a:off x="900113" y="4652963"/>
            <a:ext cx="18669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CCFF"/>
                </a:solidFill>
                <a:latin typeface="Arial"/>
                <a:cs typeface="Arial"/>
              </a:rPr>
              <a:t>голубой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CCFF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>
            <a:off x="2339975" y="260350"/>
            <a:ext cx="3887788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Изображения</a:t>
            </a:r>
          </a:p>
        </p:txBody>
      </p:sp>
      <p:pic>
        <p:nvPicPr>
          <p:cNvPr id="15366" name="Picture 6" descr="colum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1557338"/>
            <a:ext cx="893763" cy="4967287"/>
          </a:xfrm>
          <a:prstGeom prst="rect">
            <a:avLst/>
          </a:prstGeom>
          <a:noFill/>
        </p:spPr>
      </p:pic>
      <p:pic>
        <p:nvPicPr>
          <p:cNvPr id="15368" name="Picture 8" descr="40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pic>
        <p:nvPicPr>
          <p:cNvPr id="15369" name="Picture 9" descr="arms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1557338"/>
            <a:ext cx="7620000" cy="4953000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42844" y="214290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6390" name="Picture 6" descr="colum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1557338"/>
            <a:ext cx="893763" cy="4967287"/>
          </a:xfrm>
          <a:prstGeom prst="rect">
            <a:avLst/>
          </a:prstGeom>
          <a:noFill/>
        </p:spPr>
      </p:pic>
      <p:pic>
        <p:nvPicPr>
          <p:cNvPr id="16392" name="Picture 8" descr="40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sp>
        <p:nvSpPr>
          <p:cNvPr id="16393" name="WordArt 9"/>
          <p:cNvSpPr>
            <a:spLocks noChangeArrowheads="1" noChangeShapeType="1" noTextEdit="1"/>
          </p:cNvSpPr>
          <p:nvPr/>
        </p:nvSpPr>
        <p:spPr bwMode="auto">
          <a:xfrm>
            <a:off x="1928794" y="285728"/>
            <a:ext cx="6786609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Изображения  на гербе  негеральдических фигур</a:t>
            </a:r>
            <a:endParaRPr lang="ru-RU" sz="4000" b="1" kern="10" dirty="0">
              <a:ln w="9525">
                <a:solidFill>
                  <a:srgbClr val="5C0C19"/>
                </a:solidFill>
                <a:round/>
                <a:headEnd/>
                <a:tailEnd/>
              </a:ln>
              <a:solidFill>
                <a:srgbClr val="9F142B"/>
              </a:solidFill>
              <a:latin typeface="Georgia"/>
            </a:endParaRPr>
          </a:p>
        </p:txBody>
      </p:sp>
      <p:pic>
        <p:nvPicPr>
          <p:cNvPr id="16395" name="Picture 11" descr="97px-RomanovsCoatR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1628774"/>
            <a:ext cx="1108708" cy="1371597"/>
          </a:xfrm>
          <a:prstGeom prst="rect">
            <a:avLst/>
          </a:prstGeom>
          <a:noFill/>
        </p:spPr>
      </p:pic>
      <p:pic>
        <p:nvPicPr>
          <p:cNvPr id="16397" name="Picture 13" descr="91px-Ornano_comte_empir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4786322"/>
            <a:ext cx="1397318" cy="1842617"/>
          </a:xfrm>
          <a:prstGeom prst="rect">
            <a:avLst/>
          </a:prstGeom>
          <a:noFill/>
        </p:spPr>
      </p:pic>
      <p:pic>
        <p:nvPicPr>
          <p:cNvPr id="16398" name="Picture 14" descr="87px-Coat_of_arms_of_Romani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0232" y="1714488"/>
            <a:ext cx="1054992" cy="1443035"/>
          </a:xfrm>
          <a:prstGeom prst="rect">
            <a:avLst/>
          </a:prstGeom>
          <a:noFill/>
        </p:spPr>
      </p:pic>
      <p:pic>
        <p:nvPicPr>
          <p:cNvPr id="16401" name="Picture 17" descr="90px-POL_COA_Odynie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7554" y="1500174"/>
            <a:ext cx="1189433" cy="1585911"/>
          </a:xfrm>
          <a:prstGeom prst="rect">
            <a:avLst/>
          </a:prstGeom>
          <a:noFill/>
        </p:spPr>
      </p:pic>
      <p:pic>
        <p:nvPicPr>
          <p:cNvPr id="16402" name="Picture 18" descr="97px-Grand_COA_of_Sapiega_family_%28Lithuania%2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29190" y="1500174"/>
            <a:ext cx="1428760" cy="1767538"/>
          </a:xfrm>
          <a:prstGeom prst="rect">
            <a:avLst/>
          </a:prstGeom>
          <a:noFill/>
        </p:spPr>
      </p:pic>
      <p:pic>
        <p:nvPicPr>
          <p:cNvPr id="16403" name="Picture 19" descr="104px-Kingdom_of_Romania_-_Big_Co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72264" y="1571612"/>
            <a:ext cx="1374731" cy="1585910"/>
          </a:xfrm>
          <a:prstGeom prst="rect">
            <a:avLst/>
          </a:prstGeom>
          <a:noFill/>
        </p:spPr>
      </p:pic>
      <p:pic>
        <p:nvPicPr>
          <p:cNvPr id="16404" name="Picture 20" descr="109px-Arms_Stronge_Baronet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7158" y="3214686"/>
            <a:ext cx="1462068" cy="1609616"/>
          </a:xfrm>
          <a:prstGeom prst="rect">
            <a:avLst/>
          </a:prstGeom>
          <a:noFill/>
        </p:spPr>
      </p:pic>
      <p:pic>
        <p:nvPicPr>
          <p:cNvPr id="16405" name="Picture 21" descr="113px-Kingdom_of_Romania_-_Medium_CoA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14348" y="5072074"/>
            <a:ext cx="1285884" cy="1354161"/>
          </a:xfrm>
          <a:prstGeom prst="rect">
            <a:avLst/>
          </a:prstGeom>
          <a:noFill/>
        </p:spPr>
      </p:pic>
      <p:pic>
        <p:nvPicPr>
          <p:cNvPr id="16406" name="Picture 22" descr="120px-Heraldry_Society_Arms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071670" y="3357562"/>
            <a:ext cx="1574800" cy="1470025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  <p:pic>
        <p:nvPicPr>
          <p:cNvPr id="16396" name="Picture 12" descr="82px-Corps_Austria_Wappen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786182" y="3643314"/>
            <a:ext cx="1041400" cy="1524000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  <p:pic>
        <p:nvPicPr>
          <p:cNvPr id="16399" name="Picture 15" descr="88px-Miller_Co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072066" y="3929066"/>
            <a:ext cx="1165225" cy="1584325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  <p:pic>
        <p:nvPicPr>
          <p:cNvPr id="16400" name="Picture 16" descr="88px-POL_COA_Wa%C5%82%C4%99s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429388" y="4643446"/>
            <a:ext cx="1144587" cy="1557337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571472" y="1601787"/>
            <a:ext cx="8785225" cy="497048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6390" name="Picture 6" descr="colum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1557338"/>
            <a:ext cx="893763" cy="4967287"/>
          </a:xfrm>
          <a:prstGeom prst="rect">
            <a:avLst/>
          </a:prstGeom>
          <a:noFill/>
        </p:spPr>
      </p:pic>
      <p:pic>
        <p:nvPicPr>
          <p:cNvPr id="16392" name="Picture 8" descr="40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sp>
        <p:nvSpPr>
          <p:cNvPr id="16393" name="WordArt 9"/>
          <p:cNvSpPr>
            <a:spLocks noChangeArrowheads="1" noChangeShapeType="1" noTextEdit="1"/>
          </p:cNvSpPr>
          <p:nvPr/>
        </p:nvSpPr>
        <p:spPr bwMode="auto">
          <a:xfrm>
            <a:off x="2143108" y="260350"/>
            <a:ext cx="657229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Изображения  на гербе  негеральдических фигур</a:t>
            </a:r>
            <a:endParaRPr lang="ru-RU" sz="4000" b="1" kern="10" dirty="0">
              <a:ln w="9525">
                <a:solidFill>
                  <a:srgbClr val="5C0C19"/>
                </a:solidFill>
                <a:round/>
                <a:headEnd/>
                <a:tailEnd/>
              </a:ln>
              <a:solidFill>
                <a:srgbClr val="9F142B"/>
              </a:solidFill>
              <a:latin typeface="Georgia"/>
            </a:endParaRPr>
          </a:p>
        </p:txBody>
      </p:sp>
      <p:pic>
        <p:nvPicPr>
          <p:cNvPr id="16404" name="Picture 20" descr="109px-Arms_Stronge_Baronet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857364"/>
            <a:ext cx="1816907" cy="2000264"/>
          </a:xfrm>
          <a:prstGeom prst="rect">
            <a:avLst/>
          </a:prstGeom>
          <a:noFill/>
        </p:spPr>
      </p:pic>
      <p:pic>
        <p:nvPicPr>
          <p:cNvPr id="16405" name="Picture 21" descr="113px-Kingdom_of_Romania_-_Medium_Co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3214686"/>
            <a:ext cx="1857388" cy="1956010"/>
          </a:xfrm>
          <a:prstGeom prst="rect">
            <a:avLst/>
          </a:prstGeom>
          <a:noFill/>
        </p:spPr>
      </p:pic>
      <p:pic>
        <p:nvPicPr>
          <p:cNvPr id="16406" name="Picture 22" descr="120px-Heraldry_Society_Arm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2" y="2071678"/>
            <a:ext cx="1857388" cy="1733812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  <p:pic>
        <p:nvPicPr>
          <p:cNvPr id="16400" name="Picture 16" descr="88px-POL_COA_Wa%C5%82%C4%99s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2357430"/>
            <a:ext cx="1785950" cy="2429982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57200" y="5072074"/>
            <a:ext cx="8229600" cy="1500198"/>
          </a:xfrm>
        </p:spPr>
        <p:txBody>
          <a:bodyPr/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Герб украшает лента с девизом </a:t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Девиз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краткое изречение</a:t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«Со щитом или на щите», «Храбрость и справедливость»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358775" y="0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13" name="WordArt 5"/>
          <p:cNvSpPr>
            <a:spLocks noChangeArrowheads="1" noChangeShapeType="1" noTextEdit="1"/>
          </p:cNvSpPr>
          <p:nvPr/>
        </p:nvSpPr>
        <p:spPr bwMode="auto">
          <a:xfrm>
            <a:off x="2857488" y="260350"/>
            <a:ext cx="4714908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Смысл изображений</a:t>
            </a: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285720" y="1571612"/>
            <a:ext cx="8281988" cy="5086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Лев – сила, мужество, великодушие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Леопард – храбрость, отвага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Орёл – власть, господство, прозорливость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Конь – храбрость льва, зоркость орла, сила и быстрота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Собака – верность, преданность, повиновение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Кошка – независимость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Овца – </a:t>
            </a:r>
            <a:r>
              <a:rPr lang="ru-RU" sz="2400" dirty="0" smtClean="0">
                <a:solidFill>
                  <a:srgbClr val="CC3300"/>
                </a:solidFill>
              </a:rPr>
              <a:t>кротость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 smtClean="0">
                <a:solidFill>
                  <a:srgbClr val="CC3300"/>
                </a:solidFill>
              </a:rPr>
              <a:t>Пчела- трудолюбие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 smtClean="0">
                <a:solidFill>
                  <a:srgbClr val="CC3300"/>
                </a:solidFill>
              </a:rPr>
              <a:t>Змея- ум, изворотливость, внезапное нападение;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CC3300"/>
                </a:solidFill>
              </a:rPr>
              <a:t>    Дракон- могущество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CC3300"/>
                </a:solidFill>
              </a:rPr>
              <a:t>    Рука- храбрость</a:t>
            </a:r>
            <a:r>
              <a:rPr lang="ru-RU" sz="2400" dirty="0" smtClean="0"/>
              <a:t>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2400" dirty="0" smtClean="0">
              <a:solidFill>
                <a:srgbClr val="CC33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2800" dirty="0">
              <a:solidFill>
                <a:srgbClr val="CC33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2800" dirty="0"/>
          </a:p>
        </p:txBody>
      </p:sp>
      <p:pic>
        <p:nvPicPr>
          <p:cNvPr id="17416" name="Picture 8" descr="40R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461" name="WordArt 5"/>
          <p:cNvSpPr>
            <a:spLocks noChangeArrowheads="1" noChangeShapeType="1" noTextEdit="1"/>
          </p:cNvSpPr>
          <p:nvPr/>
        </p:nvSpPr>
        <p:spPr bwMode="auto">
          <a:xfrm>
            <a:off x="2339975" y="260350"/>
            <a:ext cx="3887788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Смысл изображений</a:t>
            </a: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250825" y="1557338"/>
            <a:ext cx="8281988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Единорог – чистота, непорочность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Кабан, вепрь – мужество, неустрашимость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Ворон – долголетие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Феникс – бессмертие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Змея – вечность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Дуб – крепость, сила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Солнце – свет, богатство, изобилие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Звезда – ночь, вечность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>
                <a:solidFill>
                  <a:srgbClr val="CC3300"/>
                </a:solidFill>
              </a:rPr>
              <a:t>Посох – духовная власть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 smtClean="0">
                <a:solidFill>
                  <a:srgbClr val="CC3300"/>
                </a:solidFill>
              </a:rPr>
              <a:t>Лавр- слава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 dirty="0" smtClean="0">
                <a:solidFill>
                  <a:srgbClr val="CC3300"/>
                </a:solidFill>
              </a:rPr>
              <a:t>Крылатый змей- зло, смуту;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2400" dirty="0" smtClean="0">
              <a:solidFill>
                <a:srgbClr val="CC330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2800" dirty="0"/>
          </a:p>
        </p:txBody>
      </p:sp>
      <p:pic>
        <p:nvPicPr>
          <p:cNvPr id="19463" name="Picture 7" descr="40R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37" name="WordArt 5"/>
          <p:cNvSpPr>
            <a:spLocks noChangeArrowheads="1" noChangeShapeType="1" noTextEdit="1"/>
          </p:cNvSpPr>
          <p:nvPr/>
        </p:nvSpPr>
        <p:spPr bwMode="auto">
          <a:xfrm>
            <a:off x="2339975" y="260350"/>
            <a:ext cx="3887788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Герб России</a:t>
            </a:r>
          </a:p>
        </p:txBody>
      </p:sp>
      <p:pic>
        <p:nvPicPr>
          <p:cNvPr id="18440" name="Picture 8" descr="40R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pic>
        <p:nvPicPr>
          <p:cNvPr id="18441" name="Picture 9" descr="rf1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1557338"/>
            <a:ext cx="4254500" cy="5041900"/>
          </a:xfrm>
          <a:prstGeom prst="rect">
            <a:avLst/>
          </a:prstGeom>
          <a:noFill/>
        </p:spPr>
      </p:pic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250825" y="1628775"/>
            <a:ext cx="2017713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Двуглавый орел</a:t>
            </a:r>
            <a:br>
              <a:rPr lang="ru-RU"/>
            </a:br>
            <a:r>
              <a:rPr lang="ru-RU"/>
              <a:t>-главная фигура</a:t>
            </a:r>
            <a:br>
              <a:rPr lang="ru-RU"/>
            </a:br>
            <a:r>
              <a:rPr lang="ru-RU"/>
              <a:t>герба.</a:t>
            </a:r>
            <a:br>
              <a:rPr lang="ru-RU"/>
            </a:br>
            <a:r>
              <a:rPr lang="ru-RU"/>
              <a:t>Символизирует</a:t>
            </a:r>
            <a:br>
              <a:rPr lang="ru-RU"/>
            </a:br>
            <a:r>
              <a:rPr lang="ru-RU"/>
              <a:t>силу державы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323850" y="3500438"/>
            <a:ext cx="20177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/>
              <a:t>Скипетр</a:t>
            </a:r>
            <a:br>
              <a:rPr lang="ru-RU" dirty="0"/>
            </a:br>
            <a:r>
              <a:rPr lang="ru-RU" dirty="0"/>
              <a:t>-символ власти</a:t>
            </a: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179388" y="4714885"/>
            <a:ext cx="216217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ru-RU" dirty="0" smtClean="0"/>
              <a:t>Георгий </a:t>
            </a:r>
          </a:p>
          <a:p>
            <a:pPr>
              <a:spcBef>
                <a:spcPts val="0"/>
              </a:spcBef>
            </a:pPr>
            <a:r>
              <a:rPr lang="ru-RU" dirty="0" smtClean="0"/>
              <a:t>Победоносец</a:t>
            </a:r>
          </a:p>
          <a:p>
            <a:pPr>
              <a:spcBef>
                <a:spcPts val="0"/>
              </a:spcBef>
            </a:pPr>
            <a:r>
              <a:rPr lang="ru-RU" dirty="0" smtClean="0"/>
              <a:t>Воин-победитель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символизирует защиту государства</a:t>
            </a: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6659563" y="1557338"/>
            <a:ext cx="201771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Корона</a:t>
            </a:r>
            <a:br>
              <a:rPr lang="ru-RU"/>
            </a:br>
            <a:r>
              <a:rPr lang="ru-RU"/>
              <a:t>-символ законности</a:t>
            </a: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6659563" y="4076700"/>
            <a:ext cx="201771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Держава -символ могущества страны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b="1" kern="10" dirty="0">
              <a:ln w="9525">
                <a:solidFill>
                  <a:srgbClr val="5C0C19"/>
                </a:solidFill>
                <a:round/>
                <a:headEnd/>
                <a:tailEnd/>
              </a:ln>
              <a:solidFill>
                <a:srgbClr val="9F142B"/>
              </a:solidFill>
              <a:latin typeface="Georgia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Символ </a:t>
            </a:r>
          </a:p>
          <a:p>
            <a:pPr algn="ctr"/>
            <a:r>
              <a:rPr lang="ru-RU" sz="24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русского государства</a:t>
            </a:r>
            <a:endParaRPr lang="ru-RU" sz="2400" b="1" kern="10" dirty="0">
              <a:ln w="9525">
                <a:solidFill>
                  <a:srgbClr val="5C0C19"/>
                </a:solidFill>
                <a:round/>
                <a:headEnd/>
                <a:tailEnd/>
              </a:ln>
              <a:solidFill>
                <a:srgbClr val="9F142B"/>
              </a:solidFill>
              <a:latin typeface="Georgia"/>
            </a:endParaRPr>
          </a:p>
        </p:txBody>
      </p:sp>
      <p:pic>
        <p:nvPicPr>
          <p:cNvPr id="4" name="Picture 8" descr="40R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0"/>
            <a:ext cx="1676400" cy="1508125"/>
          </a:xfrm>
          <a:prstGeom prst="rect">
            <a:avLst/>
          </a:prstGeom>
          <a:noFill/>
        </p:spPr>
      </p:pic>
      <p:pic>
        <p:nvPicPr>
          <p:cNvPr id="9" name="Picture 9" descr="лена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643050"/>
            <a:ext cx="5060950" cy="4953000"/>
          </a:xfrm>
          <a:prstGeom prst="rect">
            <a:avLst/>
          </a:prstGeom>
          <a:noFill/>
          <a:ln w="76200" cmpd="tri">
            <a:solidFill>
              <a:srgbClr val="CC3300"/>
            </a:solidFill>
            <a:miter lim="800000"/>
            <a:headEnd/>
            <a:tailEnd/>
          </a:ln>
        </p:spPr>
      </p:pic>
      <p:pic>
        <p:nvPicPr>
          <p:cNvPr id="10" name="Picture 6" descr="column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86710" y="1571612"/>
            <a:ext cx="893763" cy="49672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Первые гербы</a:t>
            </a:r>
          </a:p>
          <a:p>
            <a:pPr algn="ctr"/>
            <a:r>
              <a:rPr lang="ru-RU" sz="24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Русского государства</a:t>
            </a:r>
            <a:endParaRPr lang="ru-RU" sz="2400" dirty="0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5" name="Picture 8" descr="40R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pic>
        <p:nvPicPr>
          <p:cNvPr id="6" name="Picture 6" descr="colum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1557338"/>
            <a:ext cx="893763" cy="4967287"/>
          </a:xfrm>
          <a:prstGeom prst="rect">
            <a:avLst/>
          </a:prstGeom>
          <a:noFill/>
        </p:spPr>
      </p:pic>
      <p:pic>
        <p:nvPicPr>
          <p:cNvPr id="9" name="Picture 9" descr="gerb_s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852210"/>
            <a:ext cx="2233612" cy="2153040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  <p:pic>
        <p:nvPicPr>
          <p:cNvPr id="10" name="Picture 12" descr="gerb_s3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4071942"/>
            <a:ext cx="2054225" cy="2303463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  <p:pic>
        <p:nvPicPr>
          <p:cNvPr id="11" name="Picture 11" descr="gerb_s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694" y="1714488"/>
            <a:ext cx="1727200" cy="2303462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  <p:pic>
        <p:nvPicPr>
          <p:cNvPr id="12" name="Picture 13" descr="gerb_s6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6" y="4143380"/>
            <a:ext cx="1890713" cy="2303462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  <p:pic>
        <p:nvPicPr>
          <p:cNvPr id="13" name="Picture 10" descr="gerb_s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28926" y="3214686"/>
            <a:ext cx="2225675" cy="2303463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2339975" y="260350"/>
            <a:ext cx="467995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Символы Удмуртии</a:t>
            </a:r>
            <a:endParaRPr lang="ru-RU" sz="4000" b="1" kern="10" dirty="0">
              <a:ln w="9525">
                <a:solidFill>
                  <a:srgbClr val="5C0C19"/>
                </a:solidFill>
                <a:round/>
                <a:headEnd/>
                <a:tailEnd/>
              </a:ln>
              <a:solidFill>
                <a:srgbClr val="9F142B"/>
              </a:solidFill>
              <a:latin typeface="Georgia"/>
            </a:endParaRPr>
          </a:p>
        </p:txBody>
      </p:sp>
      <p:pic>
        <p:nvPicPr>
          <p:cNvPr id="20488" name="Picture 8" descr="40R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071678"/>
            <a:ext cx="259034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2928934"/>
            <a:ext cx="3900510" cy="2600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71670" y="642918"/>
            <a:ext cx="62865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В Государственном </a:t>
            </a:r>
            <a:r>
              <a:rPr lang="ru-RU" dirty="0" smtClean="0">
                <a:solidFill>
                  <a:srgbClr val="C00000"/>
                </a:solidFill>
              </a:rPr>
              <a:t>гербе </a:t>
            </a:r>
            <a:r>
              <a:rPr lang="ru-RU" dirty="0" smtClean="0"/>
              <a:t>Удмуртской Республики </a:t>
            </a:r>
            <a:r>
              <a:rPr lang="ru-RU" u="sng" dirty="0" smtClean="0"/>
              <a:t>черный цвет </a:t>
            </a:r>
            <a:r>
              <a:rPr lang="ru-RU" dirty="0" smtClean="0"/>
              <a:t>является символом земли и стабильности; </a:t>
            </a:r>
            <a:r>
              <a:rPr lang="ru-RU" u="sng" dirty="0" smtClean="0"/>
              <a:t>красный -</a:t>
            </a:r>
            <a:r>
              <a:rPr lang="ru-RU" dirty="0" smtClean="0"/>
              <a:t> цветом солнца и символом жизни; </a:t>
            </a:r>
            <a:r>
              <a:rPr lang="ru-RU" b="1" u="sng" dirty="0" smtClean="0"/>
              <a:t>белый</a:t>
            </a:r>
            <a:r>
              <a:rPr lang="ru-RU" dirty="0" smtClean="0"/>
              <a:t> - символом космоса и чистоты нравственных устоев. Обобщенный </a:t>
            </a:r>
            <a:r>
              <a:rPr lang="ru-RU" u="sng" dirty="0" smtClean="0"/>
              <a:t>образ белого лебедя </a:t>
            </a:r>
            <a:r>
              <a:rPr lang="ru-RU" dirty="0" smtClean="0"/>
              <a:t>или человека-птицы является символом возрождения, мудрости, мужества и совершенства.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857232"/>
            <a:ext cx="1357322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500438"/>
            <a:ext cx="1693071" cy="1128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286000" y="3143248"/>
            <a:ext cx="58579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r>
              <a:rPr lang="ru-RU" dirty="0" smtClean="0">
                <a:solidFill>
                  <a:srgbClr val="C00000"/>
                </a:solidFill>
              </a:rPr>
              <a:t>Флаг </a:t>
            </a:r>
            <a:r>
              <a:rPr lang="ru-RU" dirty="0" smtClean="0"/>
              <a:t>Удмуртской Республики представляет собой прямоугольное  полотнище , состоящее из трех равных по ширине вертикальных полос;  левая - черного, средний - белого, правый - красного цветов. В центре белой полосы изображен восьмиконечный солярный знак красного цвета.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857364"/>
            <a:ext cx="1533526" cy="1643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3643314"/>
            <a:ext cx="142876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857496"/>
            <a:ext cx="1357322" cy="1668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1785926"/>
            <a:ext cx="1352552" cy="1811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4286256"/>
            <a:ext cx="1357322" cy="2077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4" y="4857760"/>
            <a:ext cx="1643074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29520" y="2928934"/>
            <a:ext cx="1285884" cy="1802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0694" y="3929066"/>
            <a:ext cx="1297313" cy="1801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43768" y="4929198"/>
            <a:ext cx="1143008" cy="169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00298" y="1428736"/>
            <a:ext cx="118396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29454" y="1357298"/>
            <a:ext cx="19145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0" y="285728"/>
            <a:ext cx="8785225" cy="85723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Гербы городов, районов Удмуртии</a:t>
            </a:r>
            <a:endParaRPr lang="ru-RU" sz="2400" b="1" kern="10" dirty="0">
              <a:ln w="9525">
                <a:solidFill>
                  <a:srgbClr val="5C0C19"/>
                </a:solidFill>
                <a:round/>
                <a:headEnd/>
                <a:tailEnd/>
              </a:ln>
              <a:solidFill>
                <a:srgbClr val="9F142B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643174" y="1928802"/>
            <a:ext cx="5572164" cy="364333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just"/>
            <a:endParaRPr lang="ru-RU" dirty="0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581" name="WordArt 5"/>
          <p:cNvSpPr>
            <a:spLocks noChangeArrowheads="1" noChangeShapeType="1" noTextEdit="1"/>
          </p:cNvSpPr>
          <p:nvPr/>
        </p:nvSpPr>
        <p:spPr bwMode="auto">
          <a:xfrm>
            <a:off x="2339974" y="260350"/>
            <a:ext cx="6303991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Герб </a:t>
            </a:r>
            <a:r>
              <a:rPr lang="ru-RU" sz="4000" b="1" kern="10" dirty="0" err="1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Дебесского</a:t>
            </a:r>
            <a:r>
              <a:rPr lang="ru-RU" sz="4000" b="1" kern="10" dirty="0" smtClean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 района</a:t>
            </a:r>
            <a:endParaRPr lang="ru-RU" sz="4000" b="1" kern="10" dirty="0">
              <a:ln w="9525">
                <a:solidFill>
                  <a:srgbClr val="5C0C19"/>
                </a:solidFill>
                <a:round/>
                <a:headEnd/>
                <a:tailEnd/>
              </a:ln>
              <a:solidFill>
                <a:srgbClr val="9F142B"/>
              </a:solidFill>
              <a:latin typeface="Georgia"/>
            </a:endParaRPr>
          </a:p>
        </p:txBody>
      </p:sp>
      <p:pic>
        <p:nvPicPr>
          <p:cNvPr id="24582" name="Picture 6" descr="40R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214554"/>
            <a:ext cx="1571623" cy="2357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3000364" y="2143116"/>
            <a:ext cx="47149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 smtClean="0"/>
              <a:t>Основные  символы герба :</a:t>
            </a:r>
          </a:p>
          <a:p>
            <a:r>
              <a:rPr lang="ru-RU" sz="2400" dirty="0" smtClean="0"/>
              <a:t>- золотая височная подвеска – </a:t>
            </a:r>
            <a:r>
              <a:rPr lang="ru-RU" sz="2400" dirty="0" err="1" smtClean="0"/>
              <a:t>Шунды-Мумы</a:t>
            </a:r>
            <a:r>
              <a:rPr lang="ru-RU" sz="2400" dirty="0" smtClean="0"/>
              <a:t>,</a:t>
            </a:r>
          </a:p>
          <a:p>
            <a:r>
              <a:rPr lang="ru-RU" sz="2400" dirty="0" smtClean="0"/>
              <a:t> - вотская стрела, </a:t>
            </a:r>
          </a:p>
          <a:p>
            <a:r>
              <a:rPr lang="ru-RU" sz="2400" dirty="0" smtClean="0"/>
              <a:t>-гора </a:t>
            </a:r>
            <a:r>
              <a:rPr lang="ru-RU" sz="2400" dirty="0" err="1" smtClean="0"/>
              <a:t>Байгурезь</a:t>
            </a:r>
            <a:r>
              <a:rPr lang="ru-RU" sz="2400" dirty="0" smtClean="0"/>
              <a:t> – памятник природы, - старый Сибирский тракт </a:t>
            </a:r>
          </a:p>
          <a:p>
            <a:r>
              <a:rPr lang="ru-RU" sz="2400" dirty="0" smtClean="0"/>
              <a:t>–река Чепца.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605" name="WordArt 5"/>
          <p:cNvSpPr>
            <a:spLocks noChangeArrowheads="1" noChangeShapeType="1" noTextEdit="1"/>
          </p:cNvSpPr>
          <p:nvPr/>
        </p:nvSpPr>
        <p:spPr bwMode="auto">
          <a:xfrm>
            <a:off x="2339975" y="260350"/>
            <a:ext cx="3887788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4000" b="1" kern="1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Практическая </a:t>
            </a:r>
          </a:p>
          <a:p>
            <a:r>
              <a:rPr lang="ru-RU" sz="4000" b="1" kern="1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работа</a:t>
            </a:r>
          </a:p>
        </p:txBody>
      </p:sp>
      <p:pic>
        <p:nvPicPr>
          <p:cNvPr id="25606" name="Picture 6" descr="colum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1557338"/>
            <a:ext cx="893763" cy="4967287"/>
          </a:xfrm>
          <a:prstGeom prst="rect">
            <a:avLst/>
          </a:prstGeom>
          <a:noFill/>
        </p:spPr>
      </p:pic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395288" y="1557338"/>
            <a:ext cx="7129462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</a:pPr>
            <a:r>
              <a:rPr lang="ru-RU" sz="3200" dirty="0" smtClean="0">
                <a:solidFill>
                  <a:srgbClr val="CC3300"/>
                </a:solidFill>
              </a:rPr>
              <a:t>Создайте герб </a:t>
            </a:r>
            <a:endParaRPr lang="ru-RU" sz="3200" dirty="0">
              <a:solidFill>
                <a:srgbClr val="CC3300"/>
              </a:solidFill>
            </a:endParaRPr>
          </a:p>
          <a:p>
            <a:pPr marL="609600" indent="-609600">
              <a:spcBef>
                <a:spcPct val="20000"/>
              </a:spcBef>
            </a:pPr>
            <a:r>
              <a:rPr lang="ru-RU" sz="3200" dirty="0" smtClean="0">
                <a:solidFill>
                  <a:srgbClr val="CC3300"/>
                </a:solidFill>
              </a:rPr>
              <a:t>своей школы, </a:t>
            </a:r>
          </a:p>
          <a:p>
            <a:pPr marL="609600" indent="-609600">
              <a:spcBef>
                <a:spcPct val="20000"/>
              </a:spcBef>
            </a:pPr>
            <a:r>
              <a:rPr lang="ru-RU" sz="3200" dirty="0" smtClean="0">
                <a:solidFill>
                  <a:srgbClr val="CC3300"/>
                </a:solidFill>
              </a:rPr>
              <a:t>класса </a:t>
            </a:r>
            <a:endParaRPr lang="ru-RU" sz="3200" dirty="0">
              <a:solidFill>
                <a:srgbClr val="CC3300"/>
              </a:solidFill>
            </a:endParaRPr>
          </a:p>
          <a:p>
            <a:pPr marL="609600" indent="-609600">
              <a:spcBef>
                <a:spcPct val="20000"/>
              </a:spcBef>
            </a:pPr>
            <a:endParaRPr lang="ru-RU" sz="3200" dirty="0">
              <a:solidFill>
                <a:srgbClr val="CC3300"/>
              </a:solidFill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endParaRPr lang="ru-RU" sz="3200" dirty="0">
              <a:solidFill>
                <a:srgbClr val="CC3300"/>
              </a:solidFill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endParaRPr lang="ru-RU" sz="3200" dirty="0"/>
          </a:p>
        </p:txBody>
      </p:sp>
      <p:pic>
        <p:nvPicPr>
          <p:cNvPr id="25608" name="Picture 8" descr="40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  <p:pic>
        <p:nvPicPr>
          <p:cNvPr id="25609" name="Picture 9" descr="1B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3286124"/>
            <a:ext cx="1096962" cy="2590800"/>
          </a:xfrm>
          <a:prstGeom prst="rect">
            <a:avLst/>
          </a:prstGeom>
          <a:noFill/>
        </p:spPr>
      </p:pic>
      <p:pic>
        <p:nvPicPr>
          <p:cNvPr id="25610" name="Picture 10" descr="16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1857364"/>
            <a:ext cx="3844925" cy="4419600"/>
          </a:xfrm>
          <a:prstGeom prst="rect">
            <a:avLst/>
          </a:prstGeom>
          <a:noFill/>
          <a:ln w="76200" cmpd="tri">
            <a:solidFill>
              <a:srgbClr val="CC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571480"/>
            <a:ext cx="2202195" cy="2775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692105"/>
            <a:ext cx="2500330" cy="307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714620"/>
            <a:ext cx="2428892" cy="3224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1125538"/>
            <a:ext cx="9144000" cy="404812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79388" y="1412875"/>
            <a:ext cx="8785225" cy="52562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179388" y="150813"/>
            <a:ext cx="8785225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557" name="WordArt 5"/>
          <p:cNvSpPr>
            <a:spLocks noChangeArrowheads="1" noChangeShapeType="1" noTextEdit="1"/>
          </p:cNvSpPr>
          <p:nvPr/>
        </p:nvSpPr>
        <p:spPr bwMode="auto">
          <a:xfrm>
            <a:off x="2285984" y="285728"/>
            <a:ext cx="3941779" cy="55564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4000" b="1" kern="10" dirty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Закрепление</a:t>
            </a:r>
          </a:p>
          <a:p>
            <a:r>
              <a:rPr lang="ru-RU" sz="4000" b="1" kern="10" dirty="0">
                <a:ln w="9525">
                  <a:solidFill>
                    <a:srgbClr val="5C0C19"/>
                  </a:solidFill>
                  <a:round/>
                  <a:headEnd/>
                  <a:tailEnd/>
                </a:ln>
                <a:solidFill>
                  <a:srgbClr val="9F142B"/>
                </a:solidFill>
                <a:latin typeface="Georgia"/>
              </a:rPr>
              <a:t>изученного</a:t>
            </a:r>
          </a:p>
        </p:txBody>
      </p:sp>
      <p:pic>
        <p:nvPicPr>
          <p:cNvPr id="23558" name="Picture 6" descr="column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1557338"/>
            <a:ext cx="893763" cy="4967287"/>
          </a:xfrm>
          <a:prstGeom prst="rect">
            <a:avLst/>
          </a:prstGeom>
          <a:noFill/>
        </p:spPr>
      </p:pic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395288" y="1557338"/>
            <a:ext cx="7129462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</a:pPr>
            <a:r>
              <a:rPr lang="ru-RU" sz="3200" dirty="0">
                <a:solidFill>
                  <a:srgbClr val="CC3300"/>
                </a:solidFill>
              </a:rPr>
              <a:t>Ответьте на вопросы:</a:t>
            </a:r>
          </a:p>
          <a:p>
            <a:pPr marL="609600" indent="-609600">
              <a:spcBef>
                <a:spcPct val="20000"/>
              </a:spcBef>
              <a:buFontTx/>
              <a:buChar char="•"/>
            </a:pPr>
            <a:r>
              <a:rPr lang="ru-RU" sz="3200" dirty="0">
                <a:solidFill>
                  <a:srgbClr val="CC3300"/>
                </a:solidFill>
              </a:rPr>
              <a:t>Что такое герб?</a:t>
            </a:r>
          </a:p>
          <a:p>
            <a:pPr marL="609600" indent="-609600">
              <a:spcBef>
                <a:spcPct val="20000"/>
              </a:spcBef>
              <a:buFontTx/>
              <a:buChar char="•"/>
            </a:pPr>
            <a:r>
              <a:rPr lang="ru-RU" sz="3200" dirty="0">
                <a:solidFill>
                  <a:srgbClr val="CC3300"/>
                </a:solidFill>
              </a:rPr>
              <a:t>Что такое геральдика?</a:t>
            </a:r>
          </a:p>
          <a:p>
            <a:pPr marL="609600" indent="-609600">
              <a:spcBef>
                <a:spcPct val="20000"/>
              </a:spcBef>
              <a:buFontTx/>
              <a:buChar char="•"/>
            </a:pPr>
            <a:r>
              <a:rPr lang="ru-RU" sz="3200" dirty="0" smtClean="0">
                <a:solidFill>
                  <a:srgbClr val="CC3300"/>
                </a:solidFill>
              </a:rPr>
              <a:t>Что </a:t>
            </a:r>
            <a:r>
              <a:rPr lang="ru-RU" sz="3200" dirty="0">
                <a:solidFill>
                  <a:srgbClr val="CC3300"/>
                </a:solidFill>
              </a:rPr>
              <a:t>изображали на гербах?</a:t>
            </a:r>
          </a:p>
          <a:p>
            <a:pPr marL="609600" indent="-609600">
              <a:spcBef>
                <a:spcPct val="20000"/>
              </a:spcBef>
              <a:buFontTx/>
              <a:buChar char="•"/>
            </a:pPr>
            <a:endParaRPr lang="ru-RU" sz="3200" dirty="0">
              <a:solidFill>
                <a:srgbClr val="CC3300"/>
              </a:solidFill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endParaRPr lang="ru-RU" sz="3200" dirty="0"/>
          </a:p>
        </p:txBody>
      </p:sp>
      <p:pic>
        <p:nvPicPr>
          <p:cNvPr id="23560" name="Picture 8" descr="40R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676400" cy="1508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710</TotalTime>
  <Words>409</Words>
  <Application>Microsoft Office PowerPoint</Application>
  <PresentationFormat>Экран (4:3)</PresentationFormat>
  <Paragraphs>117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Оформление по умолчанию</vt:lpstr>
      <vt:lpstr>Слайд 1</vt:lpstr>
      <vt:lpstr>Слайд 2</vt:lpstr>
      <vt:lpstr>Слайд 3</vt:lpstr>
      <vt:lpstr>Знаки и символы</vt:lpstr>
      <vt:lpstr>Знаки ремесленников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Герб украшает лента с девизом  Девиз – краткое изречение «Со щитом или на щите», «Храбрость и справедливость»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svg</dc:creator>
  <cp:lastModifiedBy>User</cp:lastModifiedBy>
  <cp:revision>74</cp:revision>
  <dcterms:created xsi:type="dcterms:W3CDTF">2009-05-06T08:21:38Z</dcterms:created>
  <dcterms:modified xsi:type="dcterms:W3CDTF">2017-04-09T14:43:14Z</dcterms:modified>
</cp:coreProperties>
</file>