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66" r:id="rId5"/>
    <p:sldId id="262" r:id="rId6"/>
    <p:sldId id="268" r:id="rId7"/>
    <p:sldId id="258" r:id="rId8"/>
    <p:sldId id="267" r:id="rId9"/>
    <p:sldId id="261" r:id="rId10"/>
    <p:sldId id="259" r:id="rId11"/>
    <p:sldId id="260" r:id="rId12"/>
    <p:sldId id="263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30805-C45C-473E-80F4-DA110DE1EBEF}" type="datetimeFigureOut">
              <a:rPr lang="ru-RU" smtClean="0"/>
              <a:pPr/>
              <a:t>22.11.2020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65952-4194-4C15-9282-2A0AF16BC2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30805-C45C-473E-80F4-DA110DE1EBEF}" type="datetimeFigureOut">
              <a:rPr lang="ru-RU" smtClean="0"/>
              <a:pPr/>
              <a:t>22.11.2020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65952-4194-4C15-9282-2A0AF16BC2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30805-C45C-473E-80F4-DA110DE1EBEF}" type="datetimeFigureOut">
              <a:rPr lang="ru-RU" smtClean="0"/>
              <a:pPr/>
              <a:t>22.11.2020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65952-4194-4C15-9282-2A0AF16BC2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30805-C45C-473E-80F4-DA110DE1EBEF}" type="datetimeFigureOut">
              <a:rPr lang="ru-RU" smtClean="0"/>
              <a:pPr/>
              <a:t>22.11.2020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65952-4194-4C15-9282-2A0AF16BC2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30805-C45C-473E-80F4-DA110DE1EBEF}" type="datetimeFigureOut">
              <a:rPr lang="ru-RU" smtClean="0"/>
              <a:pPr/>
              <a:t>22.11.2020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65952-4194-4C15-9282-2A0AF16BC2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30805-C45C-473E-80F4-DA110DE1EBEF}" type="datetimeFigureOut">
              <a:rPr lang="ru-RU" smtClean="0"/>
              <a:pPr/>
              <a:t>22.11.2020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65952-4194-4C15-9282-2A0AF16BC2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30805-C45C-473E-80F4-DA110DE1EBEF}" type="datetimeFigureOut">
              <a:rPr lang="ru-RU" smtClean="0"/>
              <a:pPr/>
              <a:t>22.11.2020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65952-4194-4C15-9282-2A0AF16BC2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30805-C45C-473E-80F4-DA110DE1EBEF}" type="datetimeFigureOut">
              <a:rPr lang="ru-RU" smtClean="0"/>
              <a:pPr/>
              <a:t>22.11.2020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65952-4194-4C15-9282-2A0AF16BC2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30805-C45C-473E-80F4-DA110DE1EBEF}" type="datetimeFigureOut">
              <a:rPr lang="ru-RU" smtClean="0"/>
              <a:pPr/>
              <a:t>22.11.2020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65952-4194-4C15-9282-2A0AF16BC2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30805-C45C-473E-80F4-DA110DE1EBEF}" type="datetimeFigureOut">
              <a:rPr lang="ru-RU" smtClean="0"/>
              <a:pPr/>
              <a:t>22.11.2020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65952-4194-4C15-9282-2A0AF16BC2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30805-C45C-473E-80F4-DA110DE1EBEF}" type="datetimeFigureOut">
              <a:rPr lang="ru-RU" smtClean="0"/>
              <a:pPr/>
              <a:t>22.11.2020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65952-4194-4C15-9282-2A0AF16BC2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30805-C45C-473E-80F4-DA110DE1EBEF}" type="datetimeFigureOut">
              <a:rPr lang="ru-RU" smtClean="0"/>
              <a:pPr/>
              <a:t>22.11.2020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65952-4194-4C15-9282-2A0AF16BC2F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User\Desktop\&#1091;&#1088;&#1086;&#1082;\&#1073;&#1091;&#1082;&#1074;&#1072;%20&#1096;.wmv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Layout" Target="../slideLayouts/slideLayout7.xml"/><Relationship Id="rId1" Type="http://schemas.openxmlformats.org/officeDocument/2006/relationships/audio" Target="file:///E:\&#1086;&#1082;&#1088;&#1091;&#1078;&#1085;&#1086;&#1081;%20&#1082;&#1086;&#1085;&#1082;&#1091;&#1088;&#1089;%20%20&#1052;&#1086;&#1081;%20&#1083;&#1091;&#1095;&#1096;&#1080;&#1081;%20&#1091;&#1088;&#1086;&#1082;\17%20-%20Track%2017.mp3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1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clipartcorel.narod.ru/index.html" TargetMode="External"/><Relationship Id="rId3" Type="http://schemas.openxmlformats.org/officeDocument/2006/relationships/hyperlink" Target="http://www.solnet.ee/sol/019/a_016.html" TargetMode="External"/><Relationship Id="rId7" Type="http://schemas.openxmlformats.org/officeDocument/2006/relationships/hyperlink" Target="http://www.lenagold.ru/" TargetMode="External"/><Relationship Id="rId2" Type="http://schemas.openxmlformats.org/officeDocument/2006/relationships/hyperlink" Target="http://www.raskraska.com/raskraski/270/7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izumizum.ru/?page=6" TargetMode="External"/><Relationship Id="rId5" Type="http://schemas.openxmlformats.org/officeDocument/2006/relationships/hyperlink" Target="http://www.diary.ru/~shopogoliki/?ord...om=180" TargetMode="External"/><Relationship Id="rId10" Type="http://schemas.openxmlformats.org/officeDocument/2006/relationships/hyperlink" Target="http://www.babyblog.ru/user/Abrikosik/917147" TargetMode="External"/><Relationship Id="rId4" Type="http://schemas.openxmlformats.org/officeDocument/2006/relationships/hyperlink" Target="http://www.diary.ru/~9ice6/p68206753.htm" TargetMode="External"/><Relationship Id="rId9" Type="http://schemas.openxmlformats.org/officeDocument/2006/relationships/hyperlink" Target="http://rusedu.ru/detail_4447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043608" y="6550223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400" b="1" dirty="0"/>
          </a:p>
        </p:txBody>
      </p:sp>
      <p:pic>
        <p:nvPicPr>
          <p:cNvPr id="12" name="Рисунок 11" descr="balloons17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260648"/>
            <a:ext cx="1296144" cy="2187978"/>
          </a:xfrm>
          <a:prstGeom prst="rect">
            <a:avLst/>
          </a:prstGeom>
        </p:spPr>
      </p:pic>
      <p:sp>
        <p:nvSpPr>
          <p:cNvPr id="28" name="Прямоугольник 27"/>
          <p:cNvSpPr/>
          <p:nvPr/>
        </p:nvSpPr>
        <p:spPr>
          <a:xfrm>
            <a:off x="206706" y="1844824"/>
            <a:ext cx="873059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Твёрдый согласный звук[</a:t>
            </a:r>
            <a:r>
              <a:rPr lang="ru-RU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ш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],</a:t>
            </a:r>
          </a:p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Буквы </a:t>
            </a:r>
            <a:r>
              <a:rPr lang="ru-RU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Ш,ш.Сочетание</a:t>
            </a:r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5400" i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ши</a:t>
            </a:r>
            <a:r>
              <a:rPr lang="ru-RU" sz="5400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balloons17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88640"/>
            <a:ext cx="1122040" cy="2187978"/>
          </a:xfrm>
          <a:prstGeom prst="rect">
            <a:avLst/>
          </a:prstGeom>
        </p:spPr>
      </p:pic>
      <p:pic>
        <p:nvPicPr>
          <p:cNvPr id="6" name="Рисунок 5" descr="103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Рисунок 6" descr="103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39553" y="476672"/>
            <a:ext cx="3960440" cy="61247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Громко прозвенел звонок-</a:t>
            </a:r>
          </a:p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Начинается урок.</a:t>
            </a:r>
          </a:p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Наши ушки на макушке,</a:t>
            </a:r>
          </a:p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Слушаем, запоминаем,</a:t>
            </a:r>
          </a:p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Ни минуты  не теряем.</a:t>
            </a:r>
          </a:p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А теперь проверь дружок:</a:t>
            </a:r>
          </a:p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Ты готов начать урок?</a:t>
            </a:r>
          </a:p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Всё ли на месте,</a:t>
            </a:r>
          </a:p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Всё ль в порядке-</a:t>
            </a:r>
          </a:p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Ручка, книжка и тетрадки?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буква ш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619672" y="1484784"/>
            <a:ext cx="6096000" cy="457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5536" y="188640"/>
            <a:ext cx="875561" cy="10156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6000" b="1" dirty="0" smtClean="0"/>
              <a:t>Ш</a:t>
            </a:r>
            <a:endParaRPr lang="ru-RU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9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ttp://uslide.ru/images/23/29527/960/img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316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88640"/>
            <a:ext cx="4124498" cy="583264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4" name="Прямоугольник 3"/>
          <p:cNvSpPr/>
          <p:nvPr/>
        </p:nvSpPr>
        <p:spPr>
          <a:xfrm>
            <a:off x="5004048" y="332656"/>
            <a:ext cx="3384376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</a:rPr>
              <a:t>Ш</a:t>
            </a:r>
            <a:r>
              <a:rPr lang="ru-RU" sz="2400" b="1" dirty="0" smtClean="0"/>
              <a:t>ура в </a:t>
            </a:r>
            <a:r>
              <a:rPr lang="ru-RU" sz="2400" b="1" dirty="0" smtClean="0">
                <a:solidFill>
                  <a:srgbClr val="0070C0"/>
                </a:solidFill>
              </a:rPr>
              <a:t>Ш</a:t>
            </a:r>
            <a:r>
              <a:rPr lang="ru-RU" sz="2400" b="1" dirty="0" smtClean="0"/>
              <a:t>колу </a:t>
            </a:r>
            <a:r>
              <a:rPr lang="ru-RU" sz="2400" b="1" dirty="0" smtClean="0">
                <a:solidFill>
                  <a:srgbClr val="0070C0"/>
                </a:solidFill>
              </a:rPr>
              <a:t>Ш</a:t>
            </a:r>
            <a:r>
              <a:rPr lang="ru-RU" sz="2400" b="1" dirty="0" smtClean="0"/>
              <a:t>ла, </a:t>
            </a:r>
          </a:p>
          <a:p>
            <a:pPr algn="ctr"/>
            <a:r>
              <a:rPr lang="ru-RU" sz="2400" b="1" dirty="0" err="1" smtClean="0">
                <a:solidFill>
                  <a:srgbClr val="0070C0"/>
                </a:solidFill>
              </a:rPr>
              <a:t>Ш</a:t>
            </a:r>
            <a:r>
              <a:rPr lang="ru-RU" sz="2400" b="1" dirty="0" err="1" smtClean="0"/>
              <a:t>и</a:t>
            </a:r>
            <a:r>
              <a:rPr lang="ru-RU" sz="2400" b="1" dirty="0" err="1" smtClean="0">
                <a:solidFill>
                  <a:srgbClr val="0070C0"/>
                </a:solidFill>
              </a:rPr>
              <a:t>Ш</a:t>
            </a:r>
            <a:r>
              <a:rPr lang="ru-RU" sz="2400" b="1" dirty="0" err="1" smtClean="0"/>
              <a:t>ечку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на</a:t>
            </a:r>
            <a:r>
              <a:rPr lang="ru-RU" sz="2400" b="1" dirty="0" err="1" smtClean="0">
                <a:solidFill>
                  <a:srgbClr val="0070C0"/>
                </a:solidFill>
              </a:rPr>
              <a:t>Ш</a:t>
            </a:r>
            <a:r>
              <a:rPr lang="ru-RU" sz="2400" b="1" dirty="0" err="1" smtClean="0"/>
              <a:t>ла</a:t>
            </a:r>
            <a:r>
              <a:rPr lang="ru-RU" sz="2400" b="1" dirty="0" smtClean="0"/>
              <a:t>. </a:t>
            </a:r>
          </a:p>
          <a:p>
            <a:pPr algn="ctr"/>
            <a:r>
              <a:rPr lang="ru-RU" sz="2400" b="1" dirty="0" smtClean="0">
                <a:solidFill>
                  <a:srgbClr val="0070C0"/>
                </a:solidFill>
              </a:rPr>
              <a:t>Ш</a:t>
            </a:r>
            <a:r>
              <a:rPr lang="ru-RU" sz="2400" b="1" dirty="0" smtClean="0"/>
              <a:t>елуха </a:t>
            </a:r>
            <a:r>
              <a:rPr lang="ru-RU" sz="2400" b="1" dirty="0" err="1" smtClean="0">
                <a:solidFill>
                  <a:srgbClr val="0070C0"/>
                </a:solidFill>
              </a:rPr>
              <a:t>Ш</a:t>
            </a:r>
            <a:r>
              <a:rPr lang="ru-RU" sz="2400" b="1" dirty="0" err="1" smtClean="0"/>
              <a:t>ер</a:t>
            </a:r>
            <a:r>
              <a:rPr lang="ru-RU" sz="2400" b="1" dirty="0" err="1" smtClean="0">
                <a:solidFill>
                  <a:srgbClr val="0070C0"/>
                </a:solidFill>
              </a:rPr>
              <a:t>Ш</a:t>
            </a:r>
            <a:r>
              <a:rPr lang="ru-RU" sz="2400" b="1" dirty="0" err="1" smtClean="0"/>
              <a:t>авая</a:t>
            </a:r>
            <a:r>
              <a:rPr lang="ru-RU" sz="2400" b="1" dirty="0" smtClean="0"/>
              <a:t>, </a:t>
            </a:r>
          </a:p>
          <a:p>
            <a:pPr algn="ctr"/>
            <a:r>
              <a:rPr lang="ru-RU" sz="2400" b="1" dirty="0" smtClean="0"/>
              <a:t>Видно, </a:t>
            </a:r>
            <a:r>
              <a:rPr lang="ru-RU" sz="2400" b="1" dirty="0" err="1" smtClean="0">
                <a:solidFill>
                  <a:srgbClr val="0070C0"/>
                </a:solidFill>
              </a:rPr>
              <a:t>Ш</a:t>
            </a:r>
            <a:r>
              <a:rPr lang="ru-RU" sz="2400" b="1" dirty="0" err="1" smtClean="0"/>
              <a:t>и</a:t>
            </a:r>
            <a:r>
              <a:rPr lang="ru-RU" sz="2400" b="1" dirty="0" err="1" smtClean="0">
                <a:solidFill>
                  <a:srgbClr val="0070C0"/>
                </a:solidFill>
              </a:rPr>
              <a:t>Ш</a:t>
            </a:r>
            <a:r>
              <a:rPr lang="ru-RU" sz="2400" b="1" dirty="0" err="1" smtClean="0"/>
              <a:t>ка</a:t>
            </a:r>
            <a:r>
              <a:rPr lang="ru-RU" sz="2400" b="1" dirty="0" smtClean="0"/>
              <a:t> старая. </a:t>
            </a:r>
            <a:endParaRPr lang="ru-RU" sz="2400" b="1" dirty="0"/>
          </a:p>
        </p:txBody>
      </p:sp>
      <p:pic>
        <p:nvPicPr>
          <p:cNvPr id="5" name="Рисунок 4" descr="podarok_43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20272" y="4653136"/>
            <a:ext cx="1440160" cy="1080120"/>
          </a:xfrm>
          <a:prstGeom prst="rect">
            <a:avLst/>
          </a:prstGeom>
        </p:spPr>
      </p:pic>
      <p:pic>
        <p:nvPicPr>
          <p:cNvPr id="6" name="Рисунок 5" descr="f5b1f0d9bfc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32040" y="2651371"/>
            <a:ext cx="1800200" cy="3238913"/>
          </a:xfrm>
          <a:prstGeom prst="rect">
            <a:avLst/>
          </a:prstGeom>
        </p:spPr>
      </p:pic>
      <p:pic>
        <p:nvPicPr>
          <p:cNvPr id="7" name="17 - Track 17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8469400" y="128929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21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316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88640"/>
            <a:ext cx="4124498" cy="583264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4" name="Прямоугольник 3"/>
          <p:cNvSpPr/>
          <p:nvPr/>
        </p:nvSpPr>
        <p:spPr>
          <a:xfrm>
            <a:off x="5004048" y="332656"/>
            <a:ext cx="3384376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</a:rPr>
              <a:t>Ш</a:t>
            </a:r>
            <a:r>
              <a:rPr lang="ru-RU" sz="2400" b="1" dirty="0" smtClean="0"/>
              <a:t>ура в </a:t>
            </a:r>
            <a:r>
              <a:rPr lang="ru-RU" sz="2400" b="1" dirty="0" smtClean="0">
                <a:solidFill>
                  <a:srgbClr val="0070C0"/>
                </a:solidFill>
              </a:rPr>
              <a:t>Ш</a:t>
            </a:r>
            <a:r>
              <a:rPr lang="ru-RU" sz="2400" b="1" dirty="0" smtClean="0"/>
              <a:t>колу </a:t>
            </a:r>
            <a:r>
              <a:rPr lang="ru-RU" sz="2400" b="1" dirty="0" smtClean="0">
                <a:solidFill>
                  <a:srgbClr val="0070C0"/>
                </a:solidFill>
              </a:rPr>
              <a:t>Ш</a:t>
            </a:r>
            <a:r>
              <a:rPr lang="ru-RU" sz="2400" b="1" dirty="0" smtClean="0"/>
              <a:t>ла, </a:t>
            </a:r>
          </a:p>
          <a:p>
            <a:pPr algn="ctr"/>
            <a:r>
              <a:rPr lang="ru-RU" sz="2400" b="1" dirty="0" err="1" smtClean="0">
                <a:solidFill>
                  <a:srgbClr val="0070C0"/>
                </a:solidFill>
              </a:rPr>
              <a:t>Ш</a:t>
            </a:r>
            <a:r>
              <a:rPr lang="ru-RU" sz="2400" b="1" dirty="0" err="1" smtClean="0"/>
              <a:t>и</a:t>
            </a:r>
            <a:r>
              <a:rPr lang="ru-RU" sz="2400" b="1" dirty="0" err="1" smtClean="0">
                <a:solidFill>
                  <a:srgbClr val="0070C0"/>
                </a:solidFill>
              </a:rPr>
              <a:t>Ш</a:t>
            </a:r>
            <a:r>
              <a:rPr lang="ru-RU" sz="2400" b="1" dirty="0" err="1" smtClean="0"/>
              <a:t>ечку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на</a:t>
            </a:r>
            <a:r>
              <a:rPr lang="ru-RU" sz="2400" b="1" dirty="0" err="1" smtClean="0">
                <a:solidFill>
                  <a:srgbClr val="0070C0"/>
                </a:solidFill>
              </a:rPr>
              <a:t>Ш</a:t>
            </a:r>
            <a:r>
              <a:rPr lang="ru-RU" sz="2400" b="1" dirty="0" err="1" smtClean="0"/>
              <a:t>ла</a:t>
            </a:r>
            <a:r>
              <a:rPr lang="ru-RU" sz="2400" b="1" dirty="0" smtClean="0"/>
              <a:t>. </a:t>
            </a:r>
          </a:p>
          <a:p>
            <a:pPr algn="ctr"/>
            <a:r>
              <a:rPr lang="ru-RU" sz="2400" b="1" dirty="0" smtClean="0">
                <a:solidFill>
                  <a:srgbClr val="0070C0"/>
                </a:solidFill>
              </a:rPr>
              <a:t>Ш</a:t>
            </a:r>
            <a:r>
              <a:rPr lang="ru-RU" sz="2400" b="1" dirty="0" smtClean="0"/>
              <a:t>елуха </a:t>
            </a:r>
            <a:r>
              <a:rPr lang="ru-RU" sz="2400" b="1" dirty="0" err="1" smtClean="0">
                <a:solidFill>
                  <a:srgbClr val="0070C0"/>
                </a:solidFill>
              </a:rPr>
              <a:t>Ш</a:t>
            </a:r>
            <a:r>
              <a:rPr lang="ru-RU" sz="2400" b="1" dirty="0" err="1" smtClean="0"/>
              <a:t>ер</a:t>
            </a:r>
            <a:r>
              <a:rPr lang="ru-RU" sz="2400" b="1" dirty="0" err="1" smtClean="0">
                <a:solidFill>
                  <a:srgbClr val="0070C0"/>
                </a:solidFill>
              </a:rPr>
              <a:t>Ш</a:t>
            </a:r>
            <a:r>
              <a:rPr lang="ru-RU" sz="2400" b="1" dirty="0" err="1" smtClean="0"/>
              <a:t>авая</a:t>
            </a:r>
            <a:r>
              <a:rPr lang="ru-RU" sz="2400" b="1" dirty="0" smtClean="0"/>
              <a:t>, </a:t>
            </a:r>
          </a:p>
          <a:p>
            <a:pPr algn="ctr"/>
            <a:r>
              <a:rPr lang="ru-RU" sz="2400" b="1" dirty="0" smtClean="0"/>
              <a:t>Видно, </a:t>
            </a:r>
            <a:r>
              <a:rPr lang="ru-RU" sz="2400" b="1" dirty="0" err="1" smtClean="0">
                <a:solidFill>
                  <a:srgbClr val="0070C0"/>
                </a:solidFill>
              </a:rPr>
              <a:t>Ш</a:t>
            </a:r>
            <a:r>
              <a:rPr lang="ru-RU" sz="2400" b="1" dirty="0" err="1" smtClean="0"/>
              <a:t>и</a:t>
            </a:r>
            <a:r>
              <a:rPr lang="ru-RU" sz="2400" b="1" dirty="0" err="1" smtClean="0">
                <a:solidFill>
                  <a:srgbClr val="0070C0"/>
                </a:solidFill>
              </a:rPr>
              <a:t>Ш</a:t>
            </a:r>
            <a:r>
              <a:rPr lang="ru-RU" sz="2400" b="1" dirty="0" err="1" smtClean="0"/>
              <a:t>ка</a:t>
            </a:r>
            <a:r>
              <a:rPr lang="ru-RU" sz="2400" b="1" dirty="0" smtClean="0"/>
              <a:t> старая. </a:t>
            </a:r>
            <a:endParaRPr lang="ru-RU" sz="2400" b="1" dirty="0"/>
          </a:p>
        </p:txBody>
      </p:sp>
      <p:pic>
        <p:nvPicPr>
          <p:cNvPr id="5" name="Рисунок 4" descr="podarok_43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20272" y="4653136"/>
            <a:ext cx="1440160" cy="1080120"/>
          </a:xfrm>
          <a:prstGeom prst="rect">
            <a:avLst/>
          </a:prstGeom>
        </p:spPr>
      </p:pic>
      <p:pic>
        <p:nvPicPr>
          <p:cNvPr id="6" name="Рисунок 5" descr="f5b1f0d9bfc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32040" y="2651371"/>
            <a:ext cx="1800200" cy="32389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bigslide.ru/images/6/5220/960/img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139831" y="1340768"/>
            <a:ext cx="4864344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  <a:p>
            <a:pPr algn="ctr"/>
            <a:endParaRPr lang="ru-RU" sz="2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ru-RU" sz="2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31640" y="1052736"/>
            <a:ext cx="6120680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1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907704" y="2636912"/>
            <a:ext cx="216024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269578" y="1556793"/>
            <a:ext cx="4604850" cy="48320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Мы за партами сидели,</a:t>
            </a:r>
          </a:p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 учителя глядели,</a:t>
            </a:r>
          </a:p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 теперь мы тихо встанем</a:t>
            </a:r>
          </a:p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 зарядку делать станем.</a:t>
            </a:r>
          </a:p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Раз, два, три, четыре, пять-</a:t>
            </a:r>
          </a:p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Надо косточки размять.</a:t>
            </a:r>
          </a:p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Мы попрыгаем немножко</a:t>
            </a:r>
          </a:p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 покрутимся волчком.</a:t>
            </a:r>
          </a:p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Глянем весело в окошко,</a:t>
            </a:r>
          </a:p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 другой урок пойдём.</a:t>
            </a:r>
          </a:p>
          <a:p>
            <a:pPr algn="ctr"/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AutoShape 1"/>
          <p:cNvSpPr>
            <a:spLocks noChangeArrowheads="1"/>
          </p:cNvSpPr>
          <p:nvPr/>
        </p:nvSpPr>
        <p:spPr bwMode="auto">
          <a:xfrm>
            <a:off x="467544" y="188640"/>
            <a:ext cx="1944216" cy="1800200"/>
          </a:xfrm>
          <a:prstGeom prst="smileyFace">
            <a:avLst>
              <a:gd name="adj" fmla="val 4653"/>
            </a:avLst>
          </a:prstGeom>
          <a:solidFill>
            <a:srgbClr val="00B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46" name="AutoShape 2"/>
          <p:cNvSpPr>
            <a:spLocks noChangeArrowheads="1"/>
          </p:cNvSpPr>
          <p:nvPr/>
        </p:nvSpPr>
        <p:spPr bwMode="auto">
          <a:xfrm>
            <a:off x="539552" y="2204864"/>
            <a:ext cx="2016224" cy="1872208"/>
          </a:xfrm>
          <a:prstGeom prst="smileyFace">
            <a:avLst>
              <a:gd name="adj" fmla="val 398"/>
            </a:avLst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47" name="AutoShape 3"/>
          <p:cNvSpPr>
            <a:spLocks noChangeArrowheads="1"/>
          </p:cNvSpPr>
          <p:nvPr/>
        </p:nvSpPr>
        <p:spPr bwMode="auto">
          <a:xfrm>
            <a:off x="611560" y="4221088"/>
            <a:ext cx="2016224" cy="1872208"/>
          </a:xfrm>
          <a:prstGeom prst="smileyFace">
            <a:avLst>
              <a:gd name="adj" fmla="val -4653"/>
            </a:avLst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627784" y="548680"/>
            <a:ext cx="54006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-</a:t>
            </a:r>
            <a:r>
              <a:rPr lang="ru-RU" sz="2800" dirty="0" smtClean="0"/>
              <a:t>Я работал (а)  отлично, в полную силу своих возможностей. Чувствовал (а) себя уверенно.    </a:t>
            </a:r>
          </a:p>
          <a:p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2771800" y="2420888"/>
            <a:ext cx="532859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-Я работал (а) хорошо, но не в полную силу. Испытывал (а) чувство неуверенности. Боязни, что отвечу неправильно.</a:t>
            </a:r>
          </a:p>
          <a:p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2771800" y="4509121"/>
            <a:ext cx="5400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-У меня не было желания работать. Сегодня не мой день.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karanda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9809954" flipV="1">
            <a:off x="6443663" y="4508500"/>
            <a:ext cx="1944687" cy="511175"/>
          </a:xfrm>
          <a:prstGeom prst="rect">
            <a:avLst/>
          </a:prstGeom>
          <a:noFill/>
        </p:spPr>
      </p:pic>
      <p:sp>
        <p:nvSpPr>
          <p:cNvPr id="5" name="Стрелка вправо 4">
            <a:hlinkClick r:id="rId4" action="ppaction://hlinksldjump"/>
          </p:cNvPr>
          <p:cNvSpPr/>
          <p:nvPr/>
        </p:nvSpPr>
        <p:spPr>
          <a:xfrm>
            <a:off x="7956376" y="6165304"/>
            <a:ext cx="76238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72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68178E-6 L -0.32674 -0.1315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7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" y="-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2674 -0.13159 C -0.33733 -0.09759 -0.34792 -0.0636 -0.35677 -0.03677 C -0.36563 -0.00994 -0.37223 0.00624 -0.38021 0.02891 C -0.3882 0.05157 -0.4007 0.0821 -0.40487 0.10014 C -0.40903 0.11818 -0.40643 0.12789 -0.40487 0.13668 C -0.4033 0.14547 -0.39966 0.14917 -0.39514 0.1531 C -0.39063 0.15703 -0.38386 0.16096 -0.37743 0.16027 C -0.37101 0.15957 -0.36667 0.15865 -0.35677 0.1494 C -0.34688 0.14015 -0.33108 0.12211 -0.31841 0.10546 C -0.30573 0.08881 -0.29167 0.06753 -0.28021 0.04903 C -0.26875 0.03053 -0.25816 0.01295 -0.25 -0.00578 C -0.24184 -0.02451 -0.23768 -0.04255 -0.23073 -0.06406 C -0.22379 -0.08557 -0.21129 -0.12766 -0.20886 -0.13529 C -0.20643 -0.14292 -0.20886 -0.13228 -0.2158 -0.10985 C -0.22275 -0.08742 -0.23924 -0.03215 -0.25 -0.00023 C -0.26077 0.03168 -0.27431 0.06036 -0.28021 0.08187 C -0.28612 0.10338 -0.28629 0.11702 -0.28559 0.12928 C -0.2849 0.14154 -0.28386 0.15102 -0.27605 0.15495 C -0.26823 0.15888 -0.25226 0.16096 -0.23907 0.1531 C -0.22587 0.14524 -0.21129 0.12627 -0.19653 0.10731 C -0.18177 0.08834 -0.16233 0.06105 -0.15 0.03978 C -0.13768 0.0185 -0.13056 -1.20259E-7 -0.12257 -0.02035 C -0.11459 -0.0407 -0.10782 -0.06314 -0.10209 -0.08233 C -0.09636 -0.10153 -0.09063 -0.1302 -0.08837 -0.13529 C -0.08612 -0.14038 -0.08177 -0.13529 -0.08837 -0.11332 C -0.09497 -0.09135 -0.11737 -0.03469 -0.12813 -0.00393 C -0.13889 0.02683 -0.14636 0.04995 -0.15278 0.071 C -0.15921 0.09204 -0.16563 0.10846 -0.1665 0.12188 C -0.16737 0.13529 -0.16164 0.1457 -0.15816 0.15125 C -0.15469 0.1568 -0.15087 0.15564 -0.14584 0.15495 C -0.1408 0.15426 -0.13351 0.15079 -0.12813 0.14755 C -0.12275 0.14431 -0.11893 0.14061 -0.11302 0.13483 C -0.10712 0.12905 -0.09983 0.1198 -0.09254 0.11286 C -0.08525 0.10592 -0.07726 0.09968 -0.0691 0.09274 " pathEditMode="relative" rAng="0" ptsTypes="aaaaaaaaaaaaaaaaaaaaaaaaaaaaaaaaaa">
                                      <p:cBhvr>
                                        <p:cTn id="10" dur="8000" fill="hold"/>
                                        <p:tgtEl>
                                          <p:spTgt spid="97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" y="1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28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karanda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9791666" flipV="1">
            <a:off x="6443663" y="4581525"/>
            <a:ext cx="1944687" cy="511175"/>
          </a:xfrm>
          <a:prstGeom prst="rect">
            <a:avLst/>
          </a:prstGeom>
          <a:noFill/>
        </p:spPr>
      </p:pic>
      <p:sp>
        <p:nvSpPr>
          <p:cNvPr id="5" name="Стрелка вправо 4">
            <a:hlinkClick r:id="rId4" action="ppaction://hlinksldjump"/>
          </p:cNvPr>
          <p:cNvSpPr/>
          <p:nvPr/>
        </p:nvSpPr>
        <p:spPr>
          <a:xfrm>
            <a:off x="8100392" y="6165304"/>
            <a:ext cx="834392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83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68178E-6 L -0.4842 -0.4359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83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2" y="-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842 -0.43594 C -0.4783 -0.4445 -0.47239 -0.45306 -0.46354 -0.46346 C -0.45468 -0.47387 -0.4401 -0.48867 -0.43073 -0.49815 C -0.42135 -0.50764 -0.41528 -0.51527 -0.40746 -0.51989 C -0.39965 -0.52452 -0.39149 -0.52475 -0.3842 -0.52544 C -0.37691 -0.52614 -0.36944 -0.52752 -0.36354 -0.52359 C -0.35764 -0.51966 -0.35139 -0.5111 -0.34861 -0.50162 C -0.34583 -0.49214 -0.34479 -0.4815 -0.34722 -0.46693 C -0.34965 -0.45236 -0.35538 -0.43941 -0.36354 -0.4142 C -0.3717 -0.38899 -0.38298 -0.3587 -0.39653 -0.31568 C -0.41007 -0.27267 -0.42864 -0.20722 -0.44444 -0.1568 C -0.46024 -0.10639 -0.4809 -0.04348 -0.49097 -0.01272 C -0.50104 0.01804 -0.50156 0.01595 -0.50468 0.02752 C -0.50781 0.03908 -0.50955 0.04787 -0.51024 0.05666 C -0.51093 0.06545 -0.51024 0.07331 -0.50885 0.08048 C -0.50746 0.08765 -0.50555 0.09482 -0.50191 0.10037 C -0.49826 0.10592 -0.49479 0.1117 -0.48698 0.11332 C -0.47916 0.11494 -0.46545 0.11471 -0.45538 0.10962 C -0.44531 0.10453 -0.44045 0.09875 -0.42656 0.08233 C -0.41267 0.06591 -0.38993 0.03908 -0.37187 0.0111 C -0.35382 -0.01689 -0.3342 -0.05435 -0.3184 -0.08557 C -0.3026 -0.11679 -0.29045 -0.14154 -0.27725 -0.17692 C -0.26406 -0.21231 -0.25208 -0.25625 -0.23889 -0.29741 C -0.22569 -0.33858 -0.21093 -0.38414 -0.19791 -0.42322 C -0.18489 -0.46231 -0.16597 -0.51897 -0.16093 -0.53261 C -0.1559 -0.54626 -0.15903 -0.53146 -0.16771 -0.50532 C -0.17639 -0.47919 -0.19896 -0.41744 -0.21284 -0.37581 C -0.22673 -0.33418 -0.23906 -0.29325 -0.25121 -0.25532 C -0.26337 -0.21739 -0.27413 -0.1834 -0.28559 -0.14778 C -0.29705 -0.11217 -0.31093 -0.07077 -0.31979 -0.04186 C -0.32864 -0.01295 -0.33507 0.00717 -0.33889 0.02567 C -0.34271 0.04417 -0.3434 0.05689 -0.34305 0.06938 C -0.34271 0.08187 -0.34045 0.09297 -0.33628 0.10037 C -0.33212 0.10777 -0.32587 0.1117 -0.3184 0.11332 C -0.31093 0.11494 -0.30278 0.11702 -0.29097 0.10962 C -0.27916 0.10222 -0.26319 0.08903 -0.24722 0.06938 C -0.23125 0.04972 -0.21319 0.02197 -0.19514 -0.00902 C -0.17708 -0.04001 -0.15607 -0.08095 -0.13889 -0.11656 C -0.1217 -0.15218 -0.10746 -0.18062 -0.09236 -0.22248 C -0.07725 -0.26434 -0.06163 -0.32702 -0.04861 -0.36841 C -0.03559 -0.40981 -0.02291 -0.44334 -0.01423 -0.47063 C -0.00555 -0.49792 0.0007 -0.52452 0.00347 -0.53261 C 0.00625 -0.54071 0.00677 -0.53631 0.00209 -0.51989 C -0.0026 -0.50347 -0.01493 -0.46601 -0.02517 -0.43409 C -0.03541 -0.40218 -0.04896 -0.36147 -0.05955 -0.3284 C -0.07014 -0.29533 -0.07725 -0.26735 -0.08819 -0.2352 C -0.09913 -0.20306 -0.1151 -0.16675 -0.12517 -0.13483 C -0.13524 -0.10292 -0.1401 -0.07262 -0.14861 -0.04371 C -0.15712 -0.0148 -0.16909 0.01619 -0.17587 0.03839 C -0.18264 0.06059 -0.18941 0.07701 -0.18958 0.0895 C -0.18975 0.10199 -0.18298 0.10846 -0.17725 0.11332 C -0.17153 0.11817 -0.16319 0.12164 -0.15538 0.11864 C -0.14757 0.11563 -0.13993 0.10407 -0.13073 0.09505 C -0.12153 0.08603 -0.10868 0.07308 -0.10052 0.06406 C -0.09236 0.05504 -0.08698 0.04764 -0.08142 0.04024 " pathEditMode="relative" rAng="0" ptsTypes="aaaaaaaaaaaaaaaaaaaaaaaaaaaaaaaaaaaaaaaaaaaaaaaaaaaaaaA">
                                      <p:cBhvr>
                                        <p:cTn id="10" dur="11000" fill="hold"/>
                                        <p:tgtEl>
                                          <p:spTgt spid="983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" y="2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30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789040"/>
            <a:ext cx="60486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2"/>
              </a:rPr>
              <a:t>http://www.raskraska.com/raskraski/270/7.html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3068960"/>
            <a:ext cx="5798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3"/>
              </a:rPr>
              <a:t>http://www.solnet.ee/sol/019/a_016.html</a:t>
            </a:r>
            <a:r>
              <a:rPr lang="en-US" dirty="0" smtClean="0"/>
              <a:t> - </a:t>
            </a:r>
            <a:r>
              <a:rPr lang="ru-RU" dirty="0" smtClean="0"/>
              <a:t>стихотворение</a:t>
            </a:r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79512" y="1700808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www.domfailov.ru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/</a:t>
            </a:r>
            <a:r>
              <a:rPr kumimoji="0" lang="ru-RU" sz="10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tags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/%25E4%25E5.../</a:t>
            </a:r>
            <a:r>
              <a:rPr kumimoji="0" lang="ru-RU" sz="10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page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/6/ - рамочка с дракончиками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www.liveinternet.ru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/</a:t>
            </a:r>
            <a:r>
              <a:rPr kumimoji="0" lang="ru-RU" sz="10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users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/</a:t>
            </a:r>
            <a:r>
              <a:rPr kumimoji="0" lang="ru-RU" sz="10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argana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/ - дракончик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games.tochka.net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/</a:t>
            </a:r>
            <a:r>
              <a:rPr kumimoji="0" lang="ru-RU" sz="10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downloadinfo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/309 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–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дракончики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  <a:hlinkClick r:id="rId4"/>
              </a:rPr>
              <a:t>www.diary.ru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  <a:hlinkClick r:id="rId4"/>
              </a:rPr>
              <a:t>/~9ice6/p68206753.htm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- дракон </a:t>
            </a:r>
            <a:r>
              <a:rPr kumimoji="0" lang="ru-RU" sz="10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красн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  <a:hlinkClick r:id="rId5"/>
              </a:rPr>
              <a:t>www.diary.ru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  <a:hlinkClick r:id="rId5"/>
              </a:rPr>
              <a:t>/</a:t>
            </a:r>
            <a:r>
              <a:rPr kumimoji="0" lang="ru-RU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  <a:hlinkClick r:id="rId5"/>
              </a:rPr>
              <a:t>~shopogoliki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  <a:hlinkClick r:id="rId5"/>
              </a:rPr>
              <a:t>/%3Ford...om%3D180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–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калоши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www.cwer.ru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/</a:t>
            </a:r>
            <a:r>
              <a:rPr kumimoji="0" lang="ru-RU" sz="10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node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/24724/ - шляпы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siborg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-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biz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livejournal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com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/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tag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/%...5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1%258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B 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–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шарфы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festival.1september.ru/articles/314561/ - 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кот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кораблик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www.liveinternet.ru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/</a:t>
            </a:r>
            <a:r>
              <a:rPr kumimoji="0" lang="ru-RU" sz="10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tags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/%25EB%2...E8%25FF/ - буква на шарике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zoomet.ru/mal/malchevski_229.html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–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чиж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detsad-kitty.ru/2010/08/26/ - </a:t>
            </a:r>
            <a:r>
              <a:rPr kumimoji="0" lang="ru-RU" sz="10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кашалотик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dunduk-culinar.ru/holiday/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holida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...57.shtml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–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крошки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  <a:hlinkClick r:id="rId6"/>
              </a:rPr>
              <a:t>www.izumizum.ru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  <a:hlinkClick r:id="rId6"/>
              </a:rPr>
              <a:t>/%3Fpage%3D6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- кишмиш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4221088"/>
            <a:ext cx="6821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7"/>
              </a:rPr>
              <a:t>www.lenagold.ru</a:t>
            </a:r>
            <a:r>
              <a:rPr lang="en-US" dirty="0" smtClean="0"/>
              <a:t> – </a:t>
            </a:r>
            <a:r>
              <a:rPr lang="ru-RU" dirty="0" smtClean="0"/>
              <a:t>кошка, лошадь, шкатулка, шляпа, шишка, мышка.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3429000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Аудиофайл</a:t>
            </a:r>
            <a:r>
              <a:rPr lang="ru-RU" dirty="0" smtClean="0"/>
              <a:t> для ролика взят с сайта </a:t>
            </a:r>
            <a:r>
              <a:rPr lang="en-US" dirty="0" smtClean="0"/>
              <a:t>http://alphabook.ru</a:t>
            </a:r>
            <a:endParaRPr lang="ru-RU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4581128"/>
            <a:ext cx="46061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sng" dirty="0" smtClean="0">
                <a:hlinkClick r:id="rId8"/>
              </a:rPr>
              <a:t>http://clipartcorel.narod.ru/index.html</a:t>
            </a:r>
            <a:r>
              <a:rPr lang="ru-RU" dirty="0" smtClean="0"/>
              <a:t> - рамка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5013176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9"/>
              </a:rPr>
              <a:t>http://rusedu.ru/detail_4447.html</a:t>
            </a:r>
            <a:r>
              <a:rPr lang="ru-RU" dirty="0" smtClean="0"/>
              <a:t> - презентация «Письменные буквы русского алфавита», автор – </a:t>
            </a:r>
            <a:r>
              <a:rPr lang="ru-RU" dirty="0" err="1" smtClean="0"/>
              <a:t>Чулихина</a:t>
            </a:r>
            <a:r>
              <a:rPr lang="ru-RU" dirty="0" smtClean="0"/>
              <a:t> Е. А.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5805264"/>
            <a:ext cx="6696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hlinkClick r:id="rId10"/>
              </a:rPr>
              <a:t>www.babyblog.ru</a:t>
            </a:r>
            <a:r>
              <a:rPr lang="ru-RU" dirty="0" smtClean="0">
                <a:hlinkClick r:id="rId10"/>
              </a:rPr>
              <a:t>/</a:t>
            </a:r>
            <a:r>
              <a:rPr lang="ru-RU" dirty="0" err="1" smtClean="0">
                <a:hlinkClick r:id="rId10"/>
              </a:rPr>
              <a:t>user</a:t>
            </a:r>
            <a:r>
              <a:rPr lang="ru-RU" dirty="0" smtClean="0">
                <a:hlinkClick r:id="rId10"/>
              </a:rPr>
              <a:t>/</a:t>
            </a:r>
            <a:r>
              <a:rPr lang="ru-RU" dirty="0" err="1" smtClean="0">
                <a:hlinkClick r:id="rId10"/>
              </a:rPr>
              <a:t>Abrikosik</a:t>
            </a:r>
            <a:r>
              <a:rPr lang="ru-RU" dirty="0" smtClean="0">
                <a:hlinkClick r:id="rId10"/>
              </a:rPr>
              <a:t>/917147</a:t>
            </a:r>
            <a:r>
              <a:rPr lang="ru-RU" dirty="0" smtClean="0"/>
              <a:t> - буквы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51520" y="332656"/>
            <a:ext cx="35308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Используемые интернет-ресурсы: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342</Words>
  <Application>Microsoft Office PowerPoint</Application>
  <PresentationFormat>Экран (4:3)</PresentationFormat>
  <Paragraphs>58</Paragraphs>
  <Slides>12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буква ш</dc:title>
  <dc:creator>Бойкова О. В.</dc:creator>
  <cp:lastModifiedBy>Пользователь</cp:lastModifiedBy>
  <cp:revision>37</cp:revision>
  <dcterms:created xsi:type="dcterms:W3CDTF">2010-09-14T13:17:07Z</dcterms:created>
  <dcterms:modified xsi:type="dcterms:W3CDTF">2020-11-22T18:47:01Z</dcterms:modified>
</cp:coreProperties>
</file>