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9" r:id="rId3"/>
    <p:sldId id="259" r:id="rId4"/>
    <p:sldId id="261" r:id="rId5"/>
    <p:sldId id="260" r:id="rId6"/>
    <p:sldId id="263" r:id="rId7"/>
    <p:sldId id="273" r:id="rId8"/>
    <p:sldId id="274" r:id="rId9"/>
    <p:sldId id="270" r:id="rId10"/>
    <p:sldId id="266" r:id="rId11"/>
    <p:sldId id="262" r:id="rId12"/>
    <p:sldId id="268" r:id="rId13"/>
    <p:sldId id="272" r:id="rId14"/>
    <p:sldId id="271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емченко Людмила" initials="ДЛ" lastIdx="0" clrIdx="0">
    <p:extLst>
      <p:ext uri="{19B8F6BF-5375-455C-9EA6-DF929625EA0E}">
        <p15:presenceInfo xmlns:p15="http://schemas.microsoft.com/office/powerpoint/2012/main" userId="Демченко Людмил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505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078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223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95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536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310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48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670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56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661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079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51A98-30F5-4127-B6AD-91B2195A41ED}" type="datetimeFigureOut">
              <a:rPr lang="ru-RU" smtClean="0"/>
              <a:t>19.02.2019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2A55C-790E-4AEA-A3A4-BB1C9FBACA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486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mapdata.ru/smolenskaya-oblast/vyazemskiy-rayon/vyazma/boznya-2-ya-ulica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proza.ru/2016/07/18/2027" TargetMode="External"/><Relationship Id="rId5" Type="http://schemas.openxmlformats.org/officeDocument/2006/relationships/hyperlink" Target="http://www.roslavl.ru/history/toponimika/vyazma.htm" TargetMode="External"/><Relationship Id="rId4" Type="http://schemas.openxmlformats.org/officeDocument/2006/relationships/hyperlink" Target="http://starye-karty.litera-ru.ru/karty/!voen-3v/r12nlist12-h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Демченко Людмила\Documents\ViberDownloads\0-02-05-adbd4ed8baf96920927fc759a517a23d39fb6c43dcba48aebc2aad3e40ebcdf0_a29b04b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354" b="11439"/>
          <a:stretch/>
        </p:blipFill>
        <p:spPr bwMode="auto">
          <a:xfrm>
            <a:off x="1" y="0"/>
            <a:ext cx="12191999" cy="14828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77297" y="1849396"/>
            <a:ext cx="6096000" cy="35086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altLang="ru-RU" sz="3200" b="1" dirty="0" smtClean="0">
                <a:solidFill>
                  <a:srgbClr val="FF0000"/>
                </a:solidFill>
                <a:latin typeface="Franklin Gothic Heavy" panose="020B0903020102020204" pitchFamily="34" charset="0"/>
                <a:cs typeface="Times New Roman" panose="02020603050405020304" pitchFamily="18" charset="0"/>
              </a:rPr>
              <a:t>ПРЕЗЕНТАЦИЯ</a:t>
            </a:r>
          </a:p>
          <a:p>
            <a:pPr algn="ctr"/>
            <a:r>
              <a:rPr lang="ru-RU" altLang="ru-RU" sz="3200" b="1" smtClean="0">
                <a:solidFill>
                  <a:srgbClr val="FF0000"/>
                </a:solidFill>
                <a:latin typeface="Franklin Gothic Heavy" panose="020B0903020102020204" pitchFamily="34" charset="0"/>
                <a:cs typeface="Times New Roman" panose="02020603050405020304" pitchFamily="18" charset="0"/>
              </a:rPr>
              <a:t>СЕМЕЙНАЯ РЕЛИКВИЯ</a:t>
            </a:r>
            <a:endParaRPr lang="ru-RU" altLang="ru-RU" sz="3200" b="1" dirty="0" smtClean="0">
              <a:solidFill>
                <a:srgbClr val="FF0000"/>
              </a:solidFill>
              <a:latin typeface="Franklin Gothic Heavy" panose="020B0903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sz="3200" b="1" dirty="0" smtClean="0">
                <a:solidFill>
                  <a:srgbClr val="FF0000"/>
                </a:solidFill>
                <a:latin typeface="Franklin Gothic Heavy" panose="020B0903020102020204" pitchFamily="34" charset="0"/>
                <a:cs typeface="Times New Roman" panose="02020603050405020304" pitchFamily="18" charset="0"/>
              </a:rPr>
              <a:t>НАШ РУШНИК</a:t>
            </a:r>
            <a:endParaRPr lang="en-US" altLang="ru-RU" sz="3200" b="1" dirty="0" smtClean="0">
              <a:solidFill>
                <a:srgbClr val="FF0000"/>
              </a:solidFill>
              <a:latin typeface="Franklin Gothic Heavy" panose="020B0903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latin typeface="Franklin Gothic Heavy" panose="020B0903020102020204" pitchFamily="34" charset="0"/>
                <a:cs typeface="Times New Roman" panose="02020603050405020304" pitchFamily="18" charset="0"/>
              </a:rPr>
              <a:t>Муниципальное общеобразовательное учреждение</a:t>
            </a:r>
            <a:r>
              <a:rPr lang="ru-RU" altLang="ru-RU" b="1" dirty="0" smtClean="0">
                <a:solidFill>
                  <a:schemeClr val="tx1"/>
                </a:solidFill>
                <a:effectLst/>
                <a:latin typeface="Franklin Gothic Heavy" panose="020B0903020102020204" pitchFamily="34" charset="0"/>
                <a:cs typeface="Times New Roman" panose="02020603050405020304" pitchFamily="18" charset="0"/>
              </a:rPr>
              <a:t/>
            </a:r>
            <a:br>
              <a:rPr lang="ru-RU" altLang="ru-RU" b="1" dirty="0" smtClean="0">
                <a:solidFill>
                  <a:schemeClr val="tx1"/>
                </a:solidFill>
                <a:effectLst/>
                <a:latin typeface="Franklin Gothic Heavy" panose="020B0903020102020204" pitchFamily="34" charset="0"/>
                <a:cs typeface="Times New Roman" panose="02020603050405020304" pitchFamily="18" charset="0"/>
              </a:rPr>
            </a:br>
            <a:r>
              <a:rPr lang="ru-RU" altLang="ru-RU" b="1" dirty="0" smtClean="0">
                <a:solidFill>
                  <a:schemeClr val="tx1"/>
                </a:solidFill>
                <a:effectLst/>
                <a:latin typeface="Franklin Gothic Heavy" panose="020B0903020102020204" pitchFamily="34" charset="0"/>
                <a:cs typeface="Times New Roman" panose="02020603050405020304" pitchFamily="18" charset="0"/>
              </a:rPr>
              <a:t>Быковск</a:t>
            </a:r>
            <a:r>
              <a:rPr lang="ru-RU" altLang="ru-RU" b="1" dirty="0" smtClean="0">
                <a:latin typeface="Franklin Gothic Heavy" panose="020B0903020102020204" pitchFamily="34" charset="0"/>
                <a:cs typeface="Times New Roman" panose="02020603050405020304" pitchFamily="18" charset="0"/>
              </a:rPr>
              <a:t>ая</a:t>
            </a:r>
            <a:r>
              <a:rPr lang="ru-RU" altLang="ru-RU" b="1" dirty="0" smtClean="0">
                <a:solidFill>
                  <a:schemeClr val="tx1"/>
                </a:solidFill>
                <a:effectLst/>
                <a:latin typeface="Franklin Gothic Heavy" panose="020B0903020102020204" pitchFamily="34" charset="0"/>
                <a:cs typeface="Times New Roman" panose="02020603050405020304" pitchFamily="18" charset="0"/>
              </a:rPr>
              <a:t> средняя общеобразовательная школа</a:t>
            </a:r>
          </a:p>
          <a:p>
            <a:pPr algn="ctr"/>
            <a:r>
              <a:rPr lang="ru-RU" altLang="ru-RU" b="1" dirty="0">
                <a:latin typeface="Franklin Gothic Heavy" panose="020B0903020102020204" pitchFamily="34" charset="0"/>
                <a:cs typeface="Times New Roman" panose="02020603050405020304" pitchFamily="18" charset="0"/>
              </a:rPr>
              <a:t>УЧЕНИЦА 3 А КЛАССА </a:t>
            </a:r>
            <a:endParaRPr lang="en-US" altLang="ru-RU" b="1" dirty="0">
              <a:latin typeface="Franklin Gothic Heavy" panose="020B0903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b="1" dirty="0" smtClean="0">
                <a:solidFill>
                  <a:schemeClr val="tx1"/>
                </a:solidFill>
                <a:effectLst/>
                <a:latin typeface="Franklin Gothic Heavy" panose="020B0903020102020204" pitchFamily="34" charset="0"/>
                <a:cs typeface="Times New Roman" panose="02020603050405020304" pitchFamily="18" charset="0"/>
              </a:rPr>
              <a:t>ДЕМЧЕНКО ТАТЬЯНА </a:t>
            </a:r>
          </a:p>
          <a:p>
            <a:pPr algn="ctr"/>
            <a:endParaRPr lang="ru-RU" altLang="ru-RU" b="1" dirty="0" smtClean="0">
              <a:latin typeface="Franklin Gothic Heavy" panose="020B0903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altLang="ru-RU" b="1" dirty="0" smtClean="0">
                <a:effectLst/>
                <a:latin typeface="Franklin Gothic Heavy" panose="020B0903020102020204" pitchFamily="34" charset="0"/>
                <a:cs typeface="Times New Roman" panose="02020603050405020304" pitchFamily="18" charset="0"/>
              </a:rPr>
              <a:t>РУКОВОДИТЕЛЬ:</a:t>
            </a:r>
          </a:p>
          <a:p>
            <a:pPr algn="ctr"/>
            <a:r>
              <a:rPr lang="ru-RU" altLang="ru-RU" b="1" dirty="0" smtClean="0">
                <a:latin typeface="Franklin Gothic Heavy" panose="020B0903020102020204" pitchFamily="34" charset="0"/>
                <a:cs typeface="Times New Roman" panose="02020603050405020304" pitchFamily="18" charset="0"/>
              </a:rPr>
              <a:t>ДУДКА ОЛЬГА НИКОЛАЕВНА</a:t>
            </a:r>
            <a:endParaRPr lang="ru-RU" altLang="ru-RU" b="1" dirty="0" smtClean="0">
              <a:effectLst/>
              <a:latin typeface="Franklin Gothic Heavy" panose="020B09030201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Демченко Людмила\Documents\ViberDownloads\0-02-05-adbd4ed8baf96920927fc759a517a23d39fb6c43dcba48aebc2aad3e40ebcdf0_a29b04b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354" b="11439"/>
          <a:stretch/>
        </p:blipFill>
        <p:spPr bwMode="auto">
          <a:xfrm>
            <a:off x="1" y="5375189"/>
            <a:ext cx="12191999" cy="14828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890741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845148" y="2800862"/>
            <a:ext cx="7043352" cy="14416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7949512" y="2800864"/>
            <a:ext cx="7043352" cy="14416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48993" y="105354"/>
            <a:ext cx="84412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У каждого человека есть семья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У каждого из нас есть папа и мама, бабушки и дедушки. А у них, в свою очередь, тоже были родители, сестры или братья. </a:t>
            </a:r>
            <a:endParaRPr lang="ru-RU" dirty="0" smtClean="0">
              <a:solidFill>
                <a:srgbClr val="333333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Все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мы потомки живших давным-давно людей. </a:t>
            </a:r>
            <a:endParaRPr lang="ru-RU" dirty="0" smtClean="0">
              <a:solidFill>
                <a:srgbClr val="333333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существуют в каждой семье вещи, которые трепетно и бережно хранят. Эти вещи передаются из поколения в поколение. Они достались нам в память о живших до нас наших родственниках далеких и близких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Для одной семьи – это старинный самовар, для другой письма и фотографии. </a:t>
            </a:r>
            <a:endParaRPr lang="ru-RU" dirty="0" smtClean="0">
              <a:solidFill>
                <a:srgbClr val="333333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В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нашей семье тоже есть семейные реликвии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</a:p>
          <a:p>
            <a:pPr algn="ctr"/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Одна из них – подарочный рушник. О нем я и хочу 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рассказать…</a:t>
            </a:r>
            <a:endParaRPr lang="ru-RU" dirty="0"/>
          </a:p>
        </p:txBody>
      </p:sp>
      <p:pic>
        <p:nvPicPr>
          <p:cNvPr id="5" name="Рисунок 4" descr="C:\Users\Демченко Людмила\Documents\ViberDownloads\0-02-05-330eb2831bb514070b420bc9daf0b07e2cda244a903e7aed04f6015cba174c4c_9fe4125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476" y="3244676"/>
            <a:ext cx="5675870" cy="33663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3013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:\Users\Демченко Людмила\Documents\ViberDownloads\0-02-04-d59d4b1c4d14b6cd94131066a9caf29a0a909ec2d50f12c65bd1944ff03972b7_2826931f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9976"/>
          <a:stretch/>
        </p:blipFill>
        <p:spPr bwMode="auto">
          <a:xfrm>
            <a:off x="568411" y="1474573"/>
            <a:ext cx="10462055" cy="509098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69557" y="195288"/>
            <a:ext cx="10849231" cy="108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Этот рушник перед свадьбой  вышивала моя </a:t>
            </a:r>
            <a:r>
              <a:rPr lang="ru-RU" dirty="0" err="1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пра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-прабабушка Анна Павловна в подарок своему будущему 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мужу  </a:t>
            </a:r>
            <a:r>
              <a:rPr lang="ru-RU" dirty="0" err="1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Баврину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Петру Афанасьевичу. 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Рушнику </a:t>
            </a:r>
            <a:r>
              <a:rPr lang="en-US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113 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лет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. Он очень хорошо сохранился.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Это был 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подарок</a:t>
            </a:r>
            <a:r>
              <a:rPr lang="en-US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на свадьбу.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Им никто не  пользовался, он служил  украшением дома.  </a:t>
            </a:r>
          </a:p>
        </p:txBody>
      </p:sp>
    </p:spTree>
    <p:extLst>
      <p:ext uri="{BB962C8B-B14F-4D97-AF65-F5344CB8AC3E}">
        <p14:creationId xmlns:p14="http://schemas.microsoft.com/office/powerpoint/2010/main" val="24035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22748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373" y="1334232"/>
            <a:ext cx="6922407" cy="485650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41837" y="510746"/>
            <a:ext cx="7414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Дом семьи </a:t>
            </a:r>
            <a:r>
              <a:rPr lang="ru-RU" dirty="0" err="1" smtClean="0"/>
              <a:t>Бавриных</a:t>
            </a:r>
            <a:r>
              <a:rPr lang="ru-RU" dirty="0"/>
              <a:t> </a:t>
            </a:r>
            <a:r>
              <a:rPr lang="ru-RU" dirty="0" smtClean="0"/>
              <a:t>в деревне </a:t>
            </a:r>
            <a:r>
              <a:rPr lang="ru-RU" dirty="0" err="1" smtClean="0"/>
              <a:t>Бозня</a:t>
            </a:r>
            <a:r>
              <a:rPr lang="ru-RU" dirty="0" smtClean="0"/>
              <a:t>, где хранился вышитый рушник.</a:t>
            </a:r>
          </a:p>
          <a:p>
            <a:pPr algn="ctr"/>
            <a:r>
              <a:rPr lang="ru-RU" dirty="0" smtClean="0"/>
              <a:t>(фото из семейного архива, июль 1966г.)</a:t>
            </a:r>
            <a:endParaRPr lang="ru-RU" dirty="0"/>
          </a:p>
        </p:txBody>
      </p:sp>
      <p:pic>
        <p:nvPicPr>
          <p:cNvPr id="11" name="Рисунок 10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781624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7880843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9862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446" y="3795760"/>
            <a:ext cx="4606599" cy="299857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67474" y="2827388"/>
            <a:ext cx="55605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0" dirty="0" smtClean="0">
                <a:solidFill>
                  <a:srgbClr val="501010"/>
                </a:solidFill>
                <a:effectLst/>
                <a:latin typeface="Verdana" panose="020B0604030504040204" pitchFamily="34" charset="0"/>
              </a:rPr>
              <a:t>Старая военно-топографическая </a:t>
            </a:r>
          </a:p>
          <a:p>
            <a:pPr algn="ctr"/>
            <a:r>
              <a:rPr lang="ru-RU" sz="1600" b="1" i="0" dirty="0" smtClean="0">
                <a:solidFill>
                  <a:srgbClr val="501010"/>
                </a:solidFill>
                <a:effectLst/>
                <a:latin typeface="Verdana" panose="020B0604030504040204" pitchFamily="34" charset="0"/>
              </a:rPr>
              <a:t>карта района города Вязьма Вяземского уезда</a:t>
            </a:r>
            <a:endParaRPr lang="ru-RU" sz="1600" b="1" i="0" dirty="0">
              <a:solidFill>
                <a:srgbClr val="501010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10042"/>
          <a:stretch/>
        </p:blipFill>
        <p:spPr>
          <a:xfrm>
            <a:off x="6831679" y="3840122"/>
            <a:ext cx="3724761" cy="290984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445129" y="2798919"/>
            <a:ext cx="4497859" cy="859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600" b="1" dirty="0">
                <a:solidFill>
                  <a:srgbClr val="501010"/>
                </a:solidFill>
                <a:latin typeface="Verdana" panose="020B0604030504040204" pitchFamily="34" charset="0"/>
              </a:rPr>
              <a:t>Место расположения бывшей деревни </a:t>
            </a:r>
            <a:r>
              <a:rPr lang="ru-RU" sz="1600" b="1" dirty="0" err="1">
                <a:solidFill>
                  <a:srgbClr val="501010"/>
                </a:solidFill>
                <a:latin typeface="Verdana" panose="020B0604030504040204" pitchFamily="34" charset="0"/>
              </a:rPr>
              <a:t>Бозня</a:t>
            </a:r>
            <a:r>
              <a:rPr lang="ru-RU" sz="1600" b="1" dirty="0">
                <a:solidFill>
                  <a:srgbClr val="501010"/>
                </a:solidFill>
                <a:latin typeface="Verdana" panose="020B0604030504040204" pitchFamily="34" charset="0"/>
              </a:rPr>
              <a:t> на современной карте России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 flipV="1">
            <a:off x="5177078" y="5807915"/>
            <a:ext cx="570804" cy="6778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 flipV="1">
            <a:off x="9398383" y="6013623"/>
            <a:ext cx="525337" cy="62607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845148" y="2800862"/>
            <a:ext cx="7043352" cy="14416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8241280" y="2822134"/>
            <a:ext cx="7043352" cy="13990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544446" y="51031"/>
            <a:ext cx="9518968" cy="2849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Деревня, в которой жила семья наших предков </a:t>
            </a:r>
            <a:r>
              <a:rPr lang="ru-RU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Бавриных</a:t>
            </a:r>
            <a:r>
              <a:rPr lang="ru-RU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называлась </a:t>
            </a:r>
            <a:r>
              <a:rPr lang="ru-RU" b="1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Бозня</a:t>
            </a:r>
            <a:r>
              <a:rPr lang="ru-RU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Располагалась деревня  в Вяземском уезде Смоленской губернии.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конце ХVII в. в  окрестностях Вязьмы поселился казачий атаман Влас Никитич </a:t>
            </a:r>
            <a:r>
              <a:rPr lang="ru-RU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Баврин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Царь Алексей Михайлович передал атаману  пустошь (пустое место) под названием “</a:t>
            </a:r>
            <a:r>
              <a:rPr lang="ru-RU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Бозня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”.  Почему пустошь называлась </a:t>
            </a:r>
            <a:r>
              <a:rPr lang="ru-RU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Бозней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В Толковом словаре В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И. 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Даля говорится, что в речи местных жителей можно было встретить термин «</a:t>
            </a:r>
            <a:r>
              <a:rPr lang="ru-RU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боз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 в значении «бузина». В этом случае заросли кустов бузины в лесу могли называться </a:t>
            </a:r>
            <a:r>
              <a:rPr lang="ru-RU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бозняком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пустошь, осваиваемая под селение - </a:t>
            </a:r>
            <a:r>
              <a:rPr lang="ru-RU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Бозней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 Название пустоши стало названием деревни. Жители деревни вплоть до последнего времени почти полностью считаются “однофамильцами”– </a:t>
            </a:r>
            <a:r>
              <a:rPr lang="ru-RU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Бавриными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40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7880846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7" name="Рисунок 36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873651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7507" y="-1"/>
            <a:ext cx="8681734" cy="685800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12" r="11856"/>
          <a:stretch/>
        </p:blipFill>
        <p:spPr>
          <a:xfrm>
            <a:off x="5651156" y="2525086"/>
            <a:ext cx="4053017" cy="393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090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873651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7880843" y="2732195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95776" y="144502"/>
            <a:ext cx="8658993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семейных альбомах нашей большой семьи удалось найти фотографию 1907 (?)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года,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которой запечатлен мой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-прадедушка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Петр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Афанасьевич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Баврин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(на фото он стоит справа).  Здесь ему примерно 21 год, он молод и очень красив.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852" y="1125925"/>
            <a:ext cx="3882782" cy="5559080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 flipH="1" flipV="1">
            <a:off x="7214218" y="4471329"/>
            <a:ext cx="1863845" cy="1682336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1584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873651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7880843" y="2732195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086" y="2300651"/>
            <a:ext cx="3079242" cy="4423568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H="1" flipV="1">
            <a:off x="6291998" y="6227351"/>
            <a:ext cx="1507525" cy="531341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1437508" y="40320"/>
            <a:ext cx="9028666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 в тех же альбомах семьи была обнаружена фотография моей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–прабабушки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Анны Петровны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Бавриной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(На фотографии она сидит в центре).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Мой папа,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Александр Анатольевич,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узнал свою прабабушку на этом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снимке. Когда он был маленьким, она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была еще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старше, чем на этом фото 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носила очки. Именно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эта пожилая женщина с большими натруженными руками, будучи молодой и красивой девушкой, 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вышивала  рушник,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который дошел до наших дней. К большому сожалению, других ее фотографий у нас не сохранилось.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524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Демченко Людмила\Documents\ViberDownloads\0-02-05-5ffae2704c3d25d1fd5d6947a5d6a6f69ab4afdc914e80b9f2c41fc1f55e5feb_ea9b7bbe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2" t="60967" r="8126" b="138"/>
          <a:stretch/>
        </p:blipFill>
        <p:spPr bwMode="auto">
          <a:xfrm>
            <a:off x="1736771" y="3692604"/>
            <a:ext cx="8766471" cy="31653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873651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7880843" y="2732195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66447" y="616197"/>
            <a:ext cx="8988894" cy="2964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нового рушника начиналось с того, что от куска льняного полотна отрывали длинный кусок ткани. (По старому «рушить» - отрывать, отсюда и пошло название «рушник»). 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Наш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рушник тоже был оторван от большого полотна. Рушник всегда длинный и белого цвета. Это знак долгой, чистой, светлой дороги в жизни. </a:t>
            </a:r>
            <a:r>
              <a:rPr lang="ru-RU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Конечно, наш рушник и слежался, и пожелтел от времени.  Но для нас он очень ценен.</a:t>
            </a:r>
            <a:r>
              <a:rPr lang="ru-RU" dirty="0">
                <a:solidFill>
                  <a:srgbClr val="000000"/>
                </a:solidFill>
                <a:latin typeface="-apple-system"/>
              </a:rPr>
              <a:t> </a:t>
            </a:r>
            <a:endParaRPr lang="ru-RU" dirty="0" smtClean="0">
              <a:solidFill>
                <a:srgbClr val="000000"/>
              </a:solidFill>
              <a:latin typeface="-apple-system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-apple-system"/>
              </a:rPr>
              <a:t>Рушники обычно </a:t>
            </a:r>
            <a:r>
              <a:rPr lang="ru-RU" dirty="0">
                <a:solidFill>
                  <a:srgbClr val="000000"/>
                </a:solidFill>
                <a:latin typeface="-apple-system"/>
              </a:rPr>
              <a:t>вышивают в три этапа. Первый</a:t>
            </a:r>
            <a:r>
              <a:rPr lang="en-US" dirty="0">
                <a:solidFill>
                  <a:srgbClr val="000000"/>
                </a:solidFill>
                <a:latin typeface="-apple-system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-apple-system"/>
              </a:rPr>
              <a:t>этап - </a:t>
            </a:r>
            <a:r>
              <a:rPr lang="ru-RU" dirty="0">
                <a:solidFill>
                  <a:srgbClr val="000000"/>
                </a:solidFill>
                <a:latin typeface="-apple-system"/>
              </a:rPr>
              <a:t>это кайма. </a:t>
            </a:r>
            <a:r>
              <a:rPr lang="ru-RU" dirty="0" smtClean="0">
                <a:solidFill>
                  <a:srgbClr val="000000"/>
                </a:solidFill>
                <a:latin typeface="-apple-system"/>
              </a:rPr>
              <a:t>Её, как правило, вышивают</a:t>
            </a:r>
            <a:r>
              <a:rPr lang="ru-RU" dirty="0">
                <a:solidFill>
                  <a:srgbClr val="000000"/>
                </a:solidFill>
                <a:latin typeface="-apple-system"/>
              </a:rPr>
              <a:t>, вяжут из ниток и пришивают по </a:t>
            </a:r>
            <a:r>
              <a:rPr lang="ru-RU" dirty="0" smtClean="0">
                <a:solidFill>
                  <a:srgbClr val="000000"/>
                </a:solidFill>
                <a:latin typeface="-apple-system"/>
              </a:rPr>
              <a:t>обе стороны рушника</a:t>
            </a:r>
            <a:r>
              <a:rPr lang="ru-RU" dirty="0">
                <a:solidFill>
                  <a:srgbClr val="000000"/>
                </a:solidFill>
                <a:latin typeface="-apple-system"/>
              </a:rPr>
              <a:t>. </a:t>
            </a:r>
            <a:endParaRPr lang="ru-RU" dirty="0"/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07033" y="3303908"/>
            <a:ext cx="7825945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Вот 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красивое кружево получилось 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моей </a:t>
            </a:r>
            <a:r>
              <a:rPr lang="ru-RU" dirty="0" err="1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-прабабушки Анны.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32887" y="42286"/>
            <a:ext cx="8574240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 теперь я хочу  </a:t>
            </a: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поподробнее рассказать 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 подарочный рушник, про нашу семейную </a:t>
            </a: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реликвию. </a:t>
            </a:r>
            <a:endParaRPr lang="ru-RU" b="1" dirty="0">
              <a:solidFill>
                <a:srgbClr val="333333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533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Демченко Людмила\Documents\ViberDownloads\0-02-05-5ffae2704c3d25d1fd5d6947a5d6a6f69ab4afdc914e80b9f2c41fc1f55e5feb_ea9b7bbe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9" t="40470" r="6372" b="34958"/>
          <a:stretch/>
        </p:blipFill>
        <p:spPr bwMode="auto">
          <a:xfrm>
            <a:off x="729374" y="4308391"/>
            <a:ext cx="10338486" cy="23525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Двойные круглые скобки 5"/>
          <p:cNvSpPr/>
          <p:nvPr/>
        </p:nvSpPr>
        <p:spPr>
          <a:xfrm>
            <a:off x="896028" y="4662615"/>
            <a:ext cx="1359243" cy="1894703"/>
          </a:xfrm>
          <a:prstGeom prst="bracketPair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войные круглые скобки 7"/>
          <p:cNvSpPr/>
          <p:nvPr/>
        </p:nvSpPr>
        <p:spPr>
          <a:xfrm>
            <a:off x="2337651" y="4629665"/>
            <a:ext cx="1443518" cy="1894702"/>
          </a:xfrm>
          <a:prstGeom prst="bracketPair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Двойные круглые скобки 8"/>
          <p:cNvSpPr/>
          <p:nvPr/>
        </p:nvSpPr>
        <p:spPr>
          <a:xfrm>
            <a:off x="9547656" y="4374293"/>
            <a:ext cx="1458096" cy="1894703"/>
          </a:xfrm>
          <a:prstGeom prst="bracketPair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войные круглые скобки 9"/>
          <p:cNvSpPr/>
          <p:nvPr/>
        </p:nvSpPr>
        <p:spPr>
          <a:xfrm>
            <a:off x="3834164" y="4677723"/>
            <a:ext cx="1424608" cy="1879595"/>
          </a:xfrm>
          <a:prstGeom prst="bracketPair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Двойные круглые скобки 10"/>
          <p:cNvSpPr/>
          <p:nvPr/>
        </p:nvSpPr>
        <p:spPr>
          <a:xfrm>
            <a:off x="5305167" y="4629665"/>
            <a:ext cx="1359243" cy="1894703"/>
          </a:xfrm>
          <a:prstGeom prst="bracketPair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войные круглые скобки 11"/>
          <p:cNvSpPr/>
          <p:nvPr/>
        </p:nvSpPr>
        <p:spPr>
          <a:xfrm>
            <a:off x="6705600" y="4561123"/>
            <a:ext cx="1359243" cy="1894703"/>
          </a:xfrm>
          <a:prstGeom prst="bracketPair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войные круглые скобки 12"/>
          <p:cNvSpPr/>
          <p:nvPr/>
        </p:nvSpPr>
        <p:spPr>
          <a:xfrm>
            <a:off x="8106033" y="4473144"/>
            <a:ext cx="1359243" cy="1894703"/>
          </a:xfrm>
          <a:prstGeom prst="bracketPair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506008" y="4392611"/>
            <a:ext cx="37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27180" y="4392611"/>
            <a:ext cx="37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47780" y="4442597"/>
            <a:ext cx="37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98617" y="4435840"/>
            <a:ext cx="37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4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270053" y="4427600"/>
            <a:ext cx="37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5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592715" y="4392611"/>
            <a:ext cx="37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6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967134" y="4308391"/>
            <a:ext cx="370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7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28368" y="631846"/>
            <a:ext cx="11582399" cy="3169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 err="1" smtClean="0"/>
              <a:t>Пра</a:t>
            </a:r>
            <a:r>
              <a:rPr lang="ru-RU" dirty="0" smtClean="0"/>
              <a:t>-прабабушка </a:t>
            </a:r>
            <a:r>
              <a:rPr lang="ru-RU" dirty="0"/>
              <a:t>Анна </a:t>
            </a:r>
            <a:r>
              <a:rPr lang="ru-RU" dirty="0" smtClean="0"/>
              <a:t>вышила мелким крестиком </a:t>
            </a:r>
            <a:r>
              <a:rPr lang="ru-RU" dirty="0"/>
              <a:t>для будущего супруга цветы яблони. </a:t>
            </a:r>
            <a:r>
              <a:rPr lang="ru-RU" dirty="0" smtClean="0"/>
              <a:t> </a:t>
            </a:r>
            <a:r>
              <a:rPr lang="ru-RU" dirty="0"/>
              <a:t>Эти цветы обозначают начало всего хорошего, цветение любви. Яблоня всегда приносит богатые и щедрые </a:t>
            </a:r>
            <a:r>
              <a:rPr lang="ru-RU" dirty="0" smtClean="0"/>
              <a:t>плоды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dirty="0" smtClean="0"/>
              <a:t>Орнамент Анна Павло</a:t>
            </a:r>
            <a:r>
              <a:rPr lang="ru-RU" dirty="0"/>
              <a:t>в</a:t>
            </a:r>
            <a:r>
              <a:rPr lang="ru-RU" dirty="0" smtClean="0"/>
              <a:t>на вышила непрерывно </a:t>
            </a:r>
            <a:r>
              <a:rPr lang="ru-RU" dirty="0"/>
              <a:t>от края до </a:t>
            </a:r>
            <a:r>
              <a:rPr lang="ru-RU" dirty="0" smtClean="0"/>
              <a:t>края рушника ровно семь раз, </a:t>
            </a:r>
            <a:r>
              <a:rPr lang="ru-RU" dirty="0"/>
              <a:t>это </a:t>
            </a:r>
            <a:r>
              <a:rPr lang="ru-RU" dirty="0" smtClean="0"/>
              <a:t> символизирует </a:t>
            </a:r>
            <a:r>
              <a:rPr lang="ru-RU" dirty="0"/>
              <a:t>непрерывность жизненной </a:t>
            </a:r>
            <a:r>
              <a:rPr lang="ru-RU" dirty="0" smtClean="0"/>
              <a:t>дороги.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dirty="0"/>
              <a:t> Семь  одинаковых элементов орнамента составляют композицию, которая повторяется на правом и левом полотнищах рушника.  </a:t>
            </a:r>
            <a:endParaRPr lang="ru-RU" dirty="0" smtClean="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dirty="0"/>
              <a:t>В православной числовой символике семерка встречается </a:t>
            </a:r>
            <a:r>
              <a:rPr lang="ru-RU" dirty="0" smtClean="0"/>
              <a:t>постоянно: </a:t>
            </a:r>
            <a:r>
              <a:rPr lang="ru-RU" dirty="0"/>
              <a:t>семь таинств, семь даров Святого духа, семь добродетелей и смертных грехов, семь Архангелов, семь пророков, семидневный </a:t>
            </a:r>
            <a:r>
              <a:rPr lang="ru-RU" dirty="0" smtClean="0"/>
              <a:t>пост.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ru-RU" dirty="0" smtClean="0"/>
              <a:t>Анна Павловна была очень верующим человеком, она строго выполнила закон вышивки орнамента рушника.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29730" y="133860"/>
            <a:ext cx="9770075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Второй этап работы над рушником – это вышивка всевозможных цветов, птиц, зверей.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36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873651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7880843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C:\Users\Демченко Людмила\Documents\ViberDownloads\0-02-05-d41d83335567798a35f14588b0a719042fa7ae7c59f63de103b70679562ce13f_718bb517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2"/>
          <a:stretch/>
        </p:blipFill>
        <p:spPr bwMode="auto">
          <a:xfrm>
            <a:off x="3724534" y="1009319"/>
            <a:ext cx="4234250" cy="27184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Демченко Людмила\Documents\ViberDownloads\0-02-05-e63008528d9e4def2d8cb476e0507d3838fc9722b66e92141d3a71f114f076ee_6f8f0d7d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2" t="14060" r="19720"/>
          <a:stretch/>
        </p:blipFill>
        <p:spPr bwMode="auto">
          <a:xfrm>
            <a:off x="2890890" y="4213792"/>
            <a:ext cx="1807107" cy="17350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Демченко Людмила\Documents\ViberDownloads\0-02-05-8267844960f3a310fa08351122a4a9e99fd7de9adf38192f7839522faa98093d_4dab12e4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24" t="13141" r="25950" b="14316"/>
          <a:stretch/>
        </p:blipFill>
        <p:spPr bwMode="auto">
          <a:xfrm>
            <a:off x="6679087" y="4213792"/>
            <a:ext cx="1888515" cy="17287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631091" y="22466"/>
            <a:ext cx="8534400" cy="108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Третьим этапом работы на рушнике </a:t>
            </a:r>
            <a:r>
              <a:rPr lang="ru-RU" sz="20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-прабабушка вышила красными нитками  инициалы (первая буква имени и первая буква фамилии) своего будущего мужа П Б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37086" y="3680889"/>
            <a:ext cx="2309350" cy="5329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 – Петр          </a:t>
            </a:r>
            <a:endParaRPr lang="ru-RU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85008" y="3670663"/>
            <a:ext cx="2276675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 - </a:t>
            </a:r>
            <a:r>
              <a:rPr lang="ru-RU" sz="2800" b="1" dirty="0" err="1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Баврин</a:t>
            </a:r>
            <a:endParaRPr lang="ru-RU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85054" y="5963055"/>
            <a:ext cx="8382009" cy="13672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Красный цвет нити  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это цвет солнца, тепла, красоты, крови, жизненной силы. Таким образом невеста желала жениху долгой жизни, освещенной светом солнца.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Чёрный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цвет нити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символ богатства, чернозема, Земли.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87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873651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7880843" y="2732195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19416" y="214184"/>
            <a:ext cx="8180173" cy="6236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Мои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-прадедушка и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-прабабушка прожили  долгую и счастливую семейную жизнь. У них родилось много детей, выжили и выросли шестеро из них.  </a:t>
            </a: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Семья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Бавриных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перенесла много тягот и невзгод.  Они жили в тяжелое и трудное время.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Баврины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пережили Великую Отечественную войну, выжила вся семья. Петр Афанасьевич и два старших сына ушли на фронт, воевали и вернулись в родной дом. Анна Павловна и младший сын жили в деревне, занятой фашистами, в их избе был штаб немецкого командования. Средняя дочь, Анна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Баврина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была угнана немцами в Германию, после войны вернулась домой.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 старшие дочери жили и работали во время ВОВ в Москве. После войны вся семья воссоединилась. Петр Афанасьевич прожил 76 лет, Анна Павловна прожила 94 года.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Анна Павловна передала рушник своей старшей дочери Нине Петровне.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Нина Петровна,  в свою очередь, передала рушник старшей дочери (моей бабушке) Алле Александровне.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Бабушка Алла рассказала мне и моим сестрам про этот рушник и его историю. История рушника тесно переплетена с историей семьи и я узнала много нового о своих предках.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88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6022" y="720975"/>
            <a:ext cx="78357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>Рушник – это не просто красота.</a:t>
            </a:r>
          </a:p>
          <a:p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>В нем наставленья, счастья пожеланья.</a:t>
            </a:r>
          </a:p>
          <a:p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>В нем сердце матери, любовь и теплота,</a:t>
            </a:r>
          </a:p>
          <a:p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>Костра добра извечное сиянье.</a:t>
            </a:r>
          </a:p>
          <a:p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/>
            </a:r>
            <a:br>
              <a:rPr lang="ru-RU" sz="2800" b="1" dirty="0">
                <a:solidFill>
                  <a:srgbClr val="333333"/>
                </a:solidFill>
                <a:latin typeface="Helvetica Neue"/>
              </a:rPr>
            </a:br>
            <a:r>
              <a:rPr lang="ru-RU" sz="2800" b="1" dirty="0" smtClean="0">
                <a:solidFill>
                  <a:srgbClr val="333333"/>
                </a:solidFill>
                <a:latin typeface="Helvetica Neue"/>
              </a:rPr>
              <a:t>Рушник </a:t>
            </a:r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>как книгу можно прочитать.</a:t>
            </a:r>
          </a:p>
          <a:p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>Ведь вековая мудрость в нем хранится.</a:t>
            </a:r>
          </a:p>
          <a:p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>И чтобы этим знаньям не пропасть,</a:t>
            </a:r>
          </a:p>
          <a:p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>Нам нужно вновь к истокам </a:t>
            </a:r>
            <a:r>
              <a:rPr lang="ru-RU" sz="2800" b="1" dirty="0" smtClean="0">
                <a:solidFill>
                  <a:srgbClr val="333333"/>
                </a:solidFill>
                <a:latin typeface="Helvetica Neue"/>
              </a:rPr>
              <a:t>обратиться</a:t>
            </a:r>
          </a:p>
          <a:p>
            <a:endParaRPr lang="ru-RU" sz="2800" b="1" dirty="0" smtClean="0">
              <a:solidFill>
                <a:srgbClr val="333333"/>
              </a:solidFill>
              <a:latin typeface="Helvetica Neue"/>
            </a:endParaRPr>
          </a:p>
          <a:p>
            <a:pPr algn="r"/>
            <a:r>
              <a:rPr lang="ru-RU" sz="2800" b="1" dirty="0">
                <a:solidFill>
                  <a:srgbClr val="333333"/>
                </a:solidFill>
                <a:latin typeface="Helvetica Neue"/>
              </a:rPr>
              <a:t>Наталья </a:t>
            </a:r>
            <a:r>
              <a:rPr lang="ru-RU" sz="2800" b="1" dirty="0" err="1">
                <a:solidFill>
                  <a:srgbClr val="333333"/>
                </a:solidFill>
                <a:latin typeface="Helvetica Neue"/>
              </a:rPr>
              <a:t>Христоева</a:t>
            </a:r>
            <a:endParaRPr lang="ru-RU" sz="2800" b="1" dirty="0">
              <a:solidFill>
                <a:srgbClr val="333333"/>
              </a:solidFill>
              <a:latin typeface="Helvetica Neue"/>
            </a:endParaRPr>
          </a:p>
        </p:txBody>
      </p:sp>
      <p:pic>
        <p:nvPicPr>
          <p:cNvPr id="3" name="Рисунок 2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873651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7880843" y="2732195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04787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-2873651" y="2732194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C:\Users\Демченко Людмила\Documents\ViberDownloads\0-02-04-6e19863c0cb1eb7146198a1b968210a6a957b794844cf194824de2b6ddb6c47d_6cc44a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05" t="49922" r="2605" b="28984"/>
          <a:stretch/>
        </p:blipFill>
        <p:spPr bwMode="auto">
          <a:xfrm rot="16200000">
            <a:off x="7880843" y="2732195"/>
            <a:ext cx="7043352" cy="157896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48714" y="160639"/>
            <a:ext cx="9064324" cy="762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/>
              <a:t>Мне </a:t>
            </a:r>
            <a:r>
              <a:rPr lang="ru-RU" dirty="0"/>
              <a:t>и всей моей семье было очень интересно работать над </a:t>
            </a:r>
            <a:r>
              <a:rPr lang="ru-RU" dirty="0" smtClean="0"/>
              <a:t>темой «Семейная реликвия». В ходе работы над этой презентацией, были найдены две уникальные фотографии моих предков. </a:t>
            </a:r>
            <a:r>
              <a:rPr lang="ru-RU" dirty="0"/>
              <a:t>Б</a:t>
            </a:r>
            <a:r>
              <a:rPr lang="ru-RU" dirty="0" smtClean="0"/>
              <a:t>ыл поднят большой пласт истории нашей семьи и проведено уникальное для нас расследование.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 моей работе были использованы воспоминания и материалы семейных архивов: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семьи Демченко (большое спасибо моей бабушке Алле Александровне, папе  Александру Анатольевичу и маме Людмиле Николаевне), 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семьи </a:t>
            </a:r>
            <a:r>
              <a:rPr lang="ru-RU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Нелипович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семьи Ковпак.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ходе работы нам помогли </a:t>
            </a:r>
            <a:r>
              <a:rPr lang="ru-RU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интернет-ресурсы</a:t>
            </a:r>
            <a:r>
              <a:rPr lang="ru-RU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://mapdata.ru/smolenskaya-oblast/vyazemskiy-rayon/vyazma/boznya-2-ya-ulica/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http://starye-karty.litera-ru.ru/karty/!voen-3v/r12nlist12-h.html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http://www.roslavl.ru/history/toponimika/vyazma.htm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www.proza.ru/2016/07/18/2027</a:t>
            </a: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 большим удовольствием процитировала в своей работе стихотворение поэтессы  </a:t>
            </a:r>
            <a:r>
              <a:rPr lang="ru-RU" dirty="0" smtClean="0"/>
              <a:t>Натальи </a:t>
            </a:r>
            <a:r>
              <a:rPr lang="ru-RU" dirty="0" err="1" smtClean="0"/>
              <a:t>Христоевой</a:t>
            </a:r>
            <a:r>
              <a:rPr lang="ru-RU" dirty="0" smtClean="0"/>
              <a:t>.   </a:t>
            </a:r>
            <a:endParaRPr lang="ru-RU" b="1" dirty="0" smtClean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/>
              <a:t>                     Большое спасибо за внимание. </a:t>
            </a:r>
            <a:endParaRPr lang="ru-RU" sz="2800" b="1" dirty="0"/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dirty="0" smtClean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1898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2594</TotalTime>
  <Words>1054</Words>
  <Application>Microsoft Office PowerPoint</Application>
  <PresentationFormat>Широкоэкранный</PresentationFormat>
  <Paragraphs>77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-apple-system</vt:lpstr>
      <vt:lpstr>Arial</vt:lpstr>
      <vt:lpstr>Calibri</vt:lpstr>
      <vt:lpstr>Calibri Light</vt:lpstr>
      <vt:lpstr>Franklin Gothic Heavy</vt:lpstr>
      <vt:lpstr>Helvetica Neue</vt:lpstr>
      <vt:lpstr>Times New Roman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Демченко Людмила</dc:creator>
  <cp:lastModifiedBy>Демченко Людмила</cp:lastModifiedBy>
  <cp:revision>71</cp:revision>
  <dcterms:created xsi:type="dcterms:W3CDTF">2019-02-11T06:53:41Z</dcterms:created>
  <dcterms:modified xsi:type="dcterms:W3CDTF">2019-02-19T14:01:29Z</dcterms:modified>
</cp:coreProperties>
</file>