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71" r:id="rId11"/>
    <p:sldId id="266" r:id="rId12"/>
    <p:sldId id="267" r:id="rId13"/>
    <p:sldId id="268" r:id="rId14"/>
    <p:sldId id="275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B971A-0DDE-4BBF-AB54-0BF047F94806}" type="datetimeFigureOut">
              <a:rPr lang="ru-RU" smtClean="0"/>
              <a:pPr/>
              <a:t>31.10.2015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EB668-A30C-4E80-8D6B-9B4568E21C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rgbClr val="0070C0"/>
                </a:solidFill>
              </a:rPr>
              <a:t>Муниципальное автономное образовательное учреждение дополнительного образования детей</a:t>
            </a: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центр дополнительного образования детей</a:t>
            </a:r>
            <a:r>
              <a:rPr lang="ru-RU" sz="1800" dirty="0" smtClean="0">
                <a:solidFill>
                  <a:srgbClr val="0070C0"/>
                </a:solidFill>
              </a:rPr>
              <a:t/>
            </a:r>
            <a:br>
              <a:rPr lang="ru-RU" sz="1800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«Детско-юношеский спортивно-творческий центр» г. Гусева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2500306"/>
            <a:ext cx="8858312" cy="1752600"/>
          </a:xfrm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ИННОВАЦИОННЫХ ТЕХНОЛОГИЙ НА ЗАНЯТИЯХ ПО ЭСТРАДНОМУ ВОКАЛУ В УСЛОВИЯХ ДОПОЛНИТЕЛЬНОГО ОБРАЗОВАНИЯ ДЕТЕЙ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5429264"/>
            <a:ext cx="600076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КОВАЛЬ ТАМАРА АЛЕКСЕЕВНА   </a:t>
            </a:r>
            <a:r>
              <a:rPr lang="ru-RU" sz="2200" dirty="0" smtClean="0">
                <a:solidFill>
                  <a:srgbClr val="0070C0"/>
                </a:solidFill>
              </a:rPr>
              <a:t>ПЕДАГОГ</a:t>
            </a:r>
            <a:r>
              <a:rPr lang="ru-RU" sz="2200" b="1" dirty="0" smtClean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ДОПОЛНИТЕЛЬНОГО ОБРАЗОВАНИЯ ВЫСШАЯ КВАЛИФИКАЦИОННАЯ КАТЕГОРИЯ  </a:t>
            </a:r>
            <a:r>
              <a:rPr lang="ru-RU" sz="2400" dirty="0" smtClean="0">
                <a:solidFill>
                  <a:srgbClr val="0070C0"/>
                </a:solidFill>
              </a:rPr>
              <a:t>     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53"/>
            <a:ext cx="8229600" cy="41434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В последние десятилетия особенно возрос интерес общества к эстраде и эстрадному исполнительству, как к новому виду вокального искусства среди детей и молодежи. Центральное телевидение демонстрирует широкому кругу телезрителей крупные проекты в этом направлении: «Голос», «Детский голос», «Новая Волна», «Славянский базар», «Евровидение», и т.д.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4143380"/>
            <a:ext cx="3500462" cy="2214578"/>
          </a:xfrm>
          <a:prstGeom prst="rect">
            <a:avLst/>
          </a:prstGeom>
          <a:scene3d>
            <a:camera prst="isometricRightUp"/>
            <a:lightRig rig="threePt" dir="t"/>
          </a:scene3d>
          <a:sp3d>
            <a:bevelT prst="slope"/>
            <a:bevelB prst="slope"/>
          </a:sp3d>
        </p:spPr>
      </p:pic>
      <p:pic>
        <p:nvPicPr>
          <p:cNvPr id="5" name="Рисунок 4" descr="2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3857628"/>
            <a:ext cx="2286016" cy="2195510"/>
          </a:xfrm>
          <a:prstGeom prst="rect">
            <a:avLst/>
          </a:prstGeom>
          <a:scene3d>
            <a:camera prst="isometricLeftDown"/>
            <a:lightRig rig="threePt" dir="t"/>
          </a:scene3d>
          <a:sp3d>
            <a:bevelB w="139700" h="139700" prst="divot"/>
          </a:sp3d>
        </p:spPr>
      </p:pic>
      <p:pic>
        <p:nvPicPr>
          <p:cNvPr id="7" name="Рисунок 6" descr="3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620" y="3643314"/>
            <a:ext cx="2786082" cy="27860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Популяризация детского эстрадного вокала и достижение таких высоких результатов стало возможным благодаря применению различных инновационных технологий в области эстрадного вокала.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2500306"/>
            <a:ext cx="2256482" cy="15135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4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3429000"/>
            <a:ext cx="3929058" cy="32352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77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4334171"/>
            <a:ext cx="3214710" cy="2380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1"/>
            <a:ext cx="8229600" cy="264320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Эстрадное пение как вид вокального искусства, сформировалось от слияния народного и академического пения. Базируется на тех же физиологических принципах в работе голосового аппарата.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3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143248"/>
            <a:ext cx="3143272" cy="3429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1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2428868"/>
            <a:ext cx="4286280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5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Для обучения физиологическим принципам в работе голосового аппарата включают упражнения, разные методики по академическому и эстрадному пению: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70C0"/>
                </a:solidFill>
              </a:rPr>
              <a:t>Дыхательной гимнастики индийских йогов;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70C0"/>
                </a:solidFill>
              </a:rPr>
              <a:t>Дыхательной гимнастики А.Н. </a:t>
            </a:r>
            <a:r>
              <a:rPr lang="ru-RU" sz="2800" dirty="0" err="1" smtClean="0">
                <a:solidFill>
                  <a:srgbClr val="0070C0"/>
                </a:solidFill>
              </a:rPr>
              <a:t>Стрельниковой</a:t>
            </a:r>
            <a:r>
              <a:rPr lang="ru-RU" sz="2800" dirty="0" smtClean="0">
                <a:solidFill>
                  <a:srgbClr val="0070C0"/>
                </a:solidFill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 err="1" smtClean="0">
                <a:solidFill>
                  <a:srgbClr val="0070C0"/>
                </a:solidFill>
              </a:rPr>
              <a:t>Фонопедического</a:t>
            </a:r>
            <a:r>
              <a:rPr lang="ru-RU" sz="2800" dirty="0" smtClean="0">
                <a:solidFill>
                  <a:srgbClr val="0070C0"/>
                </a:solidFill>
              </a:rPr>
              <a:t> метода развития голоса В.В. Емельянова;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70C0"/>
                </a:solidFill>
              </a:rPr>
              <a:t>Методики педагога-вокалиста США и Канады Сет </a:t>
            </a:r>
            <a:r>
              <a:rPr lang="ru-RU" sz="2800" dirty="0" err="1" smtClean="0">
                <a:solidFill>
                  <a:srgbClr val="0070C0"/>
                </a:solidFill>
              </a:rPr>
              <a:t>Риггса</a:t>
            </a:r>
            <a:r>
              <a:rPr lang="ru-RU" sz="2800" dirty="0" smtClean="0">
                <a:solidFill>
                  <a:srgbClr val="0070C0"/>
                </a:solidFill>
              </a:rPr>
              <a:t>.</a:t>
            </a:r>
          </a:p>
          <a:p>
            <a:pPr algn="just">
              <a:buNone/>
            </a:pP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    Перечисленные методики являются инновационными, позволяют по-новому приобретать и развивать навыки эстрадного исполнительства.</a:t>
            </a:r>
          </a:p>
          <a:p>
            <a:pPr>
              <a:buFont typeface="Wingdings" pitchFamily="2" charset="2"/>
              <a:buChar char="v"/>
            </a:pP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6182" y="4429132"/>
            <a:ext cx="2071702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1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3" y="4486275"/>
            <a:ext cx="1714512" cy="2228873"/>
          </a:xfrm>
          <a:prstGeom prst="rect">
            <a:avLst/>
          </a:prstGeom>
        </p:spPr>
      </p:pic>
      <p:pic>
        <p:nvPicPr>
          <p:cNvPr id="6" name="Рисунок 5" descr="2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64" y="4500570"/>
            <a:ext cx="1928811" cy="2209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229600" cy="45259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 Развитие природных голосовых возможностей человека происходит постепенно и проходит в несколько этапов: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solidFill>
                  <a:srgbClr val="0070C0"/>
                </a:solidFill>
              </a:rPr>
              <a:t>На первом этапе осуществляется постановка голоса;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solidFill>
                  <a:srgbClr val="0070C0"/>
                </a:solidFill>
              </a:rPr>
              <a:t>Происходит освоение подходящих для конкретного человека приемов эстрадного вокала;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>
                <a:solidFill>
                  <a:srgbClr val="0070C0"/>
                </a:solidFill>
              </a:rPr>
              <a:t>Формируется уникальный, узнаваемый голос, с характерной манерой пения и конкретным сценическим образом.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2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4214818"/>
            <a:ext cx="2714644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3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4071942"/>
            <a:ext cx="2786082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Рисунок 6" descr="1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4" y="3786190"/>
            <a:ext cx="3143240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53"/>
            <a:ext cx="8229600" cy="4071966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   </a:t>
            </a:r>
            <a:r>
              <a:rPr lang="ru-RU" sz="7000" dirty="0" smtClean="0">
                <a:solidFill>
                  <a:srgbClr val="0070C0"/>
                </a:solidFill>
              </a:rPr>
              <a:t>Вокальное искусство индивидуально. Связано с тем, что у певца, его инструмент является частью организма. Строение гортани, размеры резонаторных полостей и т.д. у каждого человека разные, что сказывается на тембре, характере звука. Поэтому, главным принципом вокалиста должен быть девиз «найди свой голос».</a:t>
            </a:r>
            <a:endParaRPr lang="ru-RU" sz="70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643314"/>
            <a:ext cx="3357586" cy="24288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 descr="2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429000"/>
            <a:ext cx="3738562" cy="29289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Настоящей инновацией является обучение не  только правильному пению, еще и умение работать с микрофоном, владение сценическим движением и актерскими навыками. Исполнителю необходимо знать правила поведения на сцене и работы со зрителем, а так же, как выходить из неприятных курьезных ситуаций, который зачастую случаются в момент выступлений.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6" name="Рисунок 5" descr="YEqcfYRua4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3857622"/>
            <a:ext cx="4357654" cy="2786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1431117007_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4214818"/>
            <a:ext cx="3500462" cy="24002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В эстрадном пении ценится именно индивидуальность, открытие новых музыкальных «ниш», способность воздействовать на слушателя своей «энергетикой», легко узнаваемой манерой исполнения.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6" name="Рисунок 5" descr="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4714884"/>
            <a:ext cx="3028950" cy="1809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isometricOffAxis1Righ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5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571744"/>
            <a:ext cx="3571900" cy="4286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66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2000240"/>
            <a:ext cx="3995734" cy="24050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14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Одним из основных принципов инновационных технологий является ПРИНЦИП ИНДИВИДУАЛЬНОГО ПОДХОДА К УЧЕНИКУ.  Упражнения для развития голоса и репертуар должны быть сугубо индивидуальны. Необходимо найти «свою песню». Даже великие и известные певцы порой всю жизнь ищут «свою песню» ту, которая им близка и которая «звучит» только в их исполнении.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3857628"/>
            <a:ext cx="3500462" cy="2714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3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3929066"/>
            <a:ext cx="3214710" cy="25717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52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Еще одним важным принципом является ПРИНЦИП ПОСТЕПЕННОСТИ И ПОСЛЕДОВАТЕЛЬНОСТИ.</a:t>
            </a:r>
          </a:p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Голосовые связки являются частью человеческого организма. Невозможно за короткий срок их натренировать. Точно также невозможно натренировать за короткий срок мышцы на руках или ногах. Связки – это те же мышцы, только мы их тренируем по-особому.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4286256"/>
            <a:ext cx="4143372" cy="22860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Рисунок 5" descr="2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818" y="3786190"/>
            <a:ext cx="3071834" cy="29289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Следующим важным принципом является ПРИНЦИП ЕДИНСТВА ТЕХНИЧЕСКОГО И ХУДОЖЕСТВЕННОГО РАЗВИТИЯ ВОКАЛЬНОГО ПЕНИЯ. </a:t>
            </a:r>
          </a:p>
          <a:p>
            <a:pPr algn="just"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Академические и народные певцы поют в рамках «канона, определенных музыкальных правил и законов». Отклоняться от них не принято. Задача эстрадного исполнителя-поиск своей оригинальной манеры, характерной, узнаваемой.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4286256"/>
            <a:ext cx="2714644" cy="24050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 descr="5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4286256"/>
            <a:ext cx="3929090" cy="24256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52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Пение – это не что иное как продленная речь. Поэтому стирание граней между певческой и разговорной техникой звукообразования является важнейшей задачей.</a:t>
            </a:r>
          </a:p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Одним важным принципом в вокальной работе является ПРИНЦИП «ПОЙТЕ, КАК ГОВОРИТЕ». Это значит научиться произносить слова на любых высотных отрезках диапазона в речевой позиции (низком, среднем, высоком).</a:t>
            </a:r>
          </a:p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</a:rPr>
              <a:t>    Главное условие – речевой голос должен звучать свободно и чисто.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36463_html_m679657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4286256"/>
            <a:ext cx="4000496" cy="25717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age027_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25155">
            <a:off x="38827" y="5370490"/>
            <a:ext cx="5063940" cy="977602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 помните…</a:t>
            </a:r>
            <a:b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571612"/>
            <a:ext cx="81439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3600" dirty="0" smtClean="0">
                <a:solidFill>
                  <a:srgbClr val="0070C0"/>
                </a:solidFill>
              </a:rPr>
              <a:t>Самое высокое качество всякого искусства – это его искренность.</a:t>
            </a:r>
          </a:p>
          <a:p>
            <a:pPr algn="r">
              <a:buFontTx/>
              <a:buNone/>
            </a:pPr>
            <a:r>
              <a:rPr lang="ru-RU" sz="3600" i="1" dirty="0" smtClean="0">
                <a:solidFill>
                  <a:srgbClr val="0070C0"/>
                </a:solidFill>
              </a:rPr>
              <a:t>С.В. Рахманинов</a:t>
            </a:r>
          </a:p>
          <a:p>
            <a:pPr algn="r">
              <a:buFontTx/>
              <a:buNone/>
            </a:pPr>
            <a:endParaRPr lang="ru-RU" sz="3600" i="1" dirty="0" smtClean="0"/>
          </a:p>
          <a:p>
            <a:pPr algn="ctr">
              <a:buFontTx/>
              <a:buNone/>
            </a:pPr>
            <a:r>
              <a:rPr lang="ru-RU" sz="3600" i="1" dirty="0" smtClean="0">
                <a:solidFill>
                  <a:srgbClr val="0070C0"/>
                </a:solidFill>
              </a:rPr>
              <a:t>Будьте искренни!</a:t>
            </a:r>
          </a:p>
          <a:p>
            <a:pPr algn="ctr">
              <a:buFontTx/>
              <a:buNone/>
            </a:pPr>
            <a:r>
              <a:rPr lang="ru-RU" sz="3600" i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3600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Автор презентации</a:t>
            </a:r>
          </a:p>
          <a:p>
            <a:pPr algn="ctr">
              <a:buNone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Коваль Тамара Алексеевна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</a:p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https://vk.com/club1503735</a:t>
            </a:r>
            <a:r>
              <a:rPr lang="ru-RU" sz="2000" dirty="0" smtClean="0">
                <a:solidFill>
                  <a:srgbClr val="0070C0"/>
                </a:solidFill>
              </a:rPr>
              <a:t/>
            </a:r>
            <a:br>
              <a:rPr lang="ru-RU" sz="2000" dirty="0" smtClean="0">
                <a:solidFill>
                  <a:srgbClr val="0070C0"/>
                </a:solidFill>
              </a:rPr>
            </a:b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3000372"/>
            <a:ext cx="828674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Tx/>
              <a:buFont typeface="Wingdings" pitchFamily="2" charset="2"/>
              <a:buChar char="v"/>
              <a:tabLst/>
            </a:pP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Полякова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О.И. К вопросу обучения детей эстрадному пению.// Материалы 1-й Международной межвузовской научно-практической конференции 29-31марта 2001 года. – Екатеринбург, 2001.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660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Муниципальное автономное образовательное учреждение дополнительного образования детей центр дополнительного образования детей «Детско-юношеский спортивно-творческий центр» г. Гусева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И помните… </vt:lpstr>
      <vt:lpstr>  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образовательное учреждение дополнительного образования детей центр дополнительного образования детей «Детско-юношеский спортивно-творческий центр» г. Гусева</dc:title>
  <dc:creator>Юрий</dc:creator>
  <cp:lastModifiedBy>User</cp:lastModifiedBy>
  <cp:revision>22</cp:revision>
  <dcterms:created xsi:type="dcterms:W3CDTF">2015-10-19T17:14:37Z</dcterms:created>
  <dcterms:modified xsi:type="dcterms:W3CDTF">2015-10-31T14:49:34Z</dcterms:modified>
</cp:coreProperties>
</file>