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9" r:id="rId4"/>
    <p:sldId id="274" r:id="rId5"/>
    <p:sldId id="266" r:id="rId6"/>
    <p:sldId id="275" r:id="rId7"/>
    <p:sldId id="271" r:id="rId8"/>
    <p:sldId id="27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660066"/>
    <a:srgbClr val="333300"/>
    <a:srgbClr val="CC6600"/>
    <a:srgbClr val="0000FF"/>
    <a:srgbClr val="333399"/>
    <a:srgbClr val="990000"/>
    <a:srgbClr val="184971"/>
    <a:srgbClr val="663300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876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191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643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30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517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729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232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773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364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403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43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4F7F9-D279-41B6-8C7F-6F11C3691FD3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F2338-B5ED-410A-B3AC-32CCD058A8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604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9856" y="120823"/>
            <a:ext cx="8740347" cy="145397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00FF"/>
                </a:solidFill>
                <a:latin typeface="Cambria" pitchFamily="18" charset="0"/>
              </a:rPr>
              <a:t>Эмоциональная культура                              						педагога</a:t>
            </a:r>
            <a:endParaRPr lang="en-US" b="1" dirty="0">
              <a:solidFill>
                <a:srgbClr val="0000FF"/>
              </a:solidFill>
              <a:latin typeface="Cambria" pitchFamily="18" charset="0"/>
              <a:cs typeface="Aharoni" pitchFamily="2" charset="-79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2518" y="6307667"/>
            <a:ext cx="3926015" cy="417613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b="1" dirty="0">
                <a:solidFill>
                  <a:srgbClr val="002060"/>
                </a:solidFill>
              </a:rPr>
              <a:t>28.12.2020  педагог-психолог Шин Л. Ю.</a:t>
            </a: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D:\Users\ЛЮДА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52324">
            <a:off x="3892534" y="3101314"/>
            <a:ext cx="3139821" cy="2303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75769">
            <a:off x="4032531" y="943737"/>
            <a:ext cx="1959511" cy="22898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9" name="Picture 5" descr="D:\Users\ЛЮДА\Desktop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4970538"/>
            <a:ext cx="2480732" cy="170963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30" name="Picture 6" descr="D:\Users\ЛЮДА\Desktop\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40619">
            <a:off x="5620329" y="1506833"/>
            <a:ext cx="3363364" cy="225333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31" name="Picture 7" descr="D:\Users\ЛЮДА\Desktop\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252382">
            <a:off x="5954911" y="3641484"/>
            <a:ext cx="3055053" cy="21429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2" name="Picture 8" descr="D:\Users\ЛЮДА\Desktop\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5953" y="985837"/>
            <a:ext cx="2940513" cy="197749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33" name="Picture 9" descr="D:\Users\ЛЮДА\Desktop\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21467" y="1295401"/>
            <a:ext cx="1903089" cy="271779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34" name="Picture 10" descr="D:\Users\ЛЮДА\Desktop\1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18872" y="3842123"/>
            <a:ext cx="2235728" cy="30158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5" name="Picture 11" descr="D:\Users\ЛЮДА\Desktop\1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9646" y="2912450"/>
            <a:ext cx="3214687" cy="214215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590837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hape 536" descr="ÐÐ°ÑÑÐ¸Ð½ÐºÐ¸ Ð¿Ð¾ Ð·Ð°Ð¿ÑÐ¾ÑÑ ÑÑÐ¸ÑÐµÐ»Ñ png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1088" y="2960925"/>
            <a:ext cx="4357073" cy="3257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hape 597"/>
          <p:cNvSpPr>
            <a:spLocks noChangeArrowheads="1"/>
          </p:cNvSpPr>
          <p:nvPr/>
        </p:nvSpPr>
        <p:spPr bwMode="auto">
          <a:xfrm>
            <a:off x="214183" y="310178"/>
            <a:ext cx="5626444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000" b="1" dirty="0">
                <a:solidFill>
                  <a:srgbClr val="333300"/>
                </a:solidFill>
                <a:latin typeface="Cambria" pitchFamily="18" charset="0"/>
                <a:sym typeface="Garamond" pitchFamily="18" charset="0"/>
              </a:rPr>
              <a:t>Эмоциональная культура отражает уровень профессионального мастерства, эмоциональную зрелость личности и влияет на имидж педагога. В системе образования профессия педагога является преобразующей и управляющей. А для того, чтобы управлять процессом развития личности, нужно быть компетентным. </a:t>
            </a:r>
            <a:endParaRPr lang="ru-RU" sz="2400" b="1" dirty="0">
              <a:solidFill>
                <a:srgbClr val="333300"/>
              </a:solidFill>
              <a:latin typeface="Cambria" pitchFamily="18" charset="0"/>
              <a:sym typeface="Garamond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5791200" y="1383958"/>
            <a:ext cx="3122141" cy="5123934"/>
          </a:xfrm>
        </p:spPr>
        <p:txBody>
          <a:bodyPr>
            <a:normAutofit fontScale="70000" lnSpcReduction="20000"/>
          </a:bodyPr>
          <a:lstStyle/>
          <a:p>
            <a:pPr>
              <a:buClr>
                <a:srgbClr val="000000"/>
              </a:buClr>
              <a:buNone/>
            </a:pPr>
            <a:r>
              <a:rPr lang="ru-RU" b="1" i="1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Профессиональная компетентность педагога </a:t>
            </a:r>
            <a:r>
              <a:rPr lang="ru-RU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–</a:t>
            </a:r>
          </a:p>
          <a:p>
            <a:pPr>
              <a:buClr>
                <a:srgbClr val="000000"/>
              </a:buClr>
              <a:buNone/>
            </a:pPr>
            <a:r>
              <a:rPr lang="ru-RU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это единство его теоретической и практической готовности к осуществлению педагогической деятельности и характеризующей его профессионализм. </a:t>
            </a:r>
          </a:p>
          <a:p>
            <a:pPr>
              <a:buClr>
                <a:srgbClr val="000000"/>
              </a:buClr>
              <a:buNone/>
            </a:pPr>
            <a:r>
              <a:rPr lang="ru-RU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Профессиональная компетентность педагога включает перечень знаний, умений и навыков, необходимых для выполнения педагогической деятельности. </a:t>
            </a:r>
            <a:endParaRPr lang="ru-RU" sz="3200" dirty="0">
              <a:solidFill>
                <a:srgbClr val="660033"/>
              </a:solidFill>
              <a:latin typeface="Cambria" pitchFamily="18" charset="0"/>
              <a:sym typeface="Garamond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00369"/>
            <a:ext cx="7886700" cy="829361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C00000"/>
                </a:solidFill>
                <a:latin typeface="Garamond" pitchFamily="18" charset="0"/>
                <a:sym typeface="Garamond" pitchFamily="18" charset="0"/>
              </a:rPr>
              <a:t>Эмоциональная культура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8" name="Shape 611"/>
          <p:cNvSpPr>
            <a:spLocks noChangeArrowheads="1"/>
          </p:cNvSpPr>
          <p:nvPr/>
        </p:nvSpPr>
        <p:spPr bwMode="auto">
          <a:xfrm>
            <a:off x="263612" y="3407804"/>
            <a:ext cx="2578444" cy="785255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b="1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эмоциональная устойчивость</a:t>
            </a:r>
          </a:p>
        </p:txBody>
      </p:sp>
      <p:sp>
        <p:nvSpPr>
          <p:cNvPr id="10" name="Shape 613"/>
          <p:cNvSpPr>
            <a:spLocks noChangeArrowheads="1"/>
          </p:cNvSpPr>
          <p:nvPr/>
        </p:nvSpPr>
        <p:spPr bwMode="auto">
          <a:xfrm>
            <a:off x="3944564" y="4239993"/>
            <a:ext cx="2203922" cy="411061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b="1" dirty="0" err="1">
                <a:solidFill>
                  <a:srgbClr val="990000"/>
                </a:solidFill>
                <a:latin typeface="Cambria" pitchFamily="18" charset="0"/>
                <a:sym typeface="Garamond" pitchFamily="18" charset="0"/>
              </a:rPr>
              <a:t>эмпатия</a:t>
            </a:r>
            <a:endParaRPr lang="ru-RU" sz="2400" b="1" dirty="0">
              <a:solidFill>
                <a:srgbClr val="990000"/>
              </a:solidFill>
              <a:latin typeface="Cambria" pitchFamily="18" charset="0"/>
              <a:sym typeface="Garamond" pitchFamily="18" charset="0"/>
            </a:endParaRPr>
          </a:p>
        </p:txBody>
      </p:sp>
      <p:sp>
        <p:nvSpPr>
          <p:cNvPr id="11" name="Shape 614"/>
          <p:cNvSpPr>
            <a:spLocks noChangeArrowheads="1"/>
          </p:cNvSpPr>
          <p:nvPr/>
        </p:nvSpPr>
        <p:spPr bwMode="auto">
          <a:xfrm>
            <a:off x="6507891" y="2808630"/>
            <a:ext cx="2529016" cy="857208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2400" b="1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эмоциональная гибкость</a:t>
            </a:r>
          </a:p>
        </p:txBody>
      </p:sp>
      <p:pic>
        <p:nvPicPr>
          <p:cNvPr id="12" name="Shape 615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577542" flipH="1">
            <a:off x="5951229" y="606448"/>
            <a:ext cx="75226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Shape 616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274172" flipH="1">
            <a:off x="4395726" y="3086186"/>
            <a:ext cx="783558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Shape 617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296028">
            <a:off x="2648668" y="788796"/>
            <a:ext cx="547941" cy="116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Shape 619"/>
          <p:cNvGrpSpPr>
            <a:grpSpLocks/>
          </p:cNvGrpSpPr>
          <p:nvPr/>
        </p:nvGrpSpPr>
        <p:grpSpPr bwMode="auto">
          <a:xfrm>
            <a:off x="2965320" y="994662"/>
            <a:ext cx="3394292" cy="3206636"/>
            <a:chOff x="4620359" y="2170331"/>
            <a:chExt cx="2827387" cy="2454695"/>
          </a:xfrm>
        </p:grpSpPr>
        <p:pic>
          <p:nvPicPr>
            <p:cNvPr id="16" name="Shape 620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915676" y="2395032"/>
              <a:ext cx="2247370" cy="1656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Shape 621"/>
            <p:cNvSpPr>
              <a:spLocks noChangeArrowheads="1"/>
            </p:cNvSpPr>
            <p:nvPr/>
          </p:nvSpPr>
          <p:spPr bwMode="auto">
            <a:xfrm rot="10800000" flipH="1">
              <a:off x="4620359" y="2170331"/>
              <a:ext cx="2827387" cy="2454695"/>
            </a:xfrm>
            <a:prstGeom prst="ellipse">
              <a:avLst/>
            </a:prstGeom>
            <a:noFill/>
            <a:ln w="28575">
              <a:solidFill>
                <a:srgbClr val="7030A0"/>
              </a:solidFill>
              <a:round/>
              <a:headEnd type="none" w="sm" len="sm"/>
              <a:tailEnd type="none" w="sm" len="sm"/>
            </a:ln>
          </p:spPr>
          <p:txBody>
            <a:bodyPr lIns="91425" tIns="45700" rIns="91425" bIns="45700" anchor="ctr"/>
            <a:lstStyle/>
            <a:p>
              <a:pPr algn="ctr" eaLnBrk="1" hangingPunct="1">
                <a:buClr>
                  <a:srgbClr val="000000"/>
                </a:buClr>
                <a:buFont typeface="Arial" pitchFamily="34" charset="0"/>
                <a:buNone/>
              </a:pPr>
              <a:endParaRPr lang="ru-RU">
                <a:solidFill>
                  <a:srgbClr val="FFFFFF"/>
                </a:solidFill>
                <a:latin typeface="Cambria" pitchFamily="18" charset="0"/>
                <a:sym typeface="Garamond" pitchFamily="18" charset="0"/>
              </a:endParaRPr>
            </a:p>
          </p:txBody>
        </p:sp>
        <p:sp>
          <p:nvSpPr>
            <p:cNvPr id="18" name="Shape 622"/>
            <p:cNvSpPr/>
            <p:nvPr/>
          </p:nvSpPr>
          <p:spPr>
            <a:xfrm>
              <a:off x="4879455" y="3376417"/>
              <a:ext cx="2314398" cy="985301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r>
                <a:rPr b="1" kern="0" dirty="0">
                  <a:solidFill>
                    <a:srgbClr val="C00000"/>
                  </a:solidFill>
                  <a:latin typeface="Cambria" pitchFamily="18" charset="0"/>
                  <a:ea typeface="Arial"/>
                  <a:cs typeface="Arial"/>
                  <a:sym typeface="Arial"/>
                </a:rPr>
                <a:t>ПЕДАГОГ</a:t>
              </a:r>
            </a:p>
          </p:txBody>
        </p:sp>
      </p:grpSp>
      <p:pic>
        <p:nvPicPr>
          <p:cNvPr id="19" name="Shape 632"/>
          <p:cNvPicPr preferRelativeResize="0"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708" y="1842958"/>
            <a:ext cx="2458780" cy="147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Shape 631"/>
          <p:cNvSpPr>
            <a:spLocks noChangeArrowheads="1"/>
          </p:cNvSpPr>
          <p:nvPr/>
        </p:nvSpPr>
        <p:spPr bwMode="auto">
          <a:xfrm>
            <a:off x="167032" y="4304571"/>
            <a:ext cx="3479610" cy="1115927"/>
          </a:xfrm>
          <a:prstGeom prst="rect">
            <a:avLst/>
          </a:prstGeom>
          <a:noFill/>
          <a:ln w="28575">
            <a:solidFill>
              <a:srgbClr val="660066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/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400" dirty="0">
                <a:latin typeface="Garamond" pitchFamily="18" charset="0"/>
                <a:sym typeface="Garamond" pitchFamily="18" charset="0"/>
              </a:rPr>
              <a:t>Способность человека противостоять неблагоприятным факторам, преодолевать состояние эмоционального возбуждения и быстро возвращаться к состоянию душевного равновесия после стресса. </a:t>
            </a:r>
          </a:p>
        </p:txBody>
      </p:sp>
      <p:sp>
        <p:nvSpPr>
          <p:cNvPr id="21" name="Shape 633"/>
          <p:cNvSpPr/>
          <p:nvPr/>
        </p:nvSpPr>
        <p:spPr>
          <a:xfrm>
            <a:off x="139744" y="5529701"/>
            <a:ext cx="3394288" cy="85462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/>
          <a:lstStyle/>
          <a:p>
            <a:pPr marL="285750" indent="-285750"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фактор сохранения нормальной работоспособности педагога;</a:t>
            </a:r>
          </a:p>
          <a:p>
            <a:pPr marL="285750" indent="-285750"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2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фактор эффективного взаимодействия с учениками, педагогами, родителями.</a:t>
            </a:r>
            <a:endParaRPr lang="ru-RU" sz="1200" dirty="0">
              <a:solidFill>
                <a:srgbClr val="663300"/>
              </a:solidFill>
              <a:latin typeface="Cambria" pitchFamily="18" charset="0"/>
            </a:endParaRPr>
          </a:p>
        </p:txBody>
      </p:sp>
      <p:pic>
        <p:nvPicPr>
          <p:cNvPr id="22" name="Shape 643" descr="ÐÐ¾ÑÐ¾Ð¶ÐµÐµ Ð¸Ð·Ð¾Ð±ÑÐ°Ð¶ÐµÐ½Ð¸Ðµ"/>
          <p:cNvPicPr preferRelativeResize="0"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76444" y="1211177"/>
            <a:ext cx="2403946" cy="1590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hape 641"/>
          <p:cNvSpPr>
            <a:spLocks noChangeArrowheads="1"/>
          </p:cNvSpPr>
          <p:nvPr/>
        </p:nvSpPr>
        <p:spPr bwMode="auto">
          <a:xfrm>
            <a:off x="6458465" y="3789233"/>
            <a:ext cx="2572776" cy="963999"/>
          </a:xfrm>
          <a:prstGeom prst="rect">
            <a:avLst/>
          </a:prstGeom>
          <a:noFill/>
          <a:ln w="28575">
            <a:solidFill>
              <a:srgbClr val="660066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/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400" dirty="0">
                <a:latin typeface="Garamond" pitchFamily="18" charset="0"/>
                <a:sym typeface="Garamond" pitchFamily="18" charset="0"/>
              </a:rPr>
              <a:t>Проявляется в способности «оживлять» подлинные эмоции, контролировать отрицательные, проявлять творчество. </a:t>
            </a:r>
          </a:p>
        </p:txBody>
      </p:sp>
      <p:sp>
        <p:nvSpPr>
          <p:cNvPr id="24" name="Shape 642"/>
          <p:cNvSpPr/>
          <p:nvPr/>
        </p:nvSpPr>
        <p:spPr>
          <a:xfrm>
            <a:off x="6706315" y="4804844"/>
            <a:ext cx="2437685" cy="16319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/>
          <a:lstStyle/>
          <a:p>
            <a:pPr marL="342900" indent="-342900"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4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способность педагога правильно понимать, искренне принимать переживания учащихся;</a:t>
            </a:r>
          </a:p>
          <a:p>
            <a:pPr marL="342900" indent="-342900"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400" dirty="0">
                <a:solidFill>
                  <a:srgbClr val="663300"/>
                </a:solidFill>
                <a:latin typeface="Cambria" pitchFamily="18" charset="0"/>
                <a:sym typeface="Garamond" pitchFamily="18" charset="0"/>
              </a:rPr>
              <a:t>проявлять к детям теплоту и участие.</a:t>
            </a:r>
            <a:endParaRPr lang="ru-RU" sz="1400" dirty="0">
              <a:solidFill>
                <a:srgbClr val="663300"/>
              </a:solidFill>
              <a:latin typeface="Cambria" pitchFamily="18" charset="0"/>
            </a:endParaRPr>
          </a:p>
        </p:txBody>
      </p:sp>
      <p:sp>
        <p:nvSpPr>
          <p:cNvPr id="26" name="Shape 651"/>
          <p:cNvSpPr>
            <a:spLocks noChangeArrowheads="1"/>
          </p:cNvSpPr>
          <p:nvPr/>
        </p:nvSpPr>
        <p:spPr bwMode="auto">
          <a:xfrm>
            <a:off x="3690552" y="4712042"/>
            <a:ext cx="2842054" cy="1169773"/>
          </a:xfrm>
          <a:prstGeom prst="rect">
            <a:avLst/>
          </a:prstGeom>
          <a:noFill/>
          <a:ln w="28575">
            <a:solidFill>
              <a:srgbClr val="660066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/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400" dirty="0">
                <a:latin typeface="Garamond" pitchFamily="18" charset="0"/>
                <a:sym typeface="Garamond" pitchFamily="18" charset="0"/>
              </a:rPr>
              <a:t>Отражение и понимание эмоционального состояния другого человека, сопереживание или сочувствие другому и активное помогающее поведение.</a:t>
            </a:r>
            <a:endParaRPr lang="ru-RU" sz="1400" dirty="0"/>
          </a:p>
        </p:txBody>
      </p:sp>
      <p:sp>
        <p:nvSpPr>
          <p:cNvPr id="27" name="Shape 652"/>
          <p:cNvSpPr/>
          <p:nvPr/>
        </p:nvSpPr>
        <p:spPr>
          <a:xfrm>
            <a:off x="3591697" y="5872249"/>
            <a:ext cx="3155092" cy="85806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/>
          <a:lstStyle/>
          <a:p>
            <a:pPr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300" b="1" i="1" dirty="0">
                <a:solidFill>
                  <a:srgbClr val="660066"/>
                </a:solidFill>
                <a:latin typeface="Cambria" pitchFamily="18" charset="0"/>
                <a:sym typeface="Garamond" pitchFamily="18" charset="0"/>
              </a:rPr>
              <a:t>ОСНОВА:</a:t>
            </a:r>
          </a:p>
          <a:p>
            <a:pPr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300" dirty="0">
                <a:solidFill>
                  <a:srgbClr val="660066"/>
                </a:solidFill>
                <a:latin typeface="Cambria" pitchFamily="18" charset="0"/>
                <a:sym typeface="Garamond" pitchFamily="18" charset="0"/>
              </a:rPr>
              <a:t>эмоциональная отзывчивость;</a:t>
            </a:r>
            <a:endParaRPr lang="ru-RU" sz="1300" dirty="0">
              <a:solidFill>
                <a:srgbClr val="660066"/>
              </a:solidFill>
              <a:latin typeface="Cambria" pitchFamily="18" charset="0"/>
            </a:endParaRPr>
          </a:p>
          <a:p>
            <a:pPr eaLnBrk="1" hangingPunct="1">
              <a:buClr>
                <a:srgbClr val="000000"/>
              </a:buClr>
              <a:buSzPts val="2000"/>
              <a:buFont typeface="Noto Sans Symbols"/>
              <a:buChar char="✓"/>
            </a:pPr>
            <a:r>
              <a:rPr lang="ru-RU" sz="1300" dirty="0">
                <a:solidFill>
                  <a:srgbClr val="660066"/>
                </a:solidFill>
                <a:latin typeface="Cambria" pitchFamily="18" charset="0"/>
                <a:sym typeface="Garamond" pitchFamily="18" charset="0"/>
              </a:rPr>
              <a:t> разум и рациональное восприятие окружающего.</a:t>
            </a:r>
            <a:endParaRPr lang="ru-RU" sz="1300" dirty="0">
              <a:solidFill>
                <a:srgbClr val="660066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7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75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25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75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325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989" y="365126"/>
            <a:ext cx="8169361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Составляющие эмоционального интеллекта педагога</a:t>
            </a:r>
            <a:r>
              <a:rPr lang="en-US" dirty="0">
                <a:solidFill>
                  <a:srgbClr val="660033"/>
                </a:solidFill>
                <a:latin typeface="Cambria" pitchFamily="18" charset="0"/>
              </a:rPr>
              <a:t> </a:t>
            </a:r>
            <a:br>
              <a:rPr lang="en-US" dirty="0">
                <a:solidFill>
                  <a:srgbClr val="0000FF"/>
                </a:solidFill>
                <a:latin typeface="Cambria" pitchFamily="18" charset="0"/>
              </a:rPr>
            </a:br>
            <a:endParaRPr lang="ru-RU" dirty="0"/>
          </a:p>
        </p:txBody>
      </p:sp>
      <p:grpSp>
        <p:nvGrpSpPr>
          <p:cNvPr id="4" name="Shape 619"/>
          <p:cNvGrpSpPr>
            <a:grpSpLocks/>
          </p:cNvGrpSpPr>
          <p:nvPr/>
        </p:nvGrpSpPr>
        <p:grpSpPr bwMode="auto">
          <a:xfrm>
            <a:off x="2817039" y="1719592"/>
            <a:ext cx="3394292" cy="3453770"/>
            <a:chOff x="4620359" y="2170331"/>
            <a:chExt cx="2827387" cy="2454695"/>
          </a:xfrm>
        </p:grpSpPr>
        <p:pic>
          <p:nvPicPr>
            <p:cNvPr id="5" name="Shape 620"/>
            <p:cNvPicPr preferRelativeResize="0"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15676" y="2395032"/>
              <a:ext cx="2247370" cy="1656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Shape 621"/>
            <p:cNvSpPr>
              <a:spLocks noChangeArrowheads="1"/>
            </p:cNvSpPr>
            <p:nvPr/>
          </p:nvSpPr>
          <p:spPr bwMode="auto">
            <a:xfrm rot="10800000" flipH="1">
              <a:off x="4620359" y="2170331"/>
              <a:ext cx="2827387" cy="2454695"/>
            </a:xfrm>
            <a:prstGeom prst="ellipse">
              <a:avLst/>
            </a:prstGeom>
            <a:noFill/>
            <a:ln w="28575">
              <a:solidFill>
                <a:srgbClr val="7030A0"/>
              </a:solidFill>
              <a:round/>
              <a:headEnd type="none" w="sm" len="sm"/>
              <a:tailEnd type="none" w="sm" len="sm"/>
            </a:ln>
          </p:spPr>
          <p:txBody>
            <a:bodyPr lIns="91425" tIns="45700" rIns="91425" bIns="45700" anchor="ctr"/>
            <a:lstStyle/>
            <a:p>
              <a:pPr algn="ctr" eaLnBrk="1" hangingPunct="1">
                <a:buClr>
                  <a:srgbClr val="000000"/>
                </a:buClr>
                <a:buFont typeface="Arial" pitchFamily="34" charset="0"/>
                <a:buNone/>
              </a:pPr>
              <a:endParaRPr lang="ru-RU">
                <a:solidFill>
                  <a:srgbClr val="FFFFFF"/>
                </a:solidFill>
                <a:latin typeface="Cambria" pitchFamily="18" charset="0"/>
                <a:sym typeface="Garamond" pitchFamily="18" charset="0"/>
              </a:endParaRPr>
            </a:p>
          </p:txBody>
        </p:sp>
        <p:sp>
          <p:nvSpPr>
            <p:cNvPr id="7" name="Shape 622"/>
            <p:cNvSpPr/>
            <p:nvPr/>
          </p:nvSpPr>
          <p:spPr>
            <a:xfrm>
              <a:off x="4879455" y="3376417"/>
              <a:ext cx="2314398" cy="985301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r>
                <a:rPr b="1" kern="0" dirty="0">
                  <a:solidFill>
                    <a:srgbClr val="C00000"/>
                  </a:solidFill>
                  <a:latin typeface="Cambria" pitchFamily="18" charset="0"/>
                  <a:ea typeface="Arial"/>
                  <a:cs typeface="Arial"/>
                  <a:sym typeface="Arial"/>
                </a:rPr>
                <a:t>ПЕДАГОГ</a:t>
              </a:r>
            </a:p>
          </p:txBody>
        </p:sp>
      </p:grpSp>
      <p:pic>
        <p:nvPicPr>
          <p:cNvPr id="8" name="Shape 617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352949">
            <a:off x="3027609" y="1217164"/>
            <a:ext cx="547941" cy="116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Shape 617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238773">
            <a:off x="4857543" y="5008989"/>
            <a:ext cx="547941" cy="116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Shape 617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495615">
            <a:off x="6541045" y="2597002"/>
            <a:ext cx="547941" cy="116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Shape 617" descr="Картинки по запросу СТРЕЛКА вверх"/>
          <p:cNvPicPr preferRelativeResize="0"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3248546">
            <a:off x="2131648" y="3845937"/>
            <a:ext cx="545561" cy="116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Shape 700"/>
          <p:cNvSpPr>
            <a:spLocks noChangeArrowheads="1"/>
          </p:cNvSpPr>
          <p:nvPr/>
        </p:nvSpPr>
        <p:spPr bwMode="auto">
          <a:xfrm>
            <a:off x="222423" y="1953655"/>
            <a:ext cx="2553730" cy="1357956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dirty="0">
                <a:solidFill>
                  <a:srgbClr val="660066"/>
                </a:solidFill>
                <a:latin typeface="Garamond" pitchFamily="18" charset="0"/>
                <a:sym typeface="Garamond" pitchFamily="18" charset="0"/>
              </a:rPr>
              <a:t>способность понимать отношения личности, воспроизводимые в эмоциях</a:t>
            </a:r>
            <a:endParaRPr lang="ru-RU" sz="2400" b="1" dirty="0">
              <a:solidFill>
                <a:srgbClr val="660066"/>
              </a:solidFill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13" name="Shape 701"/>
          <p:cNvSpPr>
            <a:spLocks noChangeArrowheads="1"/>
          </p:cNvSpPr>
          <p:nvPr/>
        </p:nvSpPr>
        <p:spPr bwMode="auto">
          <a:xfrm>
            <a:off x="257905" y="4918119"/>
            <a:ext cx="3292603" cy="1392065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dirty="0">
                <a:solidFill>
                  <a:srgbClr val="990000"/>
                </a:solidFill>
                <a:latin typeface="Garamond" pitchFamily="18" charset="0"/>
                <a:sym typeface="Garamond" pitchFamily="18" charset="0"/>
              </a:rPr>
              <a:t>способность понимать сложившиеся у ребенка устойчивые способы эмоциональной деятельности</a:t>
            </a:r>
            <a:endParaRPr lang="ru-RU" sz="1800" b="1" dirty="0">
              <a:solidFill>
                <a:srgbClr val="990000"/>
              </a:solidFill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14" name="Shape 702"/>
          <p:cNvSpPr>
            <a:spLocks noChangeArrowheads="1"/>
          </p:cNvSpPr>
          <p:nvPr/>
        </p:nvSpPr>
        <p:spPr bwMode="auto">
          <a:xfrm>
            <a:off x="6140742" y="1588615"/>
            <a:ext cx="2759978" cy="1302866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dirty="0">
                <a:solidFill>
                  <a:srgbClr val="333300"/>
                </a:solidFill>
                <a:latin typeface="Garamond" pitchFamily="18" charset="0"/>
                <a:sym typeface="Garamond" pitchFamily="18" charset="0"/>
              </a:rPr>
              <a:t>способность управлять эмоциональной сферой на основе интеллектуального синтеза и анализа</a:t>
            </a:r>
            <a:endParaRPr lang="ru-RU" sz="1800" b="1" dirty="0">
              <a:solidFill>
                <a:srgbClr val="333300"/>
              </a:solidFill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15" name="Shape 708"/>
          <p:cNvSpPr>
            <a:spLocks noChangeArrowheads="1"/>
          </p:cNvSpPr>
          <p:nvPr/>
        </p:nvSpPr>
        <p:spPr bwMode="auto">
          <a:xfrm>
            <a:off x="5752416" y="4840448"/>
            <a:ext cx="2963745" cy="1392572"/>
          </a:xfrm>
          <a:prstGeom prst="rect">
            <a:avLst/>
          </a:prstGeom>
          <a:solidFill>
            <a:schemeClr val="bg1"/>
          </a:solidFill>
          <a:ln w="28575">
            <a:solidFill>
              <a:srgbClr val="8238BA"/>
            </a:solidFill>
            <a:prstDash val="lgDash"/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1800" dirty="0">
                <a:solidFill>
                  <a:srgbClr val="002060"/>
                </a:solidFill>
                <a:latin typeface="Garamond" pitchFamily="18" charset="0"/>
                <a:sym typeface="Garamond" pitchFamily="18" charset="0"/>
              </a:rPr>
              <a:t>способность распознавать собственные эмоции, владеть ими, адекватно реагировать на эмоции детей и  педагогов</a:t>
            </a:r>
            <a:endParaRPr lang="ru-RU" sz="2800" b="1" dirty="0">
              <a:solidFill>
                <a:srgbClr val="002060"/>
              </a:solidFill>
              <a:latin typeface="Garamond" pitchFamily="18" charset="0"/>
              <a:sym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2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2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2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184" y="192132"/>
            <a:ext cx="8674443" cy="1325563"/>
          </a:xfrm>
          <a:noFill/>
          <a:ln/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2800" b="1" dirty="0">
                <a:solidFill>
                  <a:srgbClr val="990000"/>
                </a:solidFill>
                <a:latin typeface="Cambria" pitchFamily="18" charset="0"/>
                <a:sym typeface="Garamond" pitchFamily="18" charset="0"/>
              </a:rPr>
              <a:t>Типичные ситуации, </a:t>
            </a:r>
            <a:br>
              <a:rPr lang="ru-RU" sz="2800" b="1" dirty="0">
                <a:solidFill>
                  <a:srgbClr val="990000"/>
                </a:solidFill>
                <a:latin typeface="Cambria" pitchFamily="18" charset="0"/>
                <a:sym typeface="Garamond" pitchFamily="18" charset="0"/>
              </a:rPr>
            </a:br>
            <a:r>
              <a:rPr lang="ru-RU" sz="2800" b="1" dirty="0">
                <a:solidFill>
                  <a:srgbClr val="990000"/>
                </a:solidFill>
                <a:latin typeface="Cambria" pitchFamily="18" charset="0"/>
                <a:sym typeface="Garamond" pitchFamily="18" charset="0"/>
              </a:rPr>
              <a:t>которые служат фоном эмоционального переживания в профессиональной деятельности</a:t>
            </a:r>
            <a:endParaRPr lang="ru-RU" sz="2800" dirty="0">
              <a:solidFill>
                <a:srgbClr val="990000"/>
              </a:solidFill>
              <a:latin typeface="Cambria" pitchFamily="18" charset="0"/>
            </a:endParaRPr>
          </a:p>
        </p:txBody>
      </p:sp>
      <p:sp>
        <p:nvSpPr>
          <p:cNvPr id="446467" name="AutoShape 3"/>
          <p:cNvSpPr>
            <a:spLocks noChangeArrowheads="1"/>
          </p:cNvSpPr>
          <p:nvPr/>
        </p:nvSpPr>
        <p:spPr bwMode="auto">
          <a:xfrm>
            <a:off x="2858531" y="3468129"/>
            <a:ext cx="2199502" cy="3171567"/>
          </a:xfrm>
          <a:prstGeom prst="roundRect">
            <a:avLst>
              <a:gd name="adj" fmla="val 13745"/>
            </a:avLst>
          </a:prstGeom>
          <a:solidFill>
            <a:srgbClr val="FFFFFF">
              <a:alpha val="31000"/>
            </a:srgbClr>
          </a:solidFill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3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Ситуации во взаимоотношениях с коллегами могут носить </a:t>
            </a:r>
            <a:r>
              <a:rPr lang="ru-RU" sz="1300" b="1" i="1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деловой характер</a:t>
            </a:r>
            <a:r>
              <a:rPr lang="ru-RU" sz="1300" i="1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: </a:t>
            </a:r>
            <a:r>
              <a:rPr lang="ru-RU" sz="13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при оценке методов работы, из-за распределения нагрузки и других моментов.</a:t>
            </a:r>
          </a:p>
          <a:p>
            <a:endParaRPr lang="ru-RU" sz="1300" dirty="0">
              <a:solidFill>
                <a:srgbClr val="002060"/>
              </a:solidFill>
              <a:latin typeface="Cambria" pitchFamily="18" charset="0"/>
              <a:sym typeface="Garamond" pitchFamily="18" charset="0"/>
            </a:endParaRPr>
          </a:p>
          <a:p>
            <a:r>
              <a:rPr lang="ru-RU" sz="1300" b="1" i="1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Личный характер </a:t>
            </a:r>
            <a:r>
              <a:rPr lang="ru-RU" sz="1300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связан с эмоциональным восприятием и отношением педагогов друг с другом.</a:t>
            </a:r>
            <a:endParaRPr lang="en-US" sz="1300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446468" name="AutoShape 4"/>
          <p:cNvSpPr>
            <a:spLocks noChangeArrowheads="1"/>
          </p:cNvSpPr>
          <p:nvPr/>
        </p:nvSpPr>
        <p:spPr bwMode="auto">
          <a:xfrm>
            <a:off x="131804" y="3447534"/>
            <a:ext cx="2652585" cy="3208639"/>
          </a:xfrm>
          <a:prstGeom prst="roundRect">
            <a:avLst>
              <a:gd name="adj" fmla="val 19933"/>
            </a:avLst>
          </a:prstGeom>
          <a:noFill/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>
                    <a:alpha val="31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200" b="1" i="1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ситуации деятельности</a:t>
            </a:r>
            <a:r>
              <a:rPr lang="ru-RU" sz="1200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, что возникают в связи с качеством выполнения учениками заданий, их успеваемостью;</a:t>
            </a:r>
          </a:p>
          <a:p>
            <a:r>
              <a:rPr lang="ru-RU" sz="1200" b="1" i="1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ситуации поведения</a:t>
            </a:r>
            <a:r>
              <a:rPr lang="ru-RU" sz="1200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, связанные с нарушением учениками правил поведения, плохой дисциплиной на уроках;</a:t>
            </a:r>
          </a:p>
          <a:p>
            <a:r>
              <a:rPr lang="ru-RU" sz="1200" b="1" i="1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ситуации отношений</a:t>
            </a:r>
            <a:r>
              <a:rPr lang="ru-RU" sz="1200" dirty="0">
                <a:solidFill>
                  <a:srgbClr val="660033"/>
                </a:solidFill>
                <a:latin typeface="Cambria" pitchFamily="18" charset="0"/>
                <a:sym typeface="Garamond" pitchFamily="18" charset="0"/>
              </a:rPr>
              <a:t>, которые проявляются в несовпадении оценки учителем личности ученика с его самооценкой, в отношениях учителя с учениками за стенами школы</a:t>
            </a:r>
            <a:endParaRPr lang="en-US" sz="1200" dirty="0">
              <a:solidFill>
                <a:srgbClr val="660033"/>
              </a:solidFill>
              <a:latin typeface="Cambria" pitchFamily="18" charset="0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12290" y="1791047"/>
            <a:ext cx="8282676" cy="1304291"/>
            <a:chOff x="522" y="1153"/>
            <a:chExt cx="4257" cy="948"/>
          </a:xfrm>
        </p:grpSpPr>
        <p:sp>
          <p:nvSpPr>
            <p:cNvPr id="446470" name="Rectangle 6"/>
            <p:cNvSpPr>
              <a:spLocks noChangeArrowheads="1"/>
            </p:cNvSpPr>
            <p:nvPr/>
          </p:nvSpPr>
          <p:spPr bwMode="gray">
            <a:xfrm rot="3419336">
              <a:off x="514" y="1178"/>
              <a:ext cx="890" cy="873"/>
            </a:xfrm>
            <a:prstGeom prst="rect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F66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FF66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1295" y="1299"/>
              <a:ext cx="625" cy="97"/>
              <a:chOff x="2003" y="3439"/>
              <a:chExt cx="469" cy="246"/>
            </a:xfrm>
          </p:grpSpPr>
          <p:sp>
            <p:nvSpPr>
              <p:cNvPr id="446472" name="Oval 8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73" name="Rectangle 9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74" name="Oval 10"/>
              <p:cNvSpPr>
                <a:spLocks noChangeArrowheads="1"/>
              </p:cNvSpPr>
              <p:nvPr/>
            </p:nvSpPr>
            <p:spPr bwMode="gray">
              <a:xfrm>
                <a:off x="2401" y="3450"/>
                <a:ext cx="71" cy="235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75" name="Oval 11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46476" name="Rectangle 12"/>
            <p:cNvSpPr>
              <a:spLocks noChangeArrowheads="1"/>
            </p:cNvSpPr>
            <p:nvPr/>
          </p:nvSpPr>
          <p:spPr bwMode="gray">
            <a:xfrm rot="3419336">
              <a:off x="1661" y="1209"/>
              <a:ext cx="885" cy="867"/>
            </a:xfrm>
            <a:prstGeom prst="rect">
              <a:avLst/>
            </a:prstGeom>
            <a:solidFill>
              <a:srgbClr val="184971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5491D4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grpSp>
          <p:nvGrpSpPr>
            <p:cNvPr id="4" name="Group 13"/>
            <p:cNvGrpSpPr>
              <a:grpSpLocks/>
            </p:cNvGrpSpPr>
            <p:nvPr/>
          </p:nvGrpSpPr>
          <p:grpSpPr bwMode="auto">
            <a:xfrm>
              <a:off x="2448" y="1296"/>
              <a:ext cx="624" cy="96"/>
              <a:chOff x="2003" y="3439"/>
              <a:chExt cx="468" cy="244"/>
            </a:xfrm>
          </p:grpSpPr>
          <p:sp>
            <p:nvSpPr>
              <p:cNvPr id="446478" name="Oval 14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79" name="Rectangle 15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80" name="Oval 16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81" name="Oval 17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46482" name="Rectangle 18"/>
            <p:cNvSpPr>
              <a:spLocks noChangeArrowheads="1"/>
            </p:cNvSpPr>
            <p:nvPr/>
          </p:nvSpPr>
          <p:spPr bwMode="gray">
            <a:xfrm rot="3419336">
              <a:off x="2760" y="1236"/>
              <a:ext cx="934" cy="796"/>
            </a:xfrm>
            <a:prstGeom prst="rect">
              <a:avLst/>
            </a:prstGeom>
            <a:solidFill>
              <a:srgbClr val="99CC00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grpSp>
          <p:nvGrpSpPr>
            <p:cNvPr id="5" name="Group 19"/>
            <p:cNvGrpSpPr>
              <a:grpSpLocks/>
            </p:cNvGrpSpPr>
            <p:nvPr/>
          </p:nvGrpSpPr>
          <p:grpSpPr bwMode="auto">
            <a:xfrm>
              <a:off x="3600" y="1296"/>
              <a:ext cx="816" cy="96"/>
              <a:chOff x="2003" y="3439"/>
              <a:chExt cx="468" cy="244"/>
            </a:xfrm>
          </p:grpSpPr>
          <p:sp>
            <p:nvSpPr>
              <p:cNvPr id="446484" name="Oval 20"/>
              <p:cNvSpPr>
                <a:spLocks noChangeArrowheads="1"/>
              </p:cNvSpPr>
              <p:nvPr/>
            </p:nvSpPr>
            <p:spPr bwMode="gray">
              <a:xfrm>
                <a:off x="2003" y="3439"/>
                <a:ext cx="79" cy="242"/>
              </a:xfrm>
              <a:prstGeom prst="ellipse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85" name="Rectangle 21"/>
              <p:cNvSpPr>
                <a:spLocks noChangeArrowheads="1"/>
              </p:cNvSpPr>
              <p:nvPr/>
            </p:nvSpPr>
            <p:spPr bwMode="gray">
              <a:xfrm>
                <a:off x="2048" y="3441"/>
                <a:ext cx="388" cy="242"/>
              </a:xfrm>
              <a:prstGeom prst="rect">
                <a:avLst/>
              </a:prstGeom>
              <a:gradFill rotWithShape="0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86" name="Oval 22"/>
              <p:cNvSpPr>
                <a:spLocks noChangeArrowheads="1"/>
              </p:cNvSpPr>
              <p:nvPr/>
            </p:nvSpPr>
            <p:spPr bwMode="gray">
              <a:xfrm>
                <a:off x="2400" y="3443"/>
                <a:ext cx="71" cy="234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1270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6487" name="Oval 23"/>
              <p:cNvSpPr>
                <a:spLocks noChangeArrowheads="1"/>
              </p:cNvSpPr>
              <p:nvPr/>
            </p:nvSpPr>
            <p:spPr bwMode="gray">
              <a:xfrm>
                <a:off x="2438" y="3519"/>
                <a:ext cx="20" cy="69"/>
              </a:xfrm>
              <a:prstGeom prst="ellipse">
                <a:avLst/>
              </a:prstGeom>
              <a:gradFill rotWithShape="0">
                <a:gsLst>
                  <a:gs pos="0">
                    <a:schemeClr val="bg1">
                      <a:gamma/>
                      <a:shade val="46275"/>
                      <a:invGamma/>
                    </a:schemeClr>
                  </a:gs>
                  <a:gs pos="5000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46488" name="Rectangle 24"/>
            <p:cNvSpPr>
              <a:spLocks noChangeArrowheads="1"/>
            </p:cNvSpPr>
            <p:nvPr/>
          </p:nvSpPr>
          <p:spPr bwMode="gray">
            <a:xfrm rot="3419336">
              <a:off x="3909" y="1210"/>
              <a:ext cx="927" cy="813"/>
            </a:xfrm>
            <a:prstGeom prst="rect">
              <a:avLst/>
            </a:prstGeom>
            <a:gradFill rotWithShape="1">
              <a:gsLst>
                <a:gs pos="0">
                  <a:srgbClr val="009999"/>
                </a:gs>
                <a:gs pos="100000">
                  <a:srgbClr val="0099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0099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</p:grpSp>
      <p:sp>
        <p:nvSpPr>
          <p:cNvPr id="446489" name="Text Box 25"/>
          <p:cNvSpPr txBox="1">
            <a:spLocks noChangeArrowheads="1"/>
          </p:cNvSpPr>
          <p:nvPr/>
        </p:nvSpPr>
        <p:spPr bwMode="gray">
          <a:xfrm rot="19445906">
            <a:off x="361554" y="1798994"/>
            <a:ext cx="1603161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300" b="1" dirty="0">
                <a:solidFill>
                  <a:srgbClr val="FFFF00"/>
                </a:solidFill>
                <a:latin typeface="Garamond" pitchFamily="18" charset="0"/>
                <a:sym typeface="Garamond" pitchFamily="18" charset="0"/>
              </a:rPr>
              <a:t>Ситуации в системе педагогического взаимоотношения педагога с обучающимися</a:t>
            </a:r>
            <a:endParaRPr lang="ru-RU" sz="1300" dirty="0">
              <a:solidFill>
                <a:srgbClr val="FFFF00"/>
              </a:solidFill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446490" name="Text Box 26"/>
          <p:cNvSpPr txBox="1">
            <a:spLocks noChangeArrowheads="1"/>
          </p:cNvSpPr>
          <p:nvPr/>
        </p:nvSpPr>
        <p:spPr bwMode="gray">
          <a:xfrm rot="19406651">
            <a:off x="2569894" y="1900188"/>
            <a:ext cx="1650965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b="1" dirty="0">
                <a:solidFill>
                  <a:srgbClr val="92D050"/>
                </a:solidFill>
                <a:latin typeface="Cambria" pitchFamily="18" charset="0"/>
                <a:sym typeface="Garamond" pitchFamily="18" charset="0"/>
              </a:rPr>
              <a:t>Ситуации взаимодействия педагога с коллегами</a:t>
            </a:r>
          </a:p>
        </p:txBody>
      </p:sp>
      <p:sp>
        <p:nvSpPr>
          <p:cNvPr id="446491" name="Text Box 27"/>
          <p:cNvSpPr txBox="1">
            <a:spLocks noChangeArrowheads="1"/>
          </p:cNvSpPr>
          <p:nvPr/>
        </p:nvSpPr>
        <p:spPr bwMode="gray">
          <a:xfrm rot="19391449">
            <a:off x="4778685" y="1872219"/>
            <a:ext cx="1624547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sz="1400" b="1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Ситуации </a:t>
            </a:r>
            <a:r>
              <a:rPr lang="ru-RU" sz="1400" b="1" dirty="0" err="1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взаимо-отношений</a:t>
            </a:r>
            <a:r>
              <a:rPr lang="ru-RU" sz="1400" b="1" dirty="0">
                <a:solidFill>
                  <a:srgbClr val="002060"/>
                </a:solidFill>
                <a:latin typeface="Cambria" pitchFamily="18" charset="0"/>
                <a:sym typeface="Garamond" pitchFamily="18" charset="0"/>
              </a:rPr>
              <a:t> педагога с руководством</a:t>
            </a:r>
          </a:p>
        </p:txBody>
      </p:sp>
      <p:sp>
        <p:nvSpPr>
          <p:cNvPr id="446492" name="Text Box 28"/>
          <p:cNvSpPr txBox="1">
            <a:spLocks noChangeArrowheads="1"/>
          </p:cNvSpPr>
          <p:nvPr/>
        </p:nvSpPr>
        <p:spPr bwMode="gray">
          <a:xfrm rot="19419914">
            <a:off x="7046133" y="1809564"/>
            <a:ext cx="155661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ru-RU" b="1" dirty="0">
                <a:solidFill>
                  <a:srgbClr val="00FFFF"/>
                </a:solidFill>
                <a:latin typeface="Garamond" pitchFamily="18" charset="0"/>
                <a:sym typeface="Garamond" pitchFamily="18" charset="0"/>
              </a:rPr>
              <a:t>Ситуации </a:t>
            </a:r>
            <a:r>
              <a:rPr lang="ru-RU" b="1" dirty="0" err="1">
                <a:solidFill>
                  <a:srgbClr val="00FFFF"/>
                </a:solidFill>
                <a:latin typeface="Garamond" pitchFamily="18" charset="0"/>
                <a:sym typeface="Garamond" pitchFamily="18" charset="0"/>
              </a:rPr>
              <a:t>взаимо-отношений</a:t>
            </a:r>
            <a:r>
              <a:rPr lang="ru-RU" b="1" dirty="0">
                <a:solidFill>
                  <a:srgbClr val="00FFFF"/>
                </a:solidFill>
                <a:latin typeface="Garamond" pitchFamily="18" charset="0"/>
                <a:sym typeface="Garamond" pitchFamily="18" charset="0"/>
              </a:rPr>
              <a:t> с родителями</a:t>
            </a:r>
            <a:endParaRPr lang="ru-RU" dirty="0">
              <a:solidFill>
                <a:srgbClr val="00FFFF"/>
              </a:solidFill>
            </a:endParaRPr>
          </a:p>
        </p:txBody>
      </p:sp>
      <p:sp>
        <p:nvSpPr>
          <p:cNvPr id="446493" name="AutoShape 29"/>
          <p:cNvSpPr>
            <a:spLocks noChangeArrowheads="1"/>
          </p:cNvSpPr>
          <p:nvPr/>
        </p:nvSpPr>
        <p:spPr bwMode="auto">
          <a:xfrm>
            <a:off x="5132174" y="3472249"/>
            <a:ext cx="2034746" cy="3142736"/>
          </a:xfrm>
          <a:prstGeom prst="roundRect">
            <a:avLst>
              <a:gd name="adj" fmla="val 13745"/>
            </a:avLst>
          </a:prstGeom>
          <a:solidFill>
            <a:srgbClr val="FFFFFF">
              <a:alpha val="31000"/>
            </a:srgbClr>
          </a:solidFill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ru-RU" sz="1400" dirty="0">
                <a:solidFill>
                  <a:srgbClr val="333300"/>
                </a:solidFill>
                <a:latin typeface="Cambria" pitchFamily="18" charset="0"/>
                <a:sym typeface="Garamond" pitchFamily="18" charset="0"/>
              </a:rPr>
              <a:t>чрезмерный контроль за учебной и воспитательной работой; </a:t>
            </a:r>
          </a:p>
          <a:p>
            <a:endParaRPr lang="ru-RU" sz="1400" dirty="0">
              <a:solidFill>
                <a:srgbClr val="333300"/>
              </a:solidFill>
              <a:latin typeface="Cambria" pitchFamily="18" charset="0"/>
              <a:sym typeface="Garamond" pitchFamily="18" charset="0"/>
            </a:endParaRPr>
          </a:p>
          <a:p>
            <a:r>
              <a:rPr lang="ru-RU" sz="1400" dirty="0">
                <a:solidFill>
                  <a:srgbClr val="333300"/>
                </a:solidFill>
                <a:latin typeface="Cambria" pitchFamily="18" charset="0"/>
                <a:sym typeface="Garamond" pitchFamily="18" charset="0"/>
              </a:rPr>
              <a:t>излишне критическая оценка результатов учебного занятия;</a:t>
            </a:r>
          </a:p>
          <a:p>
            <a:endParaRPr lang="ru-RU" sz="1400" dirty="0">
              <a:solidFill>
                <a:srgbClr val="333300"/>
              </a:solidFill>
              <a:latin typeface="Cambria" pitchFamily="18" charset="0"/>
              <a:sym typeface="Garamond" pitchFamily="18" charset="0"/>
            </a:endParaRPr>
          </a:p>
          <a:p>
            <a:r>
              <a:rPr lang="ru-RU" sz="1400" dirty="0">
                <a:solidFill>
                  <a:srgbClr val="333300"/>
                </a:solidFill>
                <a:latin typeface="Cambria" pitchFamily="18" charset="0"/>
                <a:sym typeface="Garamond" pitchFamily="18" charset="0"/>
              </a:rPr>
              <a:t>чрезмерное администрирование</a:t>
            </a:r>
          </a:p>
          <a:p>
            <a:endParaRPr lang="ru-RU" sz="1300" dirty="0">
              <a:solidFill>
                <a:srgbClr val="660033"/>
              </a:solidFill>
              <a:latin typeface="Garamond" pitchFamily="18" charset="0"/>
              <a:sym typeface="Garamond" pitchFamily="18" charset="0"/>
            </a:endParaRPr>
          </a:p>
        </p:txBody>
      </p:sp>
      <p:sp>
        <p:nvSpPr>
          <p:cNvPr id="35" name="AutoShape 29"/>
          <p:cNvSpPr>
            <a:spLocks noChangeArrowheads="1"/>
          </p:cNvSpPr>
          <p:nvPr/>
        </p:nvSpPr>
        <p:spPr bwMode="auto">
          <a:xfrm>
            <a:off x="7224583" y="3501082"/>
            <a:ext cx="1738183" cy="3097426"/>
          </a:xfrm>
          <a:prstGeom prst="roundRect">
            <a:avLst>
              <a:gd name="adj" fmla="val 13745"/>
            </a:avLst>
          </a:prstGeom>
          <a:solidFill>
            <a:srgbClr val="FFFFFF">
              <a:alpha val="31000"/>
            </a:srgbClr>
          </a:solidFill>
          <a:ln w="38100">
            <a:solidFill>
              <a:srgbClr val="C0C0C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 sz="1200" dirty="0">
              <a:latin typeface="Garamond" pitchFamily="18" charset="0"/>
              <a:sym typeface="Garamond" pitchFamily="18" charset="0"/>
            </a:endParaRPr>
          </a:p>
          <a:p>
            <a:r>
              <a:rPr lang="ru-RU" sz="1400" dirty="0">
                <a:solidFill>
                  <a:srgbClr val="333399"/>
                </a:solidFill>
                <a:latin typeface="Cambria" pitchFamily="18" charset="0"/>
                <a:sym typeface="Garamond" pitchFamily="18" charset="0"/>
              </a:rPr>
              <a:t>ситуации, когда расходится оценка ученика, педагогом и родителями;</a:t>
            </a:r>
          </a:p>
          <a:p>
            <a:endParaRPr lang="ru-RU" sz="1400" dirty="0">
              <a:solidFill>
                <a:srgbClr val="333399"/>
              </a:solidFill>
              <a:latin typeface="Cambria" pitchFamily="18" charset="0"/>
              <a:sym typeface="Garamond" pitchFamily="18" charset="0"/>
            </a:endParaRPr>
          </a:p>
          <a:p>
            <a:r>
              <a:rPr lang="ru-RU" sz="1400" dirty="0">
                <a:solidFill>
                  <a:srgbClr val="333399"/>
                </a:solidFill>
                <a:latin typeface="Cambria" pitchFamily="18" charset="0"/>
                <a:sym typeface="Garamond" pitchFamily="18" charset="0"/>
              </a:rPr>
              <a:t>педагог имеет дело с родителями, которые уклоняются от воспитания детей.</a:t>
            </a:r>
          </a:p>
          <a:p>
            <a:endParaRPr lang="en-US" sz="140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175" y="216845"/>
            <a:ext cx="7886700" cy="1191825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Cambria" pitchFamily="18" charset="0"/>
              </a:rPr>
              <a:t>Управление эмоциями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</a:t>
            </a:r>
          </a:p>
        </p:txBody>
      </p:sp>
      <p:pic>
        <p:nvPicPr>
          <p:cNvPr id="4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555" y="2242589"/>
            <a:ext cx="2138400" cy="3742200"/>
          </a:xfrm>
          <a:prstGeom prst="rect">
            <a:avLst/>
          </a:prstGeom>
        </p:spPr>
      </p:pic>
      <p:pic>
        <p:nvPicPr>
          <p:cNvPr id="5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13" y="880891"/>
            <a:ext cx="3597709" cy="3597709"/>
          </a:xfrm>
          <a:prstGeom prst="rect">
            <a:avLst/>
          </a:prstGeom>
        </p:spPr>
      </p:pic>
      <p:sp>
        <p:nvSpPr>
          <p:cNvPr id="6" name="Rectangle 19"/>
          <p:cNvSpPr/>
          <p:nvPr/>
        </p:nvSpPr>
        <p:spPr>
          <a:xfrm>
            <a:off x="1096016" y="2236573"/>
            <a:ext cx="17625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Cambria" pitchFamily="18" charset="0"/>
              </a:rPr>
              <a:t>осознание эмоции</a:t>
            </a:r>
            <a:endParaRPr lang="en-US" sz="2400" b="1" dirty="0">
              <a:latin typeface="Cambria" pitchFamily="18" charset="0"/>
            </a:endParaRPr>
          </a:p>
        </p:txBody>
      </p:sp>
      <p:pic>
        <p:nvPicPr>
          <p:cNvPr id="7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322" y="3512881"/>
            <a:ext cx="3526351" cy="3526351"/>
          </a:xfrm>
          <a:prstGeom prst="rect">
            <a:avLst/>
          </a:prstGeom>
        </p:spPr>
      </p:pic>
      <p:sp>
        <p:nvSpPr>
          <p:cNvPr id="8" name="Rectangle 19"/>
          <p:cNvSpPr/>
          <p:nvPr/>
        </p:nvSpPr>
        <p:spPr>
          <a:xfrm>
            <a:off x="6247193" y="4618253"/>
            <a:ext cx="21224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Cambria" pitchFamily="18" charset="0"/>
              </a:rPr>
              <a:t>определение уместности эмоции</a:t>
            </a:r>
            <a:endParaRPr lang="en-US" sz="2400" b="1" dirty="0">
              <a:latin typeface="Cambria" pitchFamily="18" charset="0"/>
            </a:endParaRPr>
          </a:p>
        </p:txBody>
      </p:sp>
      <p:pic>
        <p:nvPicPr>
          <p:cNvPr id="2050" name="Picture 2" descr="D:\Users\ЛЮДА\Desktop\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7017" y="1141457"/>
            <a:ext cx="3270422" cy="2440041"/>
          </a:xfrm>
          <a:prstGeom prst="rect">
            <a:avLst/>
          </a:prstGeom>
          <a:noFill/>
        </p:spPr>
      </p:pic>
      <p:pic>
        <p:nvPicPr>
          <p:cNvPr id="2051" name="Picture 3" descr="D:\Users\ЛЮДА\Desktop\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1325" y="4123406"/>
            <a:ext cx="3476240" cy="24833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570"/>
          <p:cNvSpPr>
            <a:spLocks noGrp="1" noChangeArrowheads="1"/>
          </p:cNvSpPr>
          <p:nvPr>
            <p:ph type="title"/>
          </p:nvPr>
        </p:nvSpPr>
        <p:spPr bwMode="auto">
          <a:xfrm>
            <a:off x="694552" y="0"/>
            <a:ext cx="7886700" cy="1325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8575">
            <a:solidFill>
              <a:srgbClr val="C00000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 eaLnBrk="1" hangingPunct="1">
              <a:buClr>
                <a:srgbClr val="000000"/>
              </a:buClr>
              <a:buFont typeface="Arial" pitchFamily="34" charset="0"/>
              <a:buNone/>
            </a:pPr>
            <a:r>
              <a:rPr lang="ru-RU" sz="3200" b="1" dirty="0">
                <a:solidFill>
                  <a:srgbClr val="333300"/>
                </a:solidFill>
                <a:latin typeface="Cambria" pitchFamily="18" charset="0"/>
                <a:sym typeface="Garamond" pitchFamily="18" charset="0"/>
              </a:rPr>
              <a:t>Способы управления эмоциями</a:t>
            </a:r>
            <a:endParaRPr lang="ru-RU" sz="1900" dirty="0">
              <a:solidFill>
                <a:srgbClr val="333300"/>
              </a:solidFill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</p:txBody>
      </p:sp>
      <p:pic>
        <p:nvPicPr>
          <p:cNvPr id="5" name="Shape 569" descr="ÐÐ°ÑÑÐ¸Ð½ÐºÐ¸ Ð¿Ð¾ Ð·Ð°Ð¿ÑÐ¾ÑÑ ÑÑÐ¸ÐºÐµÑ png"/>
          <p:cNvPicPr preferRelativeResize="0"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41909">
            <a:off x="-152629" y="829016"/>
            <a:ext cx="3437519" cy="3335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hape 573"/>
          <p:cNvSpPr>
            <a:spLocks noChangeArrowheads="1"/>
          </p:cNvSpPr>
          <p:nvPr/>
        </p:nvSpPr>
        <p:spPr bwMode="auto">
          <a:xfrm rot="21431409">
            <a:off x="182543" y="1424803"/>
            <a:ext cx="2632261" cy="2339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/>
            <a:r>
              <a:rPr lang="ru-RU" sz="1400" b="1" dirty="0">
                <a:solidFill>
                  <a:srgbClr val="FF0000"/>
                </a:solidFill>
                <a:latin typeface="Cambria" pitchFamily="18" charset="0"/>
              </a:rPr>
              <a:t>Изменение объекта концентрации: </a:t>
            </a:r>
          </a:p>
          <a:p>
            <a:pPr algn="ctr"/>
            <a:r>
              <a:rPr lang="ru-RU" sz="1200" dirty="0">
                <a:latin typeface="Cambria" pitchFamily="18" charset="0"/>
              </a:rPr>
              <a:t>переключение внимания на другой объект              изменятся испытываемые Вами эмоции. </a:t>
            </a:r>
          </a:p>
          <a:p>
            <a:pPr algn="ctr"/>
            <a:r>
              <a:rPr lang="ru-RU" sz="1200" dirty="0">
                <a:latin typeface="Cambria" pitchFamily="18" charset="0"/>
              </a:rPr>
              <a:t>Если переключиться не на что, попробуйте вызвать какое-то хорошее воспоминание: вспоминая о приятном событии, мы невольно начинаем испытывать эмоции, которые испытывали в тот момент.</a:t>
            </a:r>
          </a:p>
        </p:txBody>
      </p:sp>
      <p:pic>
        <p:nvPicPr>
          <p:cNvPr id="7" name="Shape 574" descr="ÐÐ¾ÑÐ¾Ð¶ÐµÐµ Ð¸Ð·Ð¾Ð±ÑÐ°Ð¶ÐµÐ½Ð¸Ðµ"/>
          <p:cNvPicPr preferRelativeResize="0">
            <a:picLocks noChangeAspect="1" noChangeArrowheads="1"/>
          </p:cNvPicPr>
          <p:nvPr/>
        </p:nvPicPr>
        <p:blipFill>
          <a:blip r:embed="rId3" cstate="print"/>
          <a:srcRect t="19827" r="65669" b="33528"/>
          <a:stretch>
            <a:fillRect/>
          </a:stretch>
        </p:blipFill>
        <p:spPr bwMode="auto">
          <a:xfrm>
            <a:off x="2636110" y="829445"/>
            <a:ext cx="3805020" cy="3343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hape 575"/>
          <p:cNvSpPr>
            <a:spLocks noChangeArrowheads="1"/>
          </p:cNvSpPr>
          <p:nvPr/>
        </p:nvSpPr>
        <p:spPr bwMode="auto">
          <a:xfrm rot="21056176">
            <a:off x="3067217" y="1553393"/>
            <a:ext cx="2804474" cy="214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</a:pPr>
            <a:r>
              <a:rPr lang="ru-RU" sz="1400" b="1" dirty="0">
                <a:solidFill>
                  <a:srgbClr val="0000FF"/>
                </a:solidFill>
                <a:latin typeface="Cambria" pitchFamily="18" charset="0"/>
              </a:rPr>
              <a:t>Изменение убеждений: </a:t>
            </a:r>
          </a:p>
          <a:p>
            <a:pPr algn="ctr">
              <a:buClr>
                <a:srgbClr val="000000"/>
              </a:buClr>
            </a:pPr>
            <a:r>
              <a:rPr lang="ru-RU" sz="1200" dirty="0">
                <a:latin typeface="Cambria" pitchFamily="18" charset="0"/>
              </a:rPr>
              <a:t>любую информацию мы пропускаем через фильтр наших убеждений; мы видим мир не таким, какой он есть, а таким, каким хотим его видеть. Поэтому если Вы не можете изменить ситуацию, в которой оказались, нужно изменить свое к ней отношение, тогда и Ваши эмоции изменятся.</a:t>
            </a:r>
            <a:endParaRPr lang="ru-RU" sz="1200" dirty="0">
              <a:solidFill>
                <a:srgbClr val="663300"/>
              </a:solidFill>
              <a:latin typeface="Cambria" pitchFamily="18" charset="0"/>
              <a:sym typeface="Garamond" pitchFamily="18" charset="0"/>
            </a:endParaRPr>
          </a:p>
        </p:txBody>
      </p:sp>
      <p:pic>
        <p:nvPicPr>
          <p:cNvPr id="9" name="Shape 576" descr="ÐÐ¾ÑÐ¾Ð¶ÐµÐµ Ð¸Ð·Ð¾Ð±ÑÐ°Ð¶ÐµÐ½Ð¸Ðµ"/>
          <p:cNvPicPr preferRelativeResize="0">
            <a:picLocks noChangeAspect="1" noChangeArrowheads="1"/>
          </p:cNvPicPr>
          <p:nvPr/>
        </p:nvPicPr>
        <p:blipFill>
          <a:blip r:embed="rId3" cstate="print"/>
          <a:srcRect l="66647" t="11792" b="43570"/>
          <a:stretch>
            <a:fillRect/>
          </a:stretch>
        </p:blipFill>
        <p:spPr bwMode="auto">
          <a:xfrm rot="21344084">
            <a:off x="5642764" y="848157"/>
            <a:ext cx="3612973" cy="350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Shape 577"/>
          <p:cNvSpPr>
            <a:spLocks noChangeArrowheads="1"/>
          </p:cNvSpPr>
          <p:nvPr/>
        </p:nvSpPr>
        <p:spPr bwMode="auto">
          <a:xfrm rot="336418">
            <a:off x="5992178" y="1558077"/>
            <a:ext cx="2941262" cy="2514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</a:pPr>
            <a:r>
              <a:rPr lang="ru-RU" sz="1400" b="1" dirty="0">
                <a:solidFill>
                  <a:srgbClr val="FFFF00"/>
                </a:solidFill>
                <a:latin typeface="Cambria" pitchFamily="18" charset="0"/>
              </a:rPr>
              <a:t>“Физиологический способ”:</a:t>
            </a:r>
          </a:p>
          <a:p>
            <a:pPr algn="ctr">
              <a:buClr>
                <a:srgbClr val="000000"/>
              </a:buClr>
            </a:pPr>
            <a:r>
              <a:rPr lang="ru-RU" sz="1200" dirty="0">
                <a:latin typeface="Cambria" pitchFamily="18" charset="0"/>
              </a:rPr>
              <a:t>так как эмоции сопровождаются физиологическими изменениями (учащается пульс и дыхание, повышается артериальное давление, расширяются зрачки и т.п.) ученые предположили, что если эмоция изменила состояние организма, то управление организмом может изменить эмоции.  Человеку, который волнуется рекомендуют глубоко дышать, а испытывающему гнев, сильно сжимать и разжимать кулаки.</a:t>
            </a:r>
            <a:endParaRPr lang="ru-RU" sz="1200" dirty="0">
              <a:solidFill>
                <a:srgbClr val="002060"/>
              </a:solidFill>
              <a:latin typeface="Cambria" pitchFamily="18" charset="0"/>
              <a:sym typeface="Garamond" pitchFamily="18" charset="0"/>
            </a:endParaRPr>
          </a:p>
        </p:txBody>
      </p:sp>
      <p:pic>
        <p:nvPicPr>
          <p:cNvPr id="11" name="Shape 585" descr="ÐÐ¾ÑÐ¾Ð¶ÐµÐµ Ð¸Ð·Ð¾Ð±ÑÐ°Ð¶ÐµÐ½Ð¸Ðµ"/>
          <p:cNvPicPr preferRelativeResize="0">
            <a:picLocks noChangeAspect="1" noChangeArrowheads="1"/>
          </p:cNvPicPr>
          <p:nvPr/>
        </p:nvPicPr>
        <p:blipFill>
          <a:blip r:embed="rId3" cstate="print"/>
          <a:srcRect t="19827" r="65669" b="33528"/>
          <a:stretch>
            <a:fillRect/>
          </a:stretch>
        </p:blipFill>
        <p:spPr bwMode="auto">
          <a:xfrm rot="963046">
            <a:off x="3570000" y="3642178"/>
            <a:ext cx="4202804" cy="3273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Shape 588"/>
          <p:cNvSpPr>
            <a:spLocks noChangeArrowheads="1"/>
          </p:cNvSpPr>
          <p:nvPr/>
        </p:nvSpPr>
        <p:spPr bwMode="auto">
          <a:xfrm rot="566556">
            <a:off x="3933162" y="4291534"/>
            <a:ext cx="3354840" cy="215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/>
            <a:r>
              <a:rPr lang="ru-RU" sz="1400" b="1" dirty="0">
                <a:solidFill>
                  <a:srgbClr val="660066"/>
                </a:solidFill>
                <a:latin typeface="Cambria" pitchFamily="18" charset="0"/>
              </a:rPr>
              <a:t>“Лейбл или Ярлык”:</a:t>
            </a:r>
          </a:p>
          <a:p>
            <a:pPr algn="ctr"/>
            <a:r>
              <a:rPr lang="ru-RU" sz="1200" dirty="0">
                <a:latin typeface="Cambria" pitchFamily="18" charset="0"/>
              </a:rPr>
              <a:t>если в голову пришла негативная мысль, надо мысленно отстраниться от нее и </a:t>
            </a:r>
            <a:r>
              <a:rPr lang="ru-RU" sz="1200" b="1" dirty="0">
                <a:latin typeface="Cambria" pitchFamily="18" charset="0"/>
              </a:rPr>
              <a:t>наблюдать за ней со стороны</a:t>
            </a:r>
            <a:r>
              <a:rPr lang="ru-RU" sz="1200" dirty="0">
                <a:latin typeface="Cambria" pitchFamily="18" charset="0"/>
              </a:rPr>
              <a:t>, но не позволять этой мысли завладеть Вами. Понаблюдайте, что она хочет? Негативные мысли имеют силу только над Вами и только в том случае, если Вы реагируете на них страхом, тревогой. Они получают эту силу от Вас. Как только Вы перестаете на них реагировать, они теряют власть. Скажите: “Это всего лишь негативная мысль!”</a:t>
            </a:r>
          </a:p>
        </p:txBody>
      </p:sp>
      <p:pic>
        <p:nvPicPr>
          <p:cNvPr id="14" name="Shape 576" descr="ÐÐ¾ÑÐ¾Ð¶ÐµÐµ Ð¸Ð·Ð¾Ð±ÑÐ°Ð¶ÐµÐ½Ð¸Ðµ"/>
          <p:cNvPicPr preferRelativeResize="0">
            <a:picLocks noChangeAspect="1" noChangeArrowheads="1"/>
          </p:cNvPicPr>
          <p:nvPr/>
        </p:nvPicPr>
        <p:blipFill>
          <a:blip r:embed="rId3" cstate="print"/>
          <a:srcRect l="66647" t="11792" b="43570"/>
          <a:stretch>
            <a:fillRect/>
          </a:stretch>
        </p:blipFill>
        <p:spPr bwMode="auto">
          <a:xfrm rot="20646813">
            <a:off x="117110" y="3643633"/>
            <a:ext cx="3974143" cy="307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hape 589"/>
          <p:cNvSpPr>
            <a:spLocks noChangeArrowheads="1"/>
          </p:cNvSpPr>
          <p:nvPr/>
        </p:nvSpPr>
        <p:spPr bwMode="auto">
          <a:xfrm rot="21075094">
            <a:off x="560151" y="4197199"/>
            <a:ext cx="3199158" cy="2135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algn="ctr">
              <a:buClr>
                <a:srgbClr val="000000"/>
              </a:buClr>
            </a:pPr>
            <a:r>
              <a:rPr lang="ru-RU" sz="1400" b="1" dirty="0">
                <a:solidFill>
                  <a:srgbClr val="333300"/>
                </a:solidFill>
                <a:latin typeface="Cambria" pitchFamily="18" charset="0"/>
              </a:rPr>
              <a:t>“Отрезать и отбросить”: </a:t>
            </a:r>
          </a:p>
          <a:p>
            <a:pPr algn="ctr">
              <a:buClr>
                <a:srgbClr val="000000"/>
              </a:buClr>
            </a:pPr>
            <a:r>
              <a:rPr lang="ru-RU" sz="1200" dirty="0">
                <a:latin typeface="Cambria" pitchFamily="18" charset="0"/>
              </a:rPr>
              <a:t>для работы с негативными мыслями “у меня опять ничего не выйдет...”, “все это без толку” и пр. — немедленно “отрежьте и отбросьте”, сделав для этого резкий, “отрезающий” жест левой рукой и зрительно представив, как Вы отрезаете и отбрасываете эту мысль. Затем продолжайте дальше заниматься визуализацией: поместите на место удаленной негативной мысли, позитивную. Все встанет на свои места.</a:t>
            </a:r>
            <a:endParaRPr lang="ru-RU" sz="1200" dirty="0">
              <a:latin typeface="Cambria" pitchFamily="18" charset="0"/>
              <a:sym typeface="Garamond" pitchFamily="18" charset="0"/>
            </a:endParaRPr>
          </a:p>
        </p:txBody>
      </p:sp>
      <p:sp>
        <p:nvSpPr>
          <p:cNvPr id="17" name="Стрелка вправо 16"/>
          <p:cNvSpPr/>
          <p:nvPr/>
        </p:nvSpPr>
        <p:spPr>
          <a:xfrm rot="21428731">
            <a:off x="1481772" y="2125627"/>
            <a:ext cx="303386" cy="1062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2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546" y="290986"/>
            <a:ext cx="7699803" cy="127420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660033"/>
                </a:solidFill>
                <a:latin typeface="Cambria" pitchFamily="18" charset="0"/>
              </a:rPr>
              <a:t>Эмоции делают человека человеком. Делают нас теми, кто мы есть.</a:t>
            </a:r>
          </a:p>
        </p:txBody>
      </p:sp>
      <p:pic>
        <p:nvPicPr>
          <p:cNvPr id="4" name="Picture 2" descr="D:\Users\ЛЮДА\Desktop\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2595" y="1726770"/>
            <a:ext cx="7669427" cy="50635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972</TotalTime>
  <Words>759</Words>
  <Application>Microsoft Office PowerPoint</Application>
  <PresentationFormat>Экран (4:3)</PresentationFormat>
  <Paragraphs>64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7" baseType="lpstr">
      <vt:lpstr>Arial</vt:lpstr>
      <vt:lpstr>Calibri</vt:lpstr>
      <vt:lpstr>Calibri Light</vt:lpstr>
      <vt:lpstr>Cambria</vt:lpstr>
      <vt:lpstr>Garamond</vt:lpstr>
      <vt:lpstr>Noto Sans Symbols</vt:lpstr>
      <vt:lpstr>Times New Roman</vt:lpstr>
      <vt:lpstr>Verdana</vt:lpstr>
      <vt:lpstr>Office Theme</vt:lpstr>
      <vt:lpstr>Эмоциональная культура                                    педагога</vt:lpstr>
      <vt:lpstr>Презентация PowerPoint</vt:lpstr>
      <vt:lpstr>Эмоциональная культура</vt:lpstr>
      <vt:lpstr>Составляющие эмоционального интеллекта педагога  </vt:lpstr>
      <vt:lpstr>Типичные ситуации,  которые служат фоном эмоционального переживания в профессиональной деятельности</vt:lpstr>
      <vt:lpstr>Управление эмоциями</vt:lpstr>
      <vt:lpstr>Способы управления эмоциями</vt:lpstr>
      <vt:lpstr>Эмоции делают человека человеком. Делают нас теми, кто мы есть.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User1</cp:lastModifiedBy>
  <cp:revision>66</cp:revision>
  <dcterms:created xsi:type="dcterms:W3CDTF">2019-08-22T12:43:40Z</dcterms:created>
  <dcterms:modified xsi:type="dcterms:W3CDTF">2020-12-28T06:46:43Z</dcterms:modified>
</cp:coreProperties>
</file>