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7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95536" y="332656"/>
            <a:ext cx="8352928" cy="6192688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 descr="0_877c7_44324a4e_XL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5083036"/>
            <a:ext cx="2011291" cy="17749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yandex.ru/clck/jsredir?from=yandex.ru;images/search;images;;&amp;text=&amp;etext=1716.2dCK5SJLhDhQdtb5Puv8SSIiLWwpeX3TiN1OEpDAmffcgsz_LFslkl-VlOJKMykz5ZCB3IZpPw5Giem8S6-X1cU-DGz0iqpyHhOc6yq1qAw.2b974a66b266ea9f5b5edbc1053100d3ca268a69&amp;uuid=&amp;state=tid_Wvm4RM28ca_MiO4Ne9osTPtpHS9wicjEF5X7fRziVPIHCd9FyQ,,&amp;data=UlNrNmk5WktYejR0eWJFYk1LdmtxaGxHaWNTV1ZHV05yNXJHb2VSS216eDd1cFBBTWo2TXdzeEpuMGxXVm1FZk4zbWtIeUlXd1NrQkdzWmhfTGlYSEQxUGkwODJNeXpjRDJmRVJpZTlYWWcs&amp;sign=5da102a76ffc5423339f8f302cd90d6f&amp;keyno=0&amp;b64e=2&amp;l10n=ru" TargetMode="External"/><Relationship Id="rId3" Type="http://schemas.openxmlformats.org/officeDocument/2006/relationships/hyperlink" Target="http://yandex.ru/clck/jsredir?from=yandex.ru;images/search;images;;&amp;text=&amp;etext=1716.Cldnwh3pwjdoWjpbgAiBPKGMDbq2Wztw6GGYW6mN7fppd7O1HnzzqVd9BrSHhY_YkuiGo8U2bqWyUZwBxqXAwPwhQjBDH0SlQi7QvQLPAsc.7ccc7d52b7d99e525ec189bfe7ba117dc114d63c&amp;uuid=&amp;state=tid_Wvm4RM28ca_MiO4Ne9osTPtpHS9wicjEF5X7fRziVPIHCd9FyQ,,&amp;data=UlNrNmk5WktYejR0eWJFYk1Ldmtxc2xPZlI1VDJSeEFZd09TWXpzbjd5NWpmZkotbW94dmJUQTZBbXllQzMtdEladFFVakRqbkVSNFNyYU5NZER1SjNsUmJVX2RVd0lScHA2U29meFF5YmlzZUwzczBIMHdTai0wRDVwdkd0dkkzSUw3MWpEc1BXWSw,&amp;sign=e288af6b597ad4e4c3af388fff973a62&amp;keyno=0&amp;b64e=2&amp;l10n=ru" TargetMode="External"/><Relationship Id="rId7" Type="http://schemas.openxmlformats.org/officeDocument/2006/relationships/hyperlink" Target="http://yandex.ru/clck/jsredir?from=yandex.ru;images/search;images;;&amp;text=&amp;etext=1716.c8yAmrsleNEUfZ_P7snON2gLSMSY8JKHRgcdc-pxtmFWB2CS0ErucwtVWLc5ZYbhzL6mPCJ5Jw3oTFwVVTNu_0BzRqpzOKta4NISURk_PnDukKuZF1ARi4VMUGyVIUe1.2f65cdcfb41efed4d9de8fff544544523f69b63f&amp;uuid=&amp;state=tid_Wvm4RM28ca_MiO4Ne9osTPtpHS9wicjEF5X7fRziVPIHCd9FyQ,,&amp;data=UlNrNmk5WktYejR0eWJFYk1LdmtxcUVRUXBRV1FiUHhNaE1hQ1VNdHVHeUZUWjNiS1I4NUNTeDNuRHNkakUzZXlORWtKaDJmZ2E1NUJIRTJRc2l0NzRuRDhqalhwTGpnVUFBRzE4R0hQdnktMU1Wa3Z6OE0xX2JhdEoxc1QyMzE,&amp;sign=33f758389b92d5ca5c5d5014373682d1&amp;keyno=0&amp;b64e=2&amp;l10n=ru" TargetMode="External"/><Relationship Id="rId2" Type="http://schemas.openxmlformats.org/officeDocument/2006/relationships/hyperlink" Target="http://yandex.ru/clck/jsredir?from=yandex.ru;images/search;images;;&amp;text=&amp;etext=1716.p2TzyPPWD0zLy3SbAtCmg5aeGaT2lIbjNtdETspG218ShTE4aX74QR9md9aij9aCckiEKpJ0gS_4zBkGaghC2VBWLWK5MsfvtGSD44ky280.3b2778bbdc135a0d29fd0b33c5bbbb52dac273b0&amp;uuid=&amp;state=tid_Wvm4RM28ca_MiO4Ne9osTPtpHS9wicjEF5X7fRziVPIHCd9FyQ,,&amp;data=UlNrNmk5WktYejR0eWJFYk1LdmtxazVKWnBuNlhsTlhzNVJkNmVKTEpHbkswRDBFSXBKR3J5Vm13OUxmeUVtVXIyNUJ6UHZGRUVTVWxkU005SXpsMzJ2aExJeG55R0xSUmI1cmxqaU9yWU5MZmRtRzNBTEl0NmcwVnJjMlJ5VUcyTTM0X1phWmg0TSw,&amp;sign=ff6f51dd23abdfee32b14a6ca9cdee09&amp;keyno=0&amp;b64e=2&amp;l10n=r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yandex.ru/clck/jsredir?from=yandex.ru;images/search;images;;&amp;text=&amp;etext=1716.k46ajkUubGzWI7YiGjc7itFP2AvYMU8Flxb7VEUlAjhAik9LznQTiUZlp32msx--SIxAswJAZbtUq-lM9S793lKRAdPOTQHRElzpbtwlkL4.32ecd45f420cf170188db670b649ef33eab7683e&amp;uuid=&amp;state=tid_Wvm4RM28ca_MiO4Ne9osTPtpHS9wicjEF5X7fRziVPIHCd9FyQ,,&amp;data=UlNrNmk5WktYejR0eWJFYk1LdmtxcTl6Q0V2cFFpRW9ONEFoYUN1ZWlNNUxpU2tscjM0V0xKN2tiWFYteEJpOHFkQmg4Y201eFVoTnp4Mk80YkxPWnRzWk96NjIwWDVyYlZDSXpmdmF1RzhTdUVQOEg3YjhTRWpBRUJRRHJIMWthNjV1ZlJENkVLUUkxbEdHUzdHRFhIMl9QM0sycXRoeng0WU1RUVVaT0ROWDIwUzA5TDl4WFEsLA,,&amp;sign=a664cb457dbeb7bb817d1355b093bf25&amp;keyno=0&amp;b64e=2&amp;l10n=ru" TargetMode="External"/><Relationship Id="rId5" Type="http://schemas.openxmlformats.org/officeDocument/2006/relationships/hyperlink" Target="http://yandex.ru/clck/jsredir?from=yandex.ru;images/search;images;;&amp;text=&amp;etext=1716.h8XVDm0AL5Y2EBPfLnKjdTufSVmYRIdRNn49ydtUh19IZkK_rbrvaMIhuScffY9LBlXtjoc2X1so3G-XlHF9HiQXoiffjgKlovLalXkowjA.e9e436b34650a61742401d8ef59af9e237747115&amp;uuid=&amp;state=tid_Wvm4RM28ca_MiO4Ne9osTPtpHS9wicjEF5X7fRziVPIHCd9FyQ,,&amp;data=UlNrNmk5WktYejY4cHFySjRXSWhXSVJSTEtSaVJYTmdMUzNTYkpHOERSRGhEYWt2ckpVc0FHSXNPc0RNa0MyNUJha1JjU3p4dFJyM3dxUkVINlVXQTlNUndjcm5FOHQtTHA2Y3gydTNTa1FJMkZSclNuNElLWENPVGFjS2xhX2pFcGNHREtDLTJPVGdJRng0aXVBMUNGb2NNa1Bkc2tocWpzeldmcThLODk3RlpSZmZBUGh0MGkzNThoM0dMVEVReHBZUjJSTDcxWFdPTllQWE5qdmVsMjF2YzFYdjVNdWZpemRoc1Y3UGM5MFBlYnI0b2V2WURCRmFTWVg3anlCUW5QdXg2UXE3b2NIUDlWbThiSENHQjV6bUdlaWFMRENmS3JJSnhISHFmbXE5ai1FRXpyT2JkR28xcVRRQnR5OEtkYmRlUlNfRVBqcllaNDVpN3FRT2hVLTV2N1NMRHhEQUVyZXJDWWRjcEZ2dzZDUXJYVFRJTVVPbHpNdWZ2V3FFZlFDM2twYUpjTzJnNVZUcmdXRGp0cUtxV3JEYVNyYU9IeVRoa3FMMS1UOHRlNWlfLVJab21XR1FYcG1GT05fTDlqOGwxcmZKRWpkVzdLbHR6b1Vka1RRWjNmYjNzVzBOTWlPX084MS1GQ0ZqUUFNN1liWGk5c1NSamplcVdGN2pzTFZLYXZ4QWxOT0l2eXdrbHkxNTJqNC15WVJXRWtzSUYzQ2hJWVg1MEhjLA,,&amp;sign=6b6c559ecf581fbdd5f33f765c3975c3&amp;keyno=0&amp;b64e=2&amp;l10n=ru" TargetMode="External"/><Relationship Id="rId10" Type="http://schemas.openxmlformats.org/officeDocument/2006/relationships/hyperlink" Target="http://yandex.ru/clck/jsredir?from=yandex.ru;images/search;images;;&amp;text=&amp;etext=1716.vS9NJOMmrPW0uEgqD0AKRRViyygHN1CXYXswXvV6k8RZRECtpBKN_XqrAgyEwpxhdJBxXflU6gHGIWgId_xz5ZQrxJVKvmHP9hN98g2J-s8.39647a0660466b99db927ceabc44ec28ed706cb3&amp;uuid=&amp;state=tid_Wvm4RM28ca_MiO4Ne9osTPtpHS9wicjEF5X7fRziVPIHCd9FyQ,,&amp;data=UlNrNmk5WktYejR0eWJFYk1Ldmtxb3d3ZWVTYm9pRmRTdmRrQWxjOWN2NVQxYmZVZm1Xd2JxUms0UE5WWXRLd3pNZHFnWi1qUnJjdDMyb1B1TnBObTB1UnBObW4xOGJfek1ydjVjRHZUNjhtTjRNWE9IeF9jQSws&amp;sign=24f4c6ee08d8894f6729efbc84e37e1b&amp;keyno=0&amp;b64e=2&amp;l10n=ru" TargetMode="External"/><Relationship Id="rId4" Type="http://schemas.openxmlformats.org/officeDocument/2006/relationships/hyperlink" Target="http://yandex.ru/clck/jsredir?from=yandex.ru;images/search;images;;&amp;text=&amp;etext=1716.BEp_Dn9dwu3gDngLuNeagSdVHYvh8o11LdZ5tD3QU0jK8f43AcUe-zaxEG3LbOG-lxV8ydw_upz8edStvmzCllmJUqLJpY5TtcwbPz_2ucg.086ad0cbf2008749bd1214bb805e709265df5cf7&amp;uuid=&amp;state=tid_Wvm4RM28ca_MiO4Ne9osTPtpHS9wicjEF5X7fRziVPIHCd9FyQ,,&amp;data=UlNrNmk5WktYejR0eWJFYk1LdmtxbkFSM2NHel9UX0RzcklQWWFwVktHSzVtWlQ5ZFhMTEhTaFphR0VjWjVVZ01uS0UwRTJfSzUzRElfb25CalJORnhrRmxFSEZ2blM2SUxpQlo3aTVpQTZRZk95UDloeGhRY2ZPZnpsVXJlQXQ,&amp;sign=8354b91e10679a8b5e7933edcf7b3224&amp;keyno=0&amp;b64e=2&amp;l10n=ru" TargetMode="External"/><Relationship Id="rId9" Type="http://schemas.openxmlformats.org/officeDocument/2006/relationships/hyperlink" Target="http://yandex.ru/clck/jsredir?from=yandex.ru;images/search;images;;&amp;text=&amp;etext=1716.vS9NJOMmrPW0uEgqD0AKRRViyygHN1CXYXswXvV6k8RZRECtpBKN_XqrAgyEwpxhdJBxXflU6gHGIWgId_xz5ZQrxJVKvmHP9hN98g2J-s8.39647a0660466b99db927ceabc44ec28ed706cb3&amp;uuid=&amp;state=tid_Wvm4RM28ca_MiO4Ne9osTPtpHS9wicjEF5X7fRziVPIHCd9FyQ,,&amp;data=UlNrNmk5WktYejR0eWJFYk1Ldmtxa2hJXzFpS3RlTk5pTVdKMC15aVMwSy03TUpqTldxUVN4QXRUUy1PWWtJa0k5SGVQZWVHVkRveVBOR0JnZmRPU0ZtbV9JQ2FmME1DbmNmNUVWTWpNNU15cnhLQWZRaTduRmN2WWV3Y01FUVpDcEFXcjdpOEpJbndtWW9tZ3dteC1BQ0hHTkl1VVdHRVhpSEoya3otS3NZM0hJVmgxNHZ4Vl95ZExuNjFvR290enMyS3dnZDdiMkpzZ05SYlIwZjhBNzNSRFJYWWRZajZrc1o2NkZLM2x5U21CQ1g2Mmh1TzhRYW5NaFJGNlRzYVZkUUxBQzFTdnRxZmhqUG1wMTlOVkl2NEU1WVJfVHdfYzJBWG16Q3JOLWlhTHNSdXVmM3NvSlphbE1EMll4ajQtZUhRSk5lZUpZeUlSWU9PZG16dFRUN1paMjZBdVZRdXJqRk1jVjVXUGpBaEJKemxWRGUxRFlDajRsTFNYcjg1TGp5QlY0cG5tUFYteFEtbU96dW5TbVJWTnpCdU1sMTI3LUk0Z0JyZzN3WWI1aDFka3RJMy00bnh3cnJNQUg3eTRENHFwQmtjWXBTSnVSQUpwVTM4ZkRFNG5qcGNTT2xadDJyRkV1V0h2V2Ms&amp;sign=8ab14410b17ab5fda5ee6945992a39aa&amp;keyno=0&amp;b64e=2&amp;l10n=ru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680" y="590823"/>
            <a:ext cx="7772400" cy="1470025"/>
          </a:xfrm>
        </p:spPr>
        <p:txBody>
          <a:bodyPr/>
          <a:lstStyle/>
          <a:p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Русский   язык  1  класс</a:t>
            </a:r>
            <a:b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</a:b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УМК   «Школа   России»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81472" y="2060848"/>
            <a:ext cx="7344816" cy="2016224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Тренировочные  задания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«Учимся  ставить  ударение 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  словах»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3707904" y="1961987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4788024" y="1961986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052678" y="1763550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собака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бегемот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735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3707904" y="1961987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4788024" y="1961986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052678" y="1763550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воробей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сорока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33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3707904" y="1961987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4788024" y="1961986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2080" y="1772816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воробей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ворона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011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4.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2080" y="1772816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пенал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ручка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ластик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4206620" y="1971253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238035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ставится  знак ударения 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86104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свёкла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58558" y="242088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редис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8558" y="530120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томат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18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6.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ставится  знак ударения 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86104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март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58558" y="242088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апрель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8558" y="530120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февраль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80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40792" y="260648"/>
            <a:ext cx="7704856" cy="15121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знак  ударения  поставлен  верно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57301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3774" y="1988840"/>
            <a:ext cx="3098892" cy="108012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08617" y="501317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139953" y="1988840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364088" y="5013176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244057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40792" y="476672"/>
            <a:ext cx="7704856" cy="1296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8.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знак  ударения  поставлен  верно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57301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3774" y="1988840"/>
            <a:ext cx="3098892" cy="108012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08617" y="501317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4897" y="1988840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211960" y="4962016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="" xmlns:p14="http://schemas.microsoft.com/office/powerpoint/2010/main" val="12201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87624" y="2420888"/>
            <a:ext cx="7200800" cy="1152128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Давайте  проверим!</a:t>
            </a:r>
            <a:endParaRPr lang="ru-RU" sz="4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28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3707904" y="1961987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4788024" y="1961986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052678" y="1763550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собака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бегемот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://cdn-nus-1.pinme.ru/tumb/600/photo/63/0a/630ac0183584b207d9a81e31140bf7d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/>
        </p:blipFill>
        <p:spPr bwMode="auto">
          <a:xfrm>
            <a:off x="6227838" y="2128016"/>
            <a:ext cx="2232594" cy="16840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652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99886" y="2388862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2185495" y="1987224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3265615" y="1987223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2530269" y="1788787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359772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воробей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39752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сорока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65278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6" name="Picture 2" descr="http://zagadki.info/pic/zag/all/5884e1c7c48c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/>
        </p:blipFill>
        <p:spPr bwMode="auto">
          <a:xfrm>
            <a:off x="5650160" y="2095910"/>
            <a:ext cx="2810272" cy="1832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8669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3707904" y="1961987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4788024" y="1961986"/>
            <a:ext cx="0" cy="1296988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2080" y="1772816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воробей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ворона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курица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AutoShape 2" descr="https://upload.wikimedia.org/wikipedia/commons/4/44/Passer_montanus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251" y="1958078"/>
            <a:ext cx="2376264" cy="1863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801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4.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подходящее  к  схеме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2080" y="1772816"/>
            <a:ext cx="238125" cy="396875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Скругленный прямоугольник 6"/>
          <p:cNvSpPr/>
          <p:nvPr/>
        </p:nvSpPr>
        <p:spPr>
          <a:xfrm>
            <a:off x="2741357" y="450912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пенал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41357" y="3398703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ручка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41357" y="5589240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ластик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2295" y="2363625"/>
            <a:ext cx="3168650" cy="606425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9"/>
          <p:cNvCxnSpPr>
            <a:cxnSpLocks noChangeShapeType="1"/>
          </p:cNvCxnSpPr>
          <p:nvPr/>
        </p:nvCxnSpPr>
        <p:spPr bwMode="auto">
          <a:xfrm>
            <a:off x="4206620" y="1971253"/>
            <a:ext cx="0" cy="1296987"/>
          </a:xfrm>
          <a:prstGeom prst="line">
            <a:avLst/>
          </a:prstGeom>
          <a:noFill/>
          <a:ln w="5715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13316" name="Picture 4" descr="http://ykl-res.azureedge.net/59620d42-8b95-4b79-a919-f488d3c9a9fa/k8izgrLc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72816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722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ставится  знак ударения 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86104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свёкла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58558" y="242088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редис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8558" y="530120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томат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802" y="2079484"/>
            <a:ext cx="1768827" cy="22136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5192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55576" y="764704"/>
            <a:ext cx="7704856" cy="100811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6.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  ставится  знак ударения  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86104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март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58558" y="242088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апрель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058558" y="5301208"/>
            <a:ext cx="3098892" cy="86409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февраль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674" y="2093118"/>
            <a:ext cx="1971571" cy="238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6803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40792" y="332656"/>
            <a:ext cx="7704856" cy="1296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7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знак  ударения  поставлен  верно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57301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3774" y="1988840"/>
            <a:ext cx="3098892" cy="108012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08617" y="501317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банты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139953" y="1988840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364088" y="5013176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2" name="Группа 11"/>
          <p:cNvGrpSpPr/>
          <p:nvPr/>
        </p:nvGrpSpPr>
        <p:grpSpPr>
          <a:xfrm>
            <a:off x="2051720" y="1890440"/>
            <a:ext cx="5033450" cy="1426645"/>
            <a:chOff x="2051720" y="1890440"/>
            <a:chExt cx="5033450" cy="1426645"/>
          </a:xfrm>
        </p:grpSpPr>
        <p:pic>
          <p:nvPicPr>
            <p:cNvPr id="13" name="Picture 2" descr="http://img-fotki.yandex.ru/get/6521/139440740.3b/0_82e79_df499fad_L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1890440"/>
              <a:ext cx="1368152" cy="138476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://img-fotki.yandex.ru/get/6521/139440740.3b/0_82e79_df499fad_L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7018" y="1932316"/>
              <a:ext cx="1368152" cy="1384769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401391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40792" y="332656"/>
            <a:ext cx="7704856" cy="12961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8. </a:t>
            </a:r>
            <a:r>
              <a:rPr lang="ru-RU" sz="28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Выберите   и  запишите   слово, в  котором  знак  ударения  поставлен  верно</a:t>
            </a:r>
            <a:endParaRPr lang="ru-RU" sz="28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49550" y="357301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3774" y="1988840"/>
            <a:ext cx="3098892" cy="108012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108617" y="5013176"/>
            <a:ext cx="3098892" cy="100811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торты</a:t>
            </a:r>
            <a:endParaRPr lang="ru-RU" sz="44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5294897" y="1988840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" name="Прямая соединительная линия 22"/>
          <p:cNvCxnSpPr>
            <a:cxnSpLocks noChangeShapeType="1"/>
          </p:cNvCxnSpPr>
          <p:nvPr/>
        </p:nvCxnSpPr>
        <p:spPr bwMode="auto">
          <a:xfrm flipH="1">
            <a:off x="4211960" y="4962016"/>
            <a:ext cx="119061" cy="321614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11" name="Группа 10"/>
          <p:cNvGrpSpPr/>
          <p:nvPr/>
        </p:nvGrpSpPr>
        <p:grpSpPr>
          <a:xfrm>
            <a:off x="1251808" y="4309158"/>
            <a:ext cx="7424648" cy="2548842"/>
            <a:chOff x="1251808" y="4309158"/>
            <a:chExt cx="7424648" cy="2548842"/>
          </a:xfrm>
        </p:grpSpPr>
        <p:pic>
          <p:nvPicPr>
            <p:cNvPr id="12" name="Picture 2" descr="http://www.mandarinsauga.com/uploads/1/1/3/7/11372820/538831615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808" y="4581128"/>
              <a:ext cx="2081654" cy="153096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http://wallpaper-gallery.net/images/cake-image/cake-image-2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0375" y="4309158"/>
              <a:ext cx="2696081" cy="254884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93422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9"/>
            <a:ext cx="7772400" cy="720080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Оцениваем   работу!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5"/>
          <p:cNvSpPr txBox="1">
            <a:spLocks/>
          </p:cNvSpPr>
          <p:nvPr/>
        </p:nvSpPr>
        <p:spPr bwMode="auto">
          <a:xfrm>
            <a:off x="523195" y="1631950"/>
            <a:ext cx="7786687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endParaRPr lang="ru-RU" altLang="ru-RU" sz="200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endParaRPr lang="ru-RU" altLang="ru-RU" sz="2000" smtClean="0"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6" descr="http://static9.depositphotos.com/1575949/1233/i/950/depositphotos_12330297-Set-of-smiley-ic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700" y="4606925"/>
            <a:ext cx="158432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7" descr="http://static9.depositphotos.com/1575949/1233/i/950/depositphotos_12330297-Set-of-smiley-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213" y="2813050"/>
            <a:ext cx="155416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500313" y="1631950"/>
            <a:ext cx="5751512" cy="719138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Я  умею  определять  место  ударения  в  слове!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9363" y="3351213"/>
            <a:ext cx="6015037" cy="720725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Были   некоторые  затруднения</a:t>
            </a:r>
            <a:r>
              <a:rPr lang="ru-RU" sz="28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35250" y="5229225"/>
            <a:ext cx="4824413" cy="720725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kern="0" dirty="0">
                <a:solidFill>
                  <a:srgbClr val="7030A0"/>
                </a:solidFill>
                <a:latin typeface="Arial Black" panose="020B0A04020102020204" pitchFamily="34" charset="0"/>
              </a:rPr>
              <a:t>Буду  стараться  ещё!</a:t>
            </a:r>
          </a:p>
        </p:txBody>
      </p:sp>
      <p:pic>
        <p:nvPicPr>
          <p:cNvPr id="10" name="Рисунок 11" descr="http://static9.depositphotos.com/1575949/1233/i/950/depositphotos_12330297-Set-of-smiley-ic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563" y="1209675"/>
            <a:ext cx="1547812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7775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7"/>
            <a:ext cx="7772400" cy="576064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Интернет   источники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992888" cy="4514056"/>
          </a:xfrm>
        </p:spPr>
        <p:txBody>
          <a:bodyPr/>
          <a:lstStyle/>
          <a:p>
            <a:pPr algn="l"/>
            <a:r>
              <a:rPr lang="en-US" sz="2000" b="1" dirty="0" smtClean="0">
                <a:latin typeface="Arial Black" panose="020B0A04020102020204" pitchFamily="34" charset="0"/>
                <a:hlinkClick r:id="rId2"/>
              </a:rPr>
              <a:t>pinme.ru</a:t>
            </a:r>
            <a:endParaRPr lang="ru-RU" sz="2000" b="1" dirty="0" smtClean="0">
              <a:latin typeface="Arial Black" panose="020B0A0402010202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3"/>
              </a:rPr>
              <a:t>zagadki.info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4"/>
              </a:rPr>
              <a:t>pictures11.ru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5"/>
              </a:rPr>
              <a:t>publicdomainvectors.org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ru-RU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6"/>
              </a:rPr>
              <a:t>магия-</a:t>
            </a:r>
            <a:r>
              <a:rPr lang="ru-RU" sz="2000" b="1" dirty="0" err="1" smtClean="0">
                <a:solidFill>
                  <a:srgbClr val="CC0000"/>
                </a:solidFill>
                <a:latin typeface="Arial Black" panose="020B0A04020102020204" pitchFamily="34" charset="0"/>
                <a:hlinkClick r:id="rId6"/>
              </a:rPr>
              <a:t>веста.рф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 err="1" smtClean="0">
                <a:solidFill>
                  <a:srgbClr val="CC0000"/>
                </a:solidFill>
                <a:latin typeface="Arial Black" panose="020B0A04020102020204" pitchFamily="34" charset="0"/>
                <a:hlinkClick r:id="rId7"/>
              </a:rPr>
              <a:t>uggshoes.xyz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8"/>
              </a:rPr>
              <a:t>ourpics.ru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CC0000"/>
                </a:solidFill>
                <a:latin typeface="Arial Black" panose="020B0A04020102020204" pitchFamily="34" charset="0"/>
                <a:hlinkClick r:id="rId9"/>
              </a:rPr>
              <a:t>kak-nay4utc9.ru</a:t>
            </a:r>
            <a:endParaRPr lang="ru-RU" sz="2000" b="1" dirty="0" smtClean="0">
              <a:solidFill>
                <a:srgbClr val="CC0000"/>
              </a:solidFill>
              <a:latin typeface="Arial Black" panose="020B0A04020102020204" pitchFamily="34" charset="0"/>
            </a:endParaRPr>
          </a:p>
          <a:p>
            <a:pPr algn="l"/>
            <a:r>
              <a:rPr lang="en-US" sz="2000" b="1" dirty="0">
                <a:solidFill>
                  <a:srgbClr val="CC0000"/>
                </a:solidFill>
                <a:latin typeface="Arial Black" panose="020B0A04020102020204" pitchFamily="34" charset="0"/>
                <a:hlinkClick r:id="rId10"/>
              </a:rPr>
              <a:t>tcs.spb.ru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430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32657"/>
            <a:ext cx="7772400" cy="576064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Использованная   литература  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24744"/>
            <a:ext cx="7992888" cy="4514056"/>
          </a:xfrm>
        </p:spPr>
        <p:txBody>
          <a:bodyPr/>
          <a:lstStyle/>
          <a:p>
            <a:pPr marL="342900" lvl="0" indent="-342900" algn="l" fontAlgn="base">
              <a:spcAft>
                <a:spcPct val="0"/>
              </a:spcAft>
              <a:buFont typeface="Arial" charset="0"/>
              <a:buChar char="•"/>
            </a:pPr>
            <a:r>
              <a:rPr lang="ru-RU" altLang="ru-RU" sz="2000" dirty="0" err="1">
                <a:solidFill>
                  <a:srgbClr val="7030A0"/>
                </a:solidFill>
                <a:latin typeface="Arial Black" pitchFamily="34" charset="0"/>
              </a:rPr>
              <a:t>Канакина</a:t>
            </a:r>
            <a:r>
              <a:rPr lang="ru-RU" altLang="ru-RU" sz="2000" dirty="0">
                <a:solidFill>
                  <a:srgbClr val="7030A0"/>
                </a:solidFill>
                <a:latin typeface="Arial Black" pitchFamily="34" charset="0"/>
              </a:rPr>
              <a:t> В.П. Русский  язык.  1 класс: учеб. для </a:t>
            </a:r>
            <a:r>
              <a:rPr lang="ru-RU" altLang="ru-RU" sz="2000" dirty="0" err="1">
                <a:solidFill>
                  <a:srgbClr val="7030A0"/>
                </a:solidFill>
                <a:latin typeface="Arial Black" pitchFamily="34" charset="0"/>
              </a:rPr>
              <a:t>общеобразоват</a:t>
            </a:r>
            <a:r>
              <a:rPr lang="ru-RU" altLang="ru-RU" sz="2000" dirty="0">
                <a:solidFill>
                  <a:srgbClr val="7030A0"/>
                </a:solidFill>
                <a:latin typeface="Arial Black" pitchFamily="34" charset="0"/>
              </a:rPr>
              <a:t>.  организаций. М. : Просвещение, 2017.</a:t>
            </a:r>
          </a:p>
          <a:p>
            <a:pPr algn="l"/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72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ч  став  удар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Уч  став  ударение</Template>
  <TotalTime>163</TotalTime>
  <Words>303</Words>
  <Application>Microsoft Office PowerPoint</Application>
  <PresentationFormat>Экран (4:3)</PresentationFormat>
  <Paragraphs>85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Уч  став  ударение</vt:lpstr>
      <vt:lpstr>Русский   язык  1  класс УМК   «Школа  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Оцениваем   работу!</vt:lpstr>
      <vt:lpstr>Интернет   источники</vt:lpstr>
      <vt:lpstr>Использованная   литература 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  язык  1  класс УМК   «Школа   России»</dc:title>
  <dc:creator>Лариса</dc:creator>
  <cp:lastModifiedBy>Пользователь</cp:lastModifiedBy>
  <cp:revision>33</cp:revision>
  <dcterms:created xsi:type="dcterms:W3CDTF">2018-03-05T09:17:43Z</dcterms:created>
  <dcterms:modified xsi:type="dcterms:W3CDTF">2020-11-30T19:02:18Z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466428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