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0" r:id="rId1"/>
  </p:sldMasterIdLst>
  <p:sldIdLst>
    <p:sldId id="257" r:id="rId2"/>
    <p:sldId id="276" r:id="rId3"/>
    <p:sldId id="277" r:id="rId4"/>
    <p:sldId id="278" r:id="rId5"/>
    <p:sldId id="279" r:id="rId6"/>
    <p:sldId id="284" r:id="rId7"/>
    <p:sldId id="285" r:id="rId8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kumimoji="1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kumimoji="1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kumimoji="1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kumimoji="1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CC"/>
    <a:srgbClr val="FFFF00"/>
    <a:srgbClr val="FF0000"/>
    <a:srgbClr val="CCFFFF"/>
    <a:srgbClr val="FFFFFF"/>
    <a:srgbClr val="CCEC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94" d="100"/>
          <a:sy n="94" d="100"/>
        </p:scale>
        <p:origin x="-96" y="-30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4AB02A5-4FE5-49D9-9E24-09F23B90C450}" type="datetimeFigureOut">
              <a:rPr lang="en-US" smtClean="0"/>
              <a:pPr/>
              <a:t>12/14/2016</a:t>
            </a:fld>
            <a:endParaRPr lang="en-US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294C92D-0306-4E69-9CD3-20855E849650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4AB02A5-4FE5-49D9-9E24-09F23B90C450}" type="datetimeFigureOut">
              <a:rPr lang="en-US" smtClean="0"/>
              <a:pPr/>
              <a:t>12/14/2016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294C92D-0306-4E69-9CD3-20855E849650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4AB02A5-4FE5-49D9-9E24-09F23B90C450}" type="datetimeFigureOut">
              <a:rPr lang="en-US" smtClean="0"/>
              <a:pPr/>
              <a:t>12/14/2016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294C92D-0306-4E69-9CD3-20855E849650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4AB02A5-4FE5-49D9-9E24-09F23B90C450}" type="datetimeFigureOut">
              <a:rPr lang="en-US" smtClean="0"/>
              <a:pPr/>
              <a:t>12/14/2016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294C92D-0306-4E69-9CD3-20855E849650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4AB02A5-4FE5-49D9-9E24-09F23B90C450}" type="datetimeFigureOut">
              <a:rPr lang="en-US" smtClean="0"/>
              <a:pPr/>
              <a:t>12/14/2016</a:t>
            </a:fld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294C92D-0306-4E69-9CD3-20855E849650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4AB02A5-4FE5-49D9-9E24-09F23B90C450}" type="datetimeFigureOut">
              <a:rPr lang="en-US" smtClean="0"/>
              <a:pPr/>
              <a:t>12/14/2016</a:t>
            </a:fld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294C92D-0306-4E69-9CD3-20855E849650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4AB02A5-4FE5-49D9-9E24-09F23B90C450}" type="datetimeFigureOut">
              <a:rPr lang="en-US" smtClean="0"/>
              <a:pPr/>
              <a:t>12/14/2016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294C92D-0306-4E69-9CD3-20855E849650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4AB02A5-4FE5-49D9-9E24-09F23B90C450}" type="datetimeFigureOut">
              <a:rPr lang="en-US" smtClean="0"/>
              <a:pPr/>
              <a:t>12/14/2016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294C92D-0306-4E69-9CD3-20855E849650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4AB02A5-4FE5-49D9-9E24-09F23B90C450}" type="datetimeFigureOut">
              <a:rPr lang="en-US" smtClean="0"/>
              <a:pPr/>
              <a:t>12/14/2016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294C92D-0306-4E69-9CD3-20855E849650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4AB02A5-4FE5-49D9-9E24-09F23B90C450}" type="datetimeFigureOut">
              <a:rPr lang="en-US" smtClean="0"/>
              <a:pPr/>
              <a:t>12/14/2016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294C92D-0306-4E69-9CD3-20855E849650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4AB02A5-4FE5-49D9-9E24-09F23B90C450}" type="datetimeFigureOut">
              <a:rPr lang="en-US" smtClean="0"/>
              <a:pPr/>
              <a:t>12/14/2016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294C92D-0306-4E69-9CD3-20855E849650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pPr algn="r" eaLnBrk="1" latinLnBrk="0" hangingPunct="1"/>
            <a:fld id="{54AB02A5-4FE5-49D9-9E24-09F23B90C450}" type="datetimeFigureOut">
              <a:rPr lang="en-US" smtClean="0"/>
              <a:pPr algn="r" eaLnBrk="1" latinLnBrk="0" hangingPunct="1"/>
              <a:t>12/14/2016</a:t>
            </a:fld>
            <a:endParaRPr lang="en-US" sz="1200">
              <a:solidFill>
                <a:schemeClr val="bg2">
                  <a:shade val="50000"/>
                </a:schemeClr>
              </a:solidFill>
            </a:endParaRPr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kumimoji="0" lang="en-US" sz="1200">
              <a:solidFill>
                <a:schemeClr val="bg2">
                  <a:shade val="50000"/>
                </a:schemeClr>
              </a:solidFill>
              <a:effectLst/>
            </a:endParaRPr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pPr algn="ctr" eaLnBrk="1" latinLnBrk="0" hangingPunct="1"/>
            <a:fld id="{6294C92D-0306-4E69-9CD3-20855E849650}" type="slidenum">
              <a:rPr kumimoji="0" lang="en-US" smtClean="0"/>
              <a:pPr algn="ctr" eaLnBrk="1" latinLnBrk="0" hangingPunct="1"/>
              <a:t>‹#›</a:t>
            </a:fld>
            <a:endParaRPr kumimoji="0" lang="en-US" sz="1200">
              <a:solidFill>
                <a:schemeClr val="bg2">
                  <a:shade val="50000"/>
                </a:schemeClr>
              </a:solidFill>
              <a:effectLst/>
            </a:endParaRPr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  <p:sldLayoutId id="2147483700" r:id="rId10"/>
    <p:sldLayoutId id="2147483701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9" name="WordArt 5"/>
          <p:cNvSpPr>
            <a:spLocks noChangeArrowheads="1" noChangeShapeType="1" noTextEdit="1"/>
          </p:cNvSpPr>
          <p:nvPr/>
        </p:nvSpPr>
        <p:spPr bwMode="auto">
          <a:xfrm>
            <a:off x="2124075" y="1196975"/>
            <a:ext cx="4895850" cy="6477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2000" kern="10">
                <a:ln w="9525">
                  <a:solidFill>
                    <a:srgbClr val="000080"/>
                  </a:solidFill>
                  <a:round/>
                  <a:headEnd/>
                  <a:tailEnd/>
                </a:ln>
                <a:solidFill>
                  <a:srgbClr val="0000FF"/>
                </a:solidFill>
                <a:latin typeface="Arial"/>
                <a:cs typeface="Arial"/>
              </a:rPr>
              <a:t>Тема урока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571604" y="2071678"/>
            <a:ext cx="657229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dirty="0" smtClean="0">
                <a:solidFill>
                  <a:srgbClr val="C00000"/>
                </a:solidFill>
              </a:rPr>
              <a:t>Файл. Маска файла. Поиск файлов.</a:t>
            </a:r>
            <a:endParaRPr lang="ru-RU" sz="4000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ChangeArrowheads="1"/>
          </p:cNvSpPr>
          <p:nvPr>
            <p:ph type="title"/>
          </p:nvPr>
        </p:nvSpPr>
        <p:spPr>
          <a:xfrm>
            <a:off x="1071538" y="142852"/>
            <a:ext cx="7772400" cy="731838"/>
          </a:xfrm>
        </p:spPr>
        <p:txBody>
          <a:bodyPr>
            <a:normAutofit fontScale="90000"/>
          </a:bodyPr>
          <a:lstStyle/>
          <a:p>
            <a:r>
              <a:rPr lang="ru-RU" sz="4400" b="1" dirty="0">
                <a:solidFill>
                  <a:srgbClr val="0000CC"/>
                </a:solidFill>
              </a:rPr>
              <a:t>Маска файла</a:t>
            </a:r>
          </a:p>
        </p:txBody>
      </p:sp>
      <p:sp>
        <p:nvSpPr>
          <p:cNvPr id="70659" name="Rectangle 3"/>
          <p:cNvSpPr>
            <a:spLocks noGrp="1" noChangeArrowheads="1"/>
          </p:cNvSpPr>
          <p:nvPr>
            <p:ph idx="1"/>
          </p:nvPr>
        </p:nvSpPr>
        <p:spPr>
          <a:xfrm>
            <a:off x="1000100" y="857232"/>
            <a:ext cx="7918450" cy="4754562"/>
          </a:xfrm>
        </p:spPr>
        <p:txBody>
          <a:bodyPr/>
          <a:lstStyle/>
          <a:p>
            <a:pPr algn="l">
              <a:lnSpc>
                <a:spcPct val="90000"/>
              </a:lnSpc>
            </a:pPr>
            <a:r>
              <a:rPr lang="ru-RU" sz="2400" b="1" dirty="0">
                <a:latin typeface="Times New Roman" pitchFamily="18" charset="0"/>
              </a:rPr>
              <a:t>Для групповых операций с файлами (например, для поиска файлов) используются маски имен файлов. </a:t>
            </a:r>
          </a:p>
          <a:p>
            <a:pPr algn="l">
              <a:lnSpc>
                <a:spcPct val="90000"/>
              </a:lnSpc>
            </a:pPr>
            <a:r>
              <a:rPr lang="ru-RU" sz="2400" b="1" dirty="0">
                <a:solidFill>
                  <a:srgbClr val="0000CC"/>
                </a:solidFill>
                <a:latin typeface="Times New Roman" pitchFamily="18" charset="0"/>
              </a:rPr>
              <a:t>Маска представляет собой </a:t>
            </a:r>
            <a:r>
              <a:rPr lang="ru-RU" sz="2800" b="1" dirty="0">
                <a:solidFill>
                  <a:srgbClr val="0000CC"/>
                </a:solidFill>
                <a:latin typeface="Times New Roman" pitchFamily="18" charset="0"/>
              </a:rPr>
              <a:t>последовательность букв, цифр и прочих допустимых в именах файлов символов</a:t>
            </a:r>
            <a:r>
              <a:rPr lang="ru-RU" sz="2400" b="1" dirty="0">
                <a:solidFill>
                  <a:srgbClr val="0000CC"/>
                </a:solidFill>
                <a:latin typeface="Times New Roman" pitchFamily="18" charset="0"/>
              </a:rPr>
              <a:t>, в которых также могут встречаться следующие символы:</a:t>
            </a:r>
          </a:p>
          <a:p>
            <a:pPr algn="l">
              <a:lnSpc>
                <a:spcPct val="90000"/>
              </a:lnSpc>
            </a:pPr>
            <a:r>
              <a:rPr lang="ru-RU" sz="2800" b="1" dirty="0">
                <a:latin typeface="Times New Roman" pitchFamily="18" charset="0"/>
              </a:rPr>
              <a:t> </a:t>
            </a:r>
            <a:r>
              <a:rPr lang="ru-RU" sz="2800" b="1" dirty="0">
                <a:solidFill>
                  <a:srgbClr val="C00000"/>
                </a:solidFill>
                <a:latin typeface="Times New Roman" pitchFamily="18" charset="0"/>
              </a:rPr>
              <a:t>Символ «?» </a:t>
            </a:r>
            <a:r>
              <a:rPr lang="ru-RU" sz="2400" b="1" dirty="0">
                <a:latin typeface="Times New Roman" pitchFamily="18" charset="0"/>
              </a:rPr>
              <a:t>(вопросительный знак) означает ровно один произвольный символ. </a:t>
            </a:r>
          </a:p>
          <a:p>
            <a:pPr algn="l">
              <a:lnSpc>
                <a:spcPct val="90000"/>
              </a:lnSpc>
            </a:pPr>
            <a:r>
              <a:rPr lang="ru-RU" sz="2800" b="1" dirty="0">
                <a:solidFill>
                  <a:srgbClr val="C00000"/>
                </a:solidFill>
                <a:latin typeface="Times New Roman" pitchFamily="18" charset="0"/>
              </a:rPr>
              <a:t>Символ «*» </a:t>
            </a:r>
            <a:r>
              <a:rPr lang="ru-RU" sz="2400" b="1" dirty="0">
                <a:latin typeface="Times New Roman" pitchFamily="18" charset="0"/>
              </a:rPr>
              <a:t>(звездочка) означает любую последовательность символов произвольной длины, в том числе «*» может задавать и пустую последовательность.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3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692150"/>
            <a:ext cx="7772400" cy="5403850"/>
          </a:xfrm>
        </p:spPr>
        <p:txBody>
          <a:bodyPr/>
          <a:lstStyle/>
          <a:p>
            <a:pPr algn="l"/>
            <a:r>
              <a:rPr lang="ru-RU" dirty="0">
                <a:latin typeface="Times New Roman" pitchFamily="18" charset="0"/>
              </a:rPr>
              <a:t>Например, если ввести в поиск следующею запись: </a:t>
            </a:r>
            <a:r>
              <a:rPr lang="ru-RU" dirty="0" err="1">
                <a:solidFill>
                  <a:srgbClr val="0000CC"/>
                </a:solidFill>
                <a:latin typeface="Times New Roman" pitchFamily="18" charset="0"/>
              </a:rPr>
              <a:t>gloss</a:t>
            </a:r>
            <a:r>
              <a:rPr lang="ru-RU" dirty="0">
                <a:solidFill>
                  <a:srgbClr val="0000CC"/>
                </a:solidFill>
                <a:latin typeface="Times New Roman" pitchFamily="18" charset="0"/>
              </a:rPr>
              <a:t>*.</a:t>
            </a:r>
            <a:r>
              <a:rPr lang="ru-RU" dirty="0" err="1">
                <a:solidFill>
                  <a:srgbClr val="0000CC"/>
                </a:solidFill>
                <a:latin typeface="Times New Roman" pitchFamily="18" charset="0"/>
              </a:rPr>
              <a:t>doc</a:t>
            </a:r>
            <a:r>
              <a:rPr lang="ru-RU" dirty="0">
                <a:latin typeface="Times New Roman" pitchFamily="18" charset="0"/>
              </a:rPr>
              <a:t> </a:t>
            </a:r>
          </a:p>
          <a:p>
            <a:pPr algn="l"/>
            <a:r>
              <a:rPr lang="ru-RU" dirty="0">
                <a:latin typeface="Times New Roman" pitchFamily="18" charset="0"/>
              </a:rPr>
              <a:t>Будет выполнен поиск всех файлов, имена которых начинаются на «</a:t>
            </a:r>
            <a:r>
              <a:rPr lang="ru-RU" dirty="0" err="1">
                <a:latin typeface="Times New Roman" pitchFamily="18" charset="0"/>
              </a:rPr>
              <a:t>gloss</a:t>
            </a:r>
            <a:r>
              <a:rPr lang="ru-RU" dirty="0">
                <a:latin typeface="Times New Roman" pitchFamily="18" charset="0"/>
              </a:rPr>
              <a:t>», с расширением .</a:t>
            </a:r>
            <a:r>
              <a:rPr lang="ru-RU" dirty="0" err="1">
                <a:latin typeface="Times New Roman" pitchFamily="18" charset="0"/>
              </a:rPr>
              <a:t>doc</a:t>
            </a:r>
            <a:r>
              <a:rPr lang="ru-RU" dirty="0">
                <a:latin typeface="Times New Roman" pitchFamily="18" charset="0"/>
              </a:rPr>
              <a:t>, например </a:t>
            </a:r>
            <a:r>
              <a:rPr lang="ru-RU" dirty="0" err="1">
                <a:solidFill>
                  <a:srgbClr val="0000CC"/>
                </a:solidFill>
                <a:latin typeface="Times New Roman" pitchFamily="18" charset="0"/>
              </a:rPr>
              <a:t>Glossary.doc</a:t>
            </a:r>
            <a:r>
              <a:rPr lang="ru-RU" dirty="0">
                <a:solidFill>
                  <a:srgbClr val="0000CC"/>
                </a:solidFill>
                <a:latin typeface="Times New Roman" pitchFamily="18" charset="0"/>
              </a:rPr>
              <a:t> </a:t>
            </a:r>
            <a:r>
              <a:rPr lang="ru-RU" dirty="0">
                <a:latin typeface="Times New Roman" pitchFamily="18" charset="0"/>
              </a:rPr>
              <a:t>и</a:t>
            </a:r>
            <a:r>
              <a:rPr lang="ru-RU" dirty="0">
                <a:solidFill>
                  <a:srgbClr val="0000CC"/>
                </a:solidFill>
                <a:latin typeface="Times New Roman" pitchFamily="18" charset="0"/>
              </a:rPr>
              <a:t> </a:t>
            </a:r>
            <a:r>
              <a:rPr lang="ru-RU" dirty="0" err="1">
                <a:solidFill>
                  <a:srgbClr val="0000CC"/>
                </a:solidFill>
                <a:latin typeface="Times New Roman" pitchFamily="18" charset="0"/>
              </a:rPr>
              <a:t>Glossy.doc</a:t>
            </a:r>
            <a:r>
              <a:rPr lang="ru-RU" dirty="0">
                <a:latin typeface="Times New Roman" pitchFamily="18" charset="0"/>
              </a:rPr>
              <a:t>. </a:t>
            </a:r>
          </a:p>
          <a:p>
            <a:pPr algn="l"/>
            <a:r>
              <a:rPr lang="ru-RU" dirty="0">
                <a:latin typeface="Times New Roman" pitchFamily="18" charset="0"/>
              </a:rPr>
              <a:t>А если ввести </a:t>
            </a:r>
            <a:r>
              <a:rPr lang="ru-RU" dirty="0" err="1">
                <a:solidFill>
                  <a:srgbClr val="C00000"/>
                </a:solidFill>
                <a:latin typeface="Times New Roman" pitchFamily="18" charset="0"/>
              </a:rPr>
              <a:t>gloss</a:t>
            </a:r>
            <a:r>
              <a:rPr lang="ru-RU" dirty="0">
                <a:solidFill>
                  <a:srgbClr val="C00000"/>
                </a:solidFill>
                <a:latin typeface="Times New Roman" pitchFamily="18" charset="0"/>
              </a:rPr>
              <a:t>?.</a:t>
            </a:r>
            <a:r>
              <a:rPr lang="ru-RU" dirty="0" err="1">
                <a:solidFill>
                  <a:srgbClr val="C00000"/>
                </a:solidFill>
                <a:latin typeface="Times New Roman" pitchFamily="18" charset="0"/>
              </a:rPr>
              <a:t>doc</a:t>
            </a:r>
            <a:r>
              <a:rPr lang="ru-RU" dirty="0">
                <a:latin typeface="Times New Roman" pitchFamily="18" charset="0"/>
              </a:rPr>
              <a:t>, будет найден файл </a:t>
            </a:r>
            <a:r>
              <a:rPr lang="ru-RU" dirty="0" err="1">
                <a:solidFill>
                  <a:srgbClr val="C00000"/>
                </a:solidFill>
                <a:latin typeface="Times New Roman" pitchFamily="18" charset="0"/>
              </a:rPr>
              <a:t>Glossy.doc</a:t>
            </a:r>
            <a:r>
              <a:rPr lang="ru-RU" dirty="0">
                <a:latin typeface="Times New Roman" pitchFamily="18" charset="0"/>
              </a:rPr>
              <a:t> или </a:t>
            </a:r>
            <a:r>
              <a:rPr lang="ru-RU" dirty="0">
                <a:solidFill>
                  <a:srgbClr val="C00000"/>
                </a:solidFill>
                <a:latin typeface="Times New Roman" pitchFamily="18" charset="0"/>
              </a:rPr>
              <a:t>Gloss1.doc</a:t>
            </a:r>
            <a:r>
              <a:rPr lang="ru-RU" dirty="0">
                <a:latin typeface="Times New Roman" pitchFamily="18" charset="0"/>
              </a:rPr>
              <a:t>, но не </a:t>
            </a:r>
            <a:r>
              <a:rPr lang="ru-RU" dirty="0" err="1">
                <a:latin typeface="Times New Roman" pitchFamily="18" charset="0"/>
              </a:rPr>
              <a:t>Glossary.doc</a:t>
            </a:r>
            <a:r>
              <a:rPr lang="ru-RU" dirty="0">
                <a:latin typeface="Times New Roman" pitchFamily="18" charset="0"/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Grp="1" noChangeArrowheads="1"/>
          </p:cNvSpPr>
          <p:nvPr>
            <p:ph type="title"/>
          </p:nvPr>
        </p:nvSpPr>
        <p:spPr>
          <a:xfrm>
            <a:off x="1142976" y="428604"/>
            <a:ext cx="7773987" cy="987425"/>
          </a:xfrm>
        </p:spPr>
        <p:txBody>
          <a:bodyPr>
            <a:normAutofit fontScale="90000"/>
          </a:bodyPr>
          <a:lstStyle/>
          <a:p>
            <a:r>
              <a:rPr lang="ru-RU" sz="3200" b="1" u="sng" dirty="0" smtClean="0">
                <a:solidFill>
                  <a:srgbClr val="C00000"/>
                </a:solidFill>
                <a:effectLst/>
              </a:rPr>
              <a:t/>
            </a:r>
            <a:br>
              <a:rPr lang="ru-RU" sz="3200" b="1" u="sng" dirty="0" smtClean="0">
                <a:solidFill>
                  <a:srgbClr val="C00000"/>
                </a:solidFill>
                <a:effectLst/>
              </a:rPr>
            </a:br>
            <a:r>
              <a:rPr lang="ru-RU" sz="3200" b="1" u="sng" dirty="0" smtClean="0">
                <a:solidFill>
                  <a:srgbClr val="C00000"/>
                </a:solidFill>
                <a:effectLst/>
              </a:rPr>
              <a:t>Практическая работа: </a:t>
            </a:r>
            <a:r>
              <a:rPr lang="ru-RU" sz="3200" b="1" dirty="0" smtClean="0">
                <a:solidFill>
                  <a:srgbClr val="C00000"/>
                </a:solidFill>
                <a:effectLst/>
              </a:rPr>
              <a:t>Задача</a:t>
            </a:r>
            <a:r>
              <a:rPr lang="ru-RU" sz="3200" b="1" dirty="0">
                <a:solidFill>
                  <a:srgbClr val="C00000"/>
                </a:solidFill>
                <a:effectLst/>
              </a:rPr>
              <a:t>. Найти на компьютере все файлы, удовлетворяющие заданному критерию</a:t>
            </a:r>
            <a:r>
              <a:rPr lang="ru-RU" sz="4400" b="1" dirty="0">
                <a:solidFill>
                  <a:srgbClr val="C00000"/>
                </a:solidFill>
                <a:effectLst/>
              </a:rPr>
              <a:t>.</a:t>
            </a:r>
            <a:br>
              <a:rPr lang="ru-RU" sz="4400" b="1" dirty="0">
                <a:solidFill>
                  <a:srgbClr val="C00000"/>
                </a:solidFill>
                <a:effectLst/>
              </a:rPr>
            </a:br>
            <a:endParaRPr lang="ru-RU" sz="4400" b="1" dirty="0">
              <a:solidFill>
                <a:srgbClr val="C00000"/>
              </a:solidFill>
              <a:effectLst/>
            </a:endParaRPr>
          </a:p>
        </p:txBody>
      </p:sp>
      <p:sp>
        <p:nvSpPr>
          <p:cNvPr id="7270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algn="l"/>
            <a:r>
              <a:rPr lang="ru-RU" dirty="0">
                <a:latin typeface="Times New Roman" pitchFamily="18" charset="0"/>
              </a:rPr>
              <a:t>Поиск файлов. </a:t>
            </a:r>
            <a:r>
              <a:rPr lang="ru-RU" dirty="0">
                <a:solidFill>
                  <a:srgbClr val="0000CC"/>
                </a:solidFill>
                <a:latin typeface="Times New Roman" pitchFamily="18" charset="0"/>
              </a:rPr>
              <a:t>Найдем на диске C: файлы с расширением .</a:t>
            </a:r>
            <a:r>
              <a:rPr lang="ru-RU" dirty="0" err="1">
                <a:solidFill>
                  <a:srgbClr val="0000CC"/>
                </a:solidFill>
                <a:latin typeface="Times New Roman" pitchFamily="18" charset="0"/>
              </a:rPr>
              <a:t>doc</a:t>
            </a:r>
            <a:r>
              <a:rPr lang="ru-RU" dirty="0">
                <a:solidFill>
                  <a:srgbClr val="0000CC"/>
                </a:solidFill>
                <a:latin typeface="Times New Roman" pitchFamily="18" charset="0"/>
              </a:rPr>
              <a:t>.</a:t>
            </a:r>
          </a:p>
          <a:p>
            <a:pPr algn="l"/>
            <a:r>
              <a:rPr lang="ru-RU" dirty="0">
                <a:latin typeface="Times New Roman" pitchFamily="18" charset="0"/>
              </a:rPr>
              <a:t>Выбираем </a:t>
            </a:r>
            <a:r>
              <a:rPr lang="ru-RU" i="1" dirty="0">
                <a:latin typeface="Times New Roman" pitchFamily="18" charset="0"/>
              </a:rPr>
              <a:t>Пуск - Найти - Файлы и папки</a:t>
            </a:r>
            <a:r>
              <a:rPr lang="ru-RU" dirty="0">
                <a:latin typeface="Times New Roman" pitchFamily="18" charset="0"/>
              </a:rPr>
              <a:t>…, </a:t>
            </a:r>
            <a:r>
              <a:rPr lang="ru-RU" b="1" dirty="0">
                <a:solidFill>
                  <a:srgbClr val="C00000"/>
                </a:solidFill>
                <a:latin typeface="Times New Roman" pitchFamily="18" charset="0"/>
              </a:rPr>
              <a:t>задаем условие поиска</a:t>
            </a:r>
            <a:r>
              <a:rPr lang="ru-RU" dirty="0">
                <a:solidFill>
                  <a:srgbClr val="C00000"/>
                </a:solidFill>
                <a:latin typeface="Times New Roman" pitchFamily="18" charset="0"/>
              </a:rPr>
              <a:t> </a:t>
            </a:r>
            <a:r>
              <a:rPr lang="ru-RU" dirty="0">
                <a:latin typeface="Times New Roman" pitchFamily="18" charset="0"/>
              </a:rPr>
              <a:t>(</a:t>
            </a:r>
            <a:r>
              <a:rPr lang="ru-RU" b="1" dirty="0">
                <a:solidFill>
                  <a:srgbClr val="0000CC"/>
                </a:solidFill>
                <a:latin typeface="Times New Roman" pitchFamily="18" charset="0"/>
              </a:rPr>
              <a:t>*.</a:t>
            </a:r>
            <a:r>
              <a:rPr lang="ru-RU" b="1" dirty="0" err="1">
                <a:solidFill>
                  <a:srgbClr val="0000CC"/>
                </a:solidFill>
                <a:latin typeface="Times New Roman" pitchFamily="18" charset="0"/>
              </a:rPr>
              <a:t>doc</a:t>
            </a:r>
            <a:r>
              <a:rPr lang="ru-RU" dirty="0">
                <a:latin typeface="Times New Roman" pitchFamily="18" charset="0"/>
              </a:rPr>
              <a:t>), </a:t>
            </a:r>
            <a:r>
              <a:rPr lang="ru-RU" i="1" dirty="0">
                <a:latin typeface="Times New Roman" pitchFamily="18" charset="0"/>
              </a:rPr>
              <a:t>поиск в </a:t>
            </a:r>
            <a:r>
              <a:rPr lang="ru-RU" dirty="0">
                <a:latin typeface="Times New Roman" pitchFamily="18" charset="0"/>
              </a:rPr>
              <a:t>– локальный диск (C:).</a:t>
            </a:r>
          </a:p>
          <a:p>
            <a:pPr algn="l"/>
            <a:r>
              <a:rPr lang="ru-RU" dirty="0">
                <a:latin typeface="Times New Roman" pitchFamily="18" charset="0"/>
              </a:rPr>
              <a:t>Нажав кнопку </a:t>
            </a:r>
            <a:r>
              <a:rPr lang="ru-RU" i="1" dirty="0">
                <a:latin typeface="Times New Roman" pitchFamily="18" charset="0"/>
              </a:rPr>
              <a:t>Найти</a:t>
            </a:r>
            <a:r>
              <a:rPr lang="ru-RU" dirty="0">
                <a:latin typeface="Times New Roman" pitchFamily="18" charset="0"/>
              </a:rPr>
              <a:t>, получаем результат- все файлы с расширением </a:t>
            </a:r>
            <a:r>
              <a:rPr lang="en-US" dirty="0">
                <a:latin typeface="Times New Roman" pitchFamily="18" charset="0"/>
              </a:rPr>
              <a:t>.doc</a:t>
            </a:r>
            <a:endParaRPr lang="ru-RU" dirty="0"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732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8313" y="404813"/>
            <a:ext cx="8207375" cy="60483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1000"/>
                                        <p:tgtEl>
                                          <p:spTgt spid="737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1000068" y="142852"/>
            <a:ext cx="8143932" cy="1815882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1620838" algn="l"/>
              </a:tabLst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Определите, какое из указанных имен файлов удовлетворяет маске:  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urier New" pitchFamily="49" charset="0"/>
                <a:ea typeface="Calibri" pitchFamily="34" charset="0"/>
                <a:cs typeface="Courier New" pitchFamily="49" charset="0"/>
              </a:rPr>
              <a:t>A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urier New" pitchFamily="49" charset="0"/>
                <a:ea typeface="Calibri" pitchFamily="34" charset="0"/>
                <a:cs typeface="Courier New" pitchFamily="49" charset="0"/>
              </a:rPr>
              <a:t>?</a:t>
            </a:r>
            <a:r>
              <a:rPr kumimoji="0" lang="en-US" sz="2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ourier New" pitchFamily="49" charset="0"/>
                <a:ea typeface="Calibri" pitchFamily="34" charset="0"/>
                <a:cs typeface="Courier New" pitchFamily="49" charset="0"/>
              </a:rPr>
              <a:t>ce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urier New" pitchFamily="49" charset="0"/>
                <a:ea typeface="Calibri" pitchFamily="34" charset="0"/>
                <a:cs typeface="Courier New" pitchFamily="49" charset="0"/>
              </a:rPr>
              <a:t>*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urier New" pitchFamily="49" charset="0"/>
                <a:ea typeface="Calibri" pitchFamily="34" charset="0"/>
                <a:cs typeface="Courier New" pitchFamily="49" charset="0"/>
              </a:rPr>
              <a:t>s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urier New" pitchFamily="49" charset="0"/>
                <a:ea typeface="Calibri" pitchFamily="34" charset="0"/>
                <a:cs typeface="Courier New" pitchFamily="49" charset="0"/>
              </a:rPr>
              <a:t>.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urier New" pitchFamily="49" charset="0"/>
                <a:ea typeface="Calibri" pitchFamily="34" charset="0"/>
                <a:cs typeface="Courier New" pitchFamily="49" charset="0"/>
              </a:rPr>
              <a:t>m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urier New" pitchFamily="49" charset="0"/>
                <a:ea typeface="Calibri" pitchFamily="34" charset="0"/>
                <a:cs typeface="Courier New" pitchFamily="49" charset="0"/>
              </a:rPr>
              <a:t>*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arenR"/>
              <a:tabLst>
                <a:tab pos="1620838" algn="l"/>
              </a:tabLst>
            </a:pP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urier New" pitchFamily="49" charset="0"/>
                <a:ea typeface="Calibri" pitchFamily="34" charset="0"/>
                <a:cs typeface="Courier New" pitchFamily="49" charset="0"/>
              </a:rPr>
              <a:t>Acess.md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	2) 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urier New" pitchFamily="49" charset="0"/>
                <a:ea typeface="Calibri" pitchFamily="34" charset="0"/>
                <a:cs typeface="Courier New" pitchFamily="49" charset="0"/>
              </a:rPr>
              <a:t>Accesst.dbf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	3) 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urier New" pitchFamily="49" charset="0"/>
                <a:ea typeface="Calibri" pitchFamily="34" charset="0"/>
                <a:cs typeface="Courier New" pitchFamily="49" charset="0"/>
              </a:rPr>
              <a:t>Access.mdb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	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Calibri" pitchFamily="34" charset="0"/>
              <a:cs typeface="Times New Roman" pitchFamily="18" charset="0"/>
            </a:endParaRP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1620838" algn="l"/>
              </a:tabLst>
            </a:pP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4) 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urier New" pitchFamily="49" charset="0"/>
                <a:ea typeface="Calibri" pitchFamily="34" charset="0"/>
                <a:cs typeface="Courier New" pitchFamily="49" charset="0"/>
              </a:rPr>
              <a:t>Akcces.m1</a:t>
            </a:r>
            <a:endParaRPr kumimoji="0" lang="en-US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1000100" y="2214554"/>
            <a:ext cx="8143900" cy="2123658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90488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1620838" algn="l"/>
                <a:tab pos="2700338" algn="l"/>
                <a:tab pos="3781425" algn="l"/>
              </a:tabLst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Определите, по какой из масок будет выбрана указанная группа файлов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90488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620838" algn="l"/>
                <a:tab pos="2700338" algn="l"/>
                <a:tab pos="3781425" algn="l"/>
              </a:tabLst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urier New" pitchFamily="49" charset="0"/>
                <a:ea typeface="Calibri" pitchFamily="34" charset="0"/>
                <a:cs typeface="Courier New" pitchFamily="49" charset="0"/>
              </a:rPr>
              <a:t>make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urier New" pitchFamily="49" charset="0"/>
                <a:ea typeface="Calibri" pitchFamily="34" charset="0"/>
                <a:cs typeface="Courier New" pitchFamily="49" charset="0"/>
              </a:rPr>
              <a:t>.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ourier New" pitchFamily="49" charset="0"/>
                <a:ea typeface="Calibri" pitchFamily="34" charset="0"/>
                <a:cs typeface="Courier New" pitchFamily="49" charset="0"/>
              </a:rPr>
              <a:t>cpp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urier New" pitchFamily="49" charset="0"/>
                <a:ea typeface="Calibri" pitchFamily="34" charset="0"/>
                <a:cs typeface="Courier New" pitchFamily="49" charset="0"/>
              </a:rPr>
              <a:t>, 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urier New" pitchFamily="49" charset="0"/>
                <a:ea typeface="Calibri" pitchFamily="34" charset="0"/>
                <a:cs typeface="Courier New" pitchFamily="49" charset="0"/>
              </a:rPr>
              <a:t>name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urier New" pitchFamily="49" charset="0"/>
                <a:ea typeface="Calibri" pitchFamily="34" charset="0"/>
                <a:cs typeface="Courier New" pitchFamily="49" charset="0"/>
              </a:rPr>
              <a:t>.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urier New" pitchFamily="49" charset="0"/>
                <a:ea typeface="Calibri" pitchFamily="34" charset="0"/>
                <a:cs typeface="Courier New" pitchFamily="49" charset="0"/>
              </a:rPr>
              <a:t>c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urier New" pitchFamily="49" charset="0"/>
                <a:ea typeface="Calibri" pitchFamily="34" charset="0"/>
                <a:cs typeface="Courier New" pitchFamily="49" charset="0"/>
              </a:rPr>
              <a:t>, 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urier New" pitchFamily="49" charset="0"/>
                <a:ea typeface="Calibri" pitchFamily="34" charset="0"/>
                <a:cs typeface="Courier New" pitchFamily="49" charset="0"/>
              </a:rPr>
              <a:t>age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urier New" pitchFamily="49" charset="0"/>
                <a:ea typeface="Calibri" pitchFamily="34" charset="0"/>
                <a:cs typeface="Courier New" pitchFamily="49" charset="0"/>
              </a:rPr>
              <a:t>.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urier New" pitchFamily="49" charset="0"/>
                <a:ea typeface="Calibri" pitchFamily="34" charset="0"/>
                <a:cs typeface="Courier New" pitchFamily="49" charset="0"/>
              </a:rPr>
              <a:t>pc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urier New" pitchFamily="49" charset="0"/>
                <a:ea typeface="Calibri" pitchFamily="34" charset="0"/>
                <a:cs typeface="Courier New" pitchFamily="49" charset="0"/>
              </a:rPr>
              <a:t>, 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urier New" pitchFamily="49" charset="0"/>
                <a:ea typeface="Calibri" pitchFamily="34" charset="0"/>
                <a:cs typeface="Courier New" pitchFamily="49" charset="0"/>
              </a:rPr>
              <a:t>name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urier New" pitchFamily="49" charset="0"/>
                <a:ea typeface="Calibri" pitchFamily="34" charset="0"/>
                <a:cs typeface="Courier New" pitchFamily="49" charset="0"/>
              </a:rPr>
              <a:t>.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ourier New" pitchFamily="49" charset="0"/>
                <a:ea typeface="Calibri" pitchFamily="34" charset="0"/>
                <a:cs typeface="Courier New" pitchFamily="49" charset="0"/>
              </a:rPr>
              <a:t>cpp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90488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arenR"/>
              <a:tabLst>
                <a:tab pos="1620838" algn="l"/>
                <a:tab pos="2700338" algn="l"/>
                <a:tab pos="3781425" algn="l"/>
              </a:tabLst>
            </a:pP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urier New" pitchFamily="49" charset="0"/>
                <a:ea typeface="Calibri" pitchFamily="34" charset="0"/>
                <a:cs typeface="Courier New" pitchFamily="49" charset="0"/>
              </a:rPr>
              <a:t>*a*e.?  	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2)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ourier New" pitchFamily="49" charset="0"/>
                <a:ea typeface="Calibri" pitchFamily="34" charset="0"/>
                <a:cs typeface="Courier New" pitchFamily="49" charset="0"/>
              </a:rPr>
              <a:t>a?e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urier New" pitchFamily="49" charset="0"/>
                <a:ea typeface="Calibri" pitchFamily="34" charset="0"/>
                <a:cs typeface="Courier New" pitchFamily="49" charset="0"/>
              </a:rPr>
              <a:t>.* 	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3) 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urier New" pitchFamily="49" charset="0"/>
                <a:ea typeface="Calibri" pitchFamily="34" charset="0"/>
                <a:cs typeface="Courier New" pitchFamily="49" charset="0"/>
              </a:rPr>
              <a:t>*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ourier New" pitchFamily="49" charset="0"/>
                <a:ea typeface="Calibri" pitchFamily="34" charset="0"/>
                <a:cs typeface="Courier New" pitchFamily="49" charset="0"/>
              </a:rPr>
              <a:t>a?e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urier New" pitchFamily="49" charset="0"/>
                <a:ea typeface="Calibri" pitchFamily="34" charset="0"/>
                <a:cs typeface="Courier New" pitchFamily="49" charset="0"/>
              </a:rPr>
              <a:t>.*  	</a:t>
            </a:r>
            <a:endParaRPr kumimoji="0" lang="ru-RU" sz="2800" b="1" dirty="0" smtClean="0">
              <a:solidFill>
                <a:schemeClr val="tx1"/>
              </a:solidFill>
              <a:latin typeface="Courier New" pitchFamily="49" charset="0"/>
              <a:ea typeface="Calibri" pitchFamily="34" charset="0"/>
              <a:cs typeface="Courier New" pitchFamily="49" charset="0"/>
            </a:endParaRPr>
          </a:p>
          <a:p>
            <a:pPr marL="0" marR="0" lvl="0" indent="90488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1620838" algn="l"/>
                <a:tab pos="2700338" algn="l"/>
                <a:tab pos="3781425" algn="l"/>
              </a:tabLst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4) 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urier New" pitchFamily="49" charset="0"/>
                <a:ea typeface="Calibri" pitchFamily="34" charset="0"/>
                <a:cs typeface="Courier New" pitchFamily="49" charset="0"/>
              </a:rPr>
              <a:t>?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ourier New" pitchFamily="49" charset="0"/>
                <a:ea typeface="Calibri" pitchFamily="34" charset="0"/>
                <a:cs typeface="Courier New" pitchFamily="49" charset="0"/>
              </a:rPr>
              <a:t>a?e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urier New" pitchFamily="49" charset="0"/>
                <a:ea typeface="Calibri" pitchFamily="34" charset="0"/>
                <a:cs typeface="Courier New" pitchFamily="49" charset="0"/>
              </a:rPr>
              <a:t>.*</a:t>
            </a:r>
            <a:endParaRPr kumimoji="0" lang="en-US" sz="4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027" name="Rectangle 3"/>
          <p:cNvSpPr>
            <a:spLocks noChangeArrowheads="1"/>
          </p:cNvSpPr>
          <p:nvPr/>
        </p:nvSpPr>
        <p:spPr bwMode="auto">
          <a:xfrm>
            <a:off x="1000100" y="4643446"/>
            <a:ext cx="8143900" cy="1754326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1620838" algn="l"/>
                <a:tab pos="2700338" algn="l"/>
                <a:tab pos="3781425" algn="l"/>
              </a:tabLst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Определите, какое из указанных имен файлов удовлетворяет маске: 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urier New" pitchFamily="49" charset="0"/>
                <a:ea typeface="Calibri" pitchFamily="34" charset="0"/>
                <a:cs typeface="Courier New" pitchFamily="49" charset="0"/>
              </a:rPr>
              <a:t>?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ourier New" pitchFamily="49" charset="0"/>
                <a:ea typeface="Calibri" pitchFamily="34" charset="0"/>
                <a:cs typeface="Courier New" pitchFamily="49" charset="0"/>
              </a:rPr>
              <a:t>mas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urier New" pitchFamily="49" charset="0"/>
                <a:ea typeface="Calibri" pitchFamily="34" charset="0"/>
                <a:cs typeface="Courier New" pitchFamily="49" charset="0"/>
              </a:rPr>
              <a:t>*.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urier New" pitchFamily="49" charset="0"/>
                <a:ea typeface="Calibri" pitchFamily="34" charset="0"/>
                <a:cs typeface="Courier New" pitchFamily="49" charset="0"/>
              </a:rPr>
              <a:t>p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urier New" pitchFamily="49" charset="0"/>
                <a:ea typeface="Calibri" pitchFamily="34" charset="0"/>
                <a:cs typeface="Courier New" pitchFamily="49" charset="0"/>
              </a:rPr>
              <a:t>*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514350" marR="0" lvl="0" indent="-5143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arenR"/>
              <a:tabLst>
                <a:tab pos="1620838" algn="l"/>
                <a:tab pos="2700338" algn="l"/>
                <a:tab pos="3781425" algn="l"/>
              </a:tabLst>
            </a:pPr>
            <a:r>
              <a:rPr kumimoji="0" lang="fr-CA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urier New" pitchFamily="49" charset="0"/>
                <a:ea typeface="Calibri" pitchFamily="34" charset="0"/>
                <a:cs typeface="Courier New" pitchFamily="49" charset="0"/>
              </a:rPr>
              <a:t>massiv.pas  </a:t>
            </a:r>
            <a:r>
              <a:rPr kumimoji="0" lang="fr-C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2) </a:t>
            </a:r>
            <a:r>
              <a:rPr kumimoji="0" lang="fr-CA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urier New" pitchFamily="49" charset="0"/>
                <a:ea typeface="Calibri" pitchFamily="34" charset="0"/>
                <a:cs typeface="Courier New" pitchFamily="49" charset="0"/>
              </a:rPr>
              <a:t>mmassiv.p  </a:t>
            </a:r>
            <a:endParaRPr kumimoji="0" lang="ru-RU" sz="2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ourier New" pitchFamily="49" charset="0"/>
              <a:ea typeface="Calibri" pitchFamily="34" charset="0"/>
              <a:cs typeface="Courier New" pitchFamily="49" charset="0"/>
            </a:endParaRP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1620838" algn="l"/>
                <a:tab pos="2700338" algn="l"/>
                <a:tab pos="3781425" algn="l"/>
              </a:tabLst>
            </a:pPr>
            <a:r>
              <a:rPr kumimoji="0" lang="fr-C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3) </a:t>
            </a:r>
            <a:r>
              <a:rPr kumimoji="0" lang="fr-CA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urier New" pitchFamily="49" charset="0"/>
                <a:ea typeface="Calibri" pitchFamily="34" charset="0"/>
                <a:cs typeface="Courier New" pitchFamily="49" charset="0"/>
              </a:rPr>
              <a:t>mmassiv.cpp  </a:t>
            </a:r>
            <a:r>
              <a:rPr kumimoji="0" lang="fr-C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4) </a:t>
            </a:r>
            <a:r>
              <a:rPr kumimoji="0" lang="fr-CA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urier New" pitchFamily="49" charset="0"/>
                <a:ea typeface="Calibri" pitchFamily="34" charset="0"/>
                <a:cs typeface="Courier New" pitchFamily="49" charset="0"/>
              </a:rPr>
              <a:t>mas.p</a:t>
            </a:r>
            <a:endParaRPr kumimoji="0" lang="fr-CA" sz="4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143900" y="1214422"/>
            <a:ext cx="64294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C00000"/>
                </a:solidFill>
              </a:rPr>
              <a:t>3</a:t>
            </a:r>
            <a:endParaRPr lang="ru-RU" sz="2400" b="1" dirty="0">
              <a:solidFill>
                <a:srgbClr val="C00000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8358214" y="3714752"/>
            <a:ext cx="33855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 smtClean="0">
                <a:solidFill>
                  <a:srgbClr val="C00000"/>
                </a:solidFill>
              </a:rPr>
              <a:t>3</a:t>
            </a:r>
            <a:endParaRPr lang="ru-RU" sz="2400" b="1" dirty="0">
              <a:solidFill>
                <a:srgbClr val="C0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715272" y="5857892"/>
            <a:ext cx="3571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C00000"/>
                </a:solidFill>
              </a:rPr>
              <a:t>2</a:t>
            </a:r>
            <a:endParaRPr lang="ru-RU" sz="2400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8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286000" y="3105835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mtClean="0"/>
              <a:t>http://kpolyakov.spb.ru/school/egetest2015/a3-1.htm</a:t>
            </a:r>
            <a:endParaRPr lang="ru-RU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Апекс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350</TotalTime>
  <Words>269</Words>
  <Application>Microsoft Office PowerPoint</Application>
  <PresentationFormat>Экран (4:3)</PresentationFormat>
  <Paragraphs>28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Солнцестояние</vt:lpstr>
      <vt:lpstr>Слайд 1</vt:lpstr>
      <vt:lpstr>Маска файла</vt:lpstr>
      <vt:lpstr>Слайд 3</vt:lpstr>
      <vt:lpstr> Практическая работа: Задача. Найти на компьютере все файлы, удовлетворяющие заданному критерию. </vt:lpstr>
      <vt:lpstr>Слайд 5</vt:lpstr>
      <vt:lpstr>Слайд 6</vt:lpstr>
      <vt:lpstr>Слайд 7</vt:lpstr>
    </vt:vector>
  </TitlesOfParts>
  <Company>МОУ Кулешовская СОШ 17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ИгорьМ</dc:creator>
  <cp:lastModifiedBy>Пользователь Windows</cp:lastModifiedBy>
  <cp:revision>40</cp:revision>
  <dcterms:created xsi:type="dcterms:W3CDTF">2006-10-18T09:35:26Z</dcterms:created>
  <dcterms:modified xsi:type="dcterms:W3CDTF">2016-12-14T06:37:35Z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XPowerLiteLastOptimized">
    <vt:lpwstr>172412</vt:lpwstr>
  </property>
  <property fmtid="{D5CDD505-2E9C-101B-9397-08002B2CF9AE}" pid="3" name="NXPowerLiteSettings">
    <vt:lpwstr>F7000400038000</vt:lpwstr>
  </property>
  <property fmtid="{D5CDD505-2E9C-101B-9397-08002B2CF9AE}" pid="4" name="NXPowerLiteVersion">
    <vt:lpwstr>D5.0.3</vt:lpwstr>
  </property>
</Properties>
</file>