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57" r:id="rId17"/>
    <p:sldId id="264" r:id="rId18"/>
    <p:sldId id="265" r:id="rId19"/>
    <p:sldId id="266" r:id="rId20"/>
    <p:sldId id="267" r:id="rId21"/>
    <p:sldId id="263" r:id="rId22"/>
    <p:sldId id="268" r:id="rId23"/>
    <p:sldId id="269" r:id="rId24"/>
    <p:sldId id="270" r:id="rId25"/>
    <p:sldId id="259" r:id="rId26"/>
    <p:sldId id="286" r:id="rId27"/>
    <p:sldId id="287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6" autoAdjust="0"/>
    <p:restoredTop sz="94660"/>
  </p:normalViewPr>
  <p:slideViewPr>
    <p:cSldViewPr>
      <p:cViewPr varScale="1">
        <p:scale>
          <a:sx n="45" d="100"/>
          <a:sy n="45" d="100"/>
        </p:scale>
        <p:origin x="-12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E21ECA60-0CF3-4772-92C2-D7D76B1CE821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973E9A62-9E5C-416B-B75E-BB7296671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ECA60-0CF3-4772-92C2-D7D76B1CE821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E9A62-9E5C-416B-B75E-BB7296671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ECA60-0CF3-4772-92C2-D7D76B1CE821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E9A62-9E5C-416B-B75E-BB7296671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ECA60-0CF3-4772-92C2-D7D76B1CE821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E9A62-9E5C-416B-B75E-BB7296671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21ECA60-0CF3-4772-92C2-D7D76B1CE821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73E9A62-9E5C-416B-B75E-BB72966715E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21ECA60-0CF3-4772-92C2-D7D76B1CE821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973E9A62-9E5C-416B-B75E-BB7296671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ECA60-0CF3-4772-92C2-D7D76B1CE821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E9A62-9E5C-416B-B75E-BB7296671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ECA60-0CF3-4772-92C2-D7D76B1CE821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E9A62-9E5C-416B-B75E-BB7296671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ECA60-0CF3-4772-92C2-D7D76B1CE821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E9A62-9E5C-416B-B75E-BB7296671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ECA60-0CF3-4772-92C2-D7D76B1CE821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E9A62-9E5C-416B-B75E-BB7296671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ECA60-0CF3-4772-92C2-D7D76B1CE821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E9A62-9E5C-416B-B75E-BB7296671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21ECA60-0CF3-4772-92C2-D7D76B1CE821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973E9A62-9E5C-416B-B75E-BB7296671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verydropmatters.ru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Мастер –класс</a:t>
            </a:r>
          </a:p>
          <a:p>
            <a:r>
              <a:rPr lang="ru-RU" b="1" dirty="0" smtClean="0"/>
              <a:t>Формирование иноязычной компетенции школьников на материале учебно-методического комплекта </a:t>
            </a:r>
            <a:r>
              <a:rPr lang="en-US" b="1" dirty="0" smtClean="0"/>
              <a:t>“Lake Baikal box”</a:t>
            </a:r>
            <a:endParaRPr lang="ru-RU" b="1" dirty="0" smtClean="0"/>
          </a:p>
          <a:p>
            <a:endParaRPr lang="ru-RU" dirty="0" smtClean="0"/>
          </a:p>
          <a:p>
            <a:pPr algn="r"/>
            <a:r>
              <a:rPr lang="ru-RU" sz="2000" dirty="0" err="1" smtClean="0"/>
              <a:t>Бальжирова</a:t>
            </a:r>
            <a:r>
              <a:rPr lang="ru-RU" sz="2000" dirty="0" smtClean="0"/>
              <a:t> Марина Васильевна,</a:t>
            </a:r>
          </a:p>
          <a:p>
            <a:pPr algn="r"/>
            <a:r>
              <a:rPr lang="ru-RU" sz="2000" dirty="0" smtClean="0"/>
              <a:t> учитель иностранного языка </a:t>
            </a:r>
          </a:p>
          <a:p>
            <a:pPr algn="r"/>
            <a:r>
              <a:rPr lang="ru-RU" sz="2000" dirty="0" smtClean="0"/>
              <a:t>МАОУ «Гимназия №33 г. Улан-Удэ»</a:t>
            </a:r>
            <a:endParaRPr lang="ru-RU" sz="20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Учебно-методический комплект на английском языке»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Lake Baikal box”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Цель- повышение осведомленности и обогащение знаний о Байкале у детей, а также детальное изучение Байкальского региона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Учебно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методический  комплект «Байкальский сундучок» на английском языке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ru-RU" dirty="0" smtClean="0"/>
          </a:p>
          <a:p>
            <a:r>
              <a:rPr lang="ru-RU" dirty="0" smtClean="0"/>
              <a:t>- учебное пособие для учащихся «Байкальский сундучок»</a:t>
            </a:r>
          </a:p>
          <a:p>
            <a:r>
              <a:rPr lang="ru-RU" dirty="0" smtClean="0"/>
              <a:t>Карточки «Живой мир Байкала»</a:t>
            </a:r>
          </a:p>
          <a:p>
            <a:r>
              <a:rPr lang="ru-RU" dirty="0" smtClean="0"/>
              <a:t>Плакат «Над водой, под водой и на  побережье Байкала»</a:t>
            </a:r>
          </a:p>
          <a:p>
            <a:r>
              <a:rPr lang="ru-RU" dirty="0" smtClean="0"/>
              <a:t>карта особо охраняемых природных территорий «По заповедным тропам Байкала»</a:t>
            </a:r>
          </a:p>
          <a:p>
            <a:r>
              <a:rPr lang="ru-RU" dirty="0" smtClean="0"/>
              <a:t>Компакт диск с электронной версией УМК на двух языках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УМК «Байкальский сундучок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контексте </a:t>
            </a:r>
            <a:r>
              <a:rPr lang="ru-RU" dirty="0" err="1" smtClean="0"/>
              <a:t>системно-деятельностного</a:t>
            </a:r>
            <a:r>
              <a:rPr lang="ru-RU" dirty="0" smtClean="0"/>
              <a:t>  подхода нацелен на развитие учебно-познавательной деятельности учащихся.</a:t>
            </a:r>
          </a:p>
          <a:p>
            <a:r>
              <a:rPr lang="ru-RU" dirty="0" smtClean="0"/>
              <a:t>  В рамках  ФГОС основного среднего образования  ориентирован на формирование ряда  личностных характеристик, развитие как интеллектуальных, так и гражданских качеств.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91264" cy="130108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Формирование личностных  характеристик и гражданских качеств, посредством использования УМК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“Lake  Baikal box”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Выпускник должен любить свой край и свое Отечество </a:t>
            </a:r>
          </a:p>
          <a:p>
            <a:r>
              <a:rPr lang="ru-RU" dirty="0" smtClean="0"/>
              <a:t>-знать и уважать свой народ, его культуру и духовные традиции</a:t>
            </a:r>
          </a:p>
          <a:p>
            <a:r>
              <a:rPr lang="ru-RU" dirty="0" smtClean="0"/>
              <a:t>Требование  к изучению иностранного языка является формирование дружелюбного отношения к ценностям иных культур, оптимизма и выраженной личностной позиции в восприятии мира, в развитии национального самосознания.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Технология критического мышления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-интеллектуальное развитие не объем знаний, а готовность человека</a:t>
            </a:r>
            <a:r>
              <a:rPr lang="en-US" dirty="0" smtClean="0"/>
              <a:t> </a:t>
            </a:r>
            <a:r>
              <a:rPr lang="ru-RU" dirty="0" smtClean="0"/>
              <a:t>к  отбору необходимых знаний путем критического анализа, осмысления информации и умение самостоятельно принимать решения.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Развитие критического мышления посредством использования  комплекта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“Lake Baikal box”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Позволяет </a:t>
            </a:r>
          </a:p>
          <a:p>
            <a:r>
              <a:rPr lang="ru-RU" dirty="0" smtClean="0"/>
              <a:t>замечать недостатки и противоречия информации;</a:t>
            </a:r>
          </a:p>
          <a:p>
            <a:r>
              <a:rPr lang="ru-RU" dirty="0" smtClean="0"/>
              <a:t>Анализировать и осмысливать как источники, так и собственную позицию;</a:t>
            </a:r>
          </a:p>
          <a:p>
            <a:r>
              <a:rPr lang="ru-RU" dirty="0" smtClean="0"/>
              <a:t>Владеть стратегиями работы и решения проблем</a:t>
            </a:r>
          </a:p>
          <a:p>
            <a:r>
              <a:rPr lang="ru-RU" dirty="0" smtClean="0"/>
              <a:t>путем формирования и использования определенного набора когнитивных стратегий и навыков формирует рефлексивное, направленное мышление, увеличивая вероятность получения желаемого результата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Технология работы  с УМК «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Lake Baikal box”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Технология работы с текстами </a:t>
            </a:r>
            <a:r>
              <a:rPr lang="ru-RU" dirty="0" err="1" smtClean="0"/>
              <a:t>лингвокультурологической</a:t>
            </a:r>
            <a:r>
              <a:rPr lang="ru-RU" dirty="0" smtClean="0"/>
              <a:t> и краеведческой  в результате систематизации теоретических основ обучения лексической стороне речи, чтению и формирования межкультурной компетенции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Типология уроков</a:t>
            </a:r>
            <a:endParaRPr lang="ru-RU" sz="3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Урок формирования  лексических навыков;</a:t>
            </a:r>
          </a:p>
          <a:p>
            <a:r>
              <a:rPr lang="ru-RU" dirty="0" smtClean="0"/>
              <a:t>Урок совершенствования речевых навыков и развития речевых умений;</a:t>
            </a:r>
          </a:p>
          <a:p>
            <a:r>
              <a:rPr lang="ru-RU" dirty="0" smtClean="0"/>
              <a:t>Интерпретирующий этап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Этап формирования лексических навыков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Цель –формирование лексических навыков говорения через ознакомление с новыми лексическими единицами и их последовательную тренировку до уровня предложения </a:t>
            </a:r>
            <a:r>
              <a:rPr lang="ru-RU" b="1" dirty="0" smtClean="0"/>
              <a:t>Использование функционально- смысловые таблицы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Коммуникативная стратегия работы с таблицами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 Экспозиция  к уроку. Формирование мотива  деятельности , создание дефицита информации и создание ситуации успеха.</a:t>
            </a:r>
            <a:endParaRPr lang="en-US" dirty="0" smtClean="0"/>
          </a:p>
          <a:p>
            <a:r>
              <a:rPr lang="ru-RU" dirty="0" smtClean="0"/>
              <a:t> </a:t>
            </a:r>
            <a:r>
              <a:rPr lang="en-US" dirty="0" smtClean="0"/>
              <a:t>Do you  like fishing? Have you ever gone fishing with your parents? What can you fish in Baikal?</a:t>
            </a:r>
          </a:p>
          <a:p>
            <a:r>
              <a:rPr lang="en-US" dirty="0" smtClean="0"/>
              <a:t>This table  will help you to learn the names of Baikal fish?</a:t>
            </a:r>
          </a:p>
          <a:p>
            <a:r>
              <a:rPr lang="en-US" dirty="0" smtClean="0"/>
              <a:t>Let us name the fish which inhabit( live) in Baikal. Repeat after me please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омуль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omul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This is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сиг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whitefish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осетр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sturgeon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плотва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roach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голомянка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oilfish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хариус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grayling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щука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pike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налим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burbot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Упражнения на формирование лексических навыков  Готовые формулы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19256" cy="465770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 Послушай историю и постарайся понять в каком месте можно  найти  </a:t>
            </a:r>
            <a:r>
              <a:rPr lang="ru-RU" dirty="0" err="1" smtClean="0"/>
              <a:t>рыб.Проверь</a:t>
            </a:r>
            <a:r>
              <a:rPr lang="ru-RU" dirty="0" smtClean="0"/>
              <a:t> свои ответы в классе.</a:t>
            </a:r>
            <a:r>
              <a:rPr lang="en-US" dirty="0" smtClean="0"/>
              <a:t> </a:t>
            </a:r>
            <a:r>
              <a:rPr lang="ru-RU" dirty="0" smtClean="0"/>
              <a:t>Согласи</a:t>
            </a:r>
            <a:r>
              <a:rPr lang="en-US" dirty="0" smtClean="0"/>
              <a:t>c</a:t>
            </a:r>
            <a:r>
              <a:rPr lang="ru-RU" dirty="0" err="1" smtClean="0"/>
              <a:t>ь</a:t>
            </a:r>
            <a:r>
              <a:rPr lang="ru-RU" dirty="0" smtClean="0"/>
              <a:t> или исправь неверный ответ</a:t>
            </a:r>
          </a:p>
          <a:p>
            <a:r>
              <a:rPr lang="ru-RU" dirty="0" smtClean="0"/>
              <a:t> </a:t>
            </a:r>
            <a:r>
              <a:rPr lang="en-US" b="1" dirty="0" smtClean="0">
                <a:solidFill>
                  <a:srgbClr val="C00000"/>
                </a:solidFill>
              </a:rPr>
              <a:t>I think </a:t>
            </a:r>
            <a:r>
              <a:rPr lang="en-US" dirty="0" smtClean="0"/>
              <a:t>an </a:t>
            </a:r>
            <a:r>
              <a:rPr lang="en-US" dirty="0" err="1" smtClean="0"/>
              <a:t>omul</a:t>
            </a:r>
            <a:r>
              <a:rPr lang="en-US" dirty="0" smtClean="0"/>
              <a:t> lives near the surface of the water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Definitely,</a:t>
            </a:r>
            <a:r>
              <a:rPr lang="en-US" dirty="0" smtClean="0"/>
              <a:t> AS I got it, a white fish can be found in the depth of the lake.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You are wrong. I am afraid</a:t>
            </a:r>
            <a:r>
              <a:rPr lang="en-US" dirty="0" smtClean="0"/>
              <a:t>. It is found in the Selenga delta shallows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I see</a:t>
            </a:r>
            <a:r>
              <a:rPr lang="ru-RU" b="1" dirty="0" smtClean="0">
                <a:solidFill>
                  <a:srgbClr val="C00000"/>
                </a:solidFill>
              </a:rPr>
              <a:t>…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 давайте готовых формул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Коммуникативная задача.  Два друга готовятся к конкурсу знатоков рыб на английском языке. Один из друзей  знает  хорошо названия рыб, а другой нет.</a:t>
            </a:r>
          </a:p>
          <a:p>
            <a:r>
              <a:rPr lang="ru-RU" dirty="0" smtClean="0"/>
              <a:t> Попробуйте составить диалог двух друзей, если вы не знаете значения слов обратитесь к словарю. Если диалог составлен неверно, учитель просит их еще  немного подумать.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Дети составляют диалог на это отводится определенное количество времени. Учитель не дает правильного ответа. Детям предлагают послушать ответы одноклассников из других групп, с заданием что если они услышат неверные ответы, постараются объяснить в чем они не правы.  Путем обсуждения в группах выбирается  правильный ответ, и  только при условии что дети соглашаются  увидеть правильный ответ, учитель предлагает детям правильный вариант ответа.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Байкальский сундучок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Материально-техническое  сопровождение материала</a:t>
            </a:r>
          </a:p>
          <a:p>
            <a:r>
              <a:rPr lang="ru-RU" dirty="0" smtClean="0"/>
              <a:t>1. Книга для ученика</a:t>
            </a:r>
          </a:p>
          <a:p>
            <a:r>
              <a:rPr lang="ru-RU" dirty="0" smtClean="0"/>
              <a:t>2. карточки для игр с  заданиями, рисунками</a:t>
            </a:r>
          </a:p>
          <a:p>
            <a:r>
              <a:rPr lang="ru-RU" dirty="0" smtClean="0"/>
              <a:t>3. цветной </a:t>
            </a:r>
            <a:r>
              <a:rPr lang="ru-RU" dirty="0" err="1" smtClean="0"/>
              <a:t>постер</a:t>
            </a:r>
            <a:r>
              <a:rPr lang="ru-RU" dirty="0" smtClean="0"/>
              <a:t> с изображением видов озера</a:t>
            </a:r>
          </a:p>
          <a:p>
            <a:r>
              <a:rPr lang="ru-RU" dirty="0" smtClean="0"/>
              <a:t>4.карта   </a:t>
            </a:r>
            <a:r>
              <a:rPr lang="ru-RU" dirty="0" err="1" smtClean="0"/>
              <a:t>околоозерных</a:t>
            </a:r>
            <a:r>
              <a:rPr lang="ru-RU" dirty="0" smtClean="0"/>
              <a:t> территорий </a:t>
            </a:r>
          </a:p>
          <a:p>
            <a:r>
              <a:rPr lang="ru-RU" dirty="0" smtClean="0"/>
              <a:t>5. СД  диск</a:t>
            </a:r>
          </a:p>
          <a:p>
            <a:r>
              <a:rPr lang="ru-RU" dirty="0" smtClean="0"/>
              <a:t>6. методическое сопровождение для учащихся и учителя на сайте </a:t>
            </a:r>
            <a:r>
              <a:rPr lang="en-US" dirty="0" smtClean="0">
                <a:hlinkClick r:id="rId2"/>
              </a:rPr>
              <a:t>www.everydropmatters.ru</a:t>
            </a:r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Темы  Раздел 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Метапредметные</a:t>
                      </a:r>
                      <a:r>
                        <a:rPr lang="ru-RU" dirty="0" smtClean="0"/>
                        <a:t> связи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Педагогические технология, рекомендованные для  реализации проекта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Географическое положение . Горы. Реки. Ветра.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География</a:t>
                      </a:r>
                    </a:p>
                    <a:p>
                      <a:r>
                        <a:rPr lang="ru-RU" dirty="0" smtClean="0"/>
                        <a:t>Математика</a:t>
                      </a:r>
                    </a:p>
                    <a:p>
                      <a:r>
                        <a:rPr lang="ru-RU" dirty="0" smtClean="0"/>
                        <a:t>Искусство</a:t>
                      </a:r>
                    </a:p>
                    <a:p>
                      <a:r>
                        <a:rPr lang="ru-RU" dirty="0" smtClean="0"/>
                        <a:t>Музыка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Тематические задачи, эвристическое обучение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Темы Раздел 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Метапредметные</a:t>
                      </a:r>
                      <a:r>
                        <a:rPr lang="ru-RU" dirty="0" smtClean="0"/>
                        <a:t> связи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Педагогические технология, рекомендованные для  реализации проекта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Г Уникальные характеристики Байкала. Байкальский лед. Волны.  Качество байкальской воды. Эксперименты с байкальской водой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Химия</a:t>
                      </a:r>
                    </a:p>
                    <a:p>
                      <a:r>
                        <a:rPr lang="ru-RU" dirty="0" smtClean="0"/>
                        <a:t>Биология </a:t>
                      </a:r>
                    </a:p>
                    <a:p>
                      <a:r>
                        <a:rPr lang="ru-RU" dirty="0" smtClean="0"/>
                        <a:t>Физика</a:t>
                      </a:r>
                    </a:p>
                    <a:p>
                      <a:r>
                        <a:rPr lang="ru-RU" dirty="0" smtClean="0"/>
                        <a:t>Зоология</a:t>
                      </a:r>
                    </a:p>
                    <a:p>
                      <a:r>
                        <a:rPr lang="ru-RU" dirty="0" smtClean="0"/>
                        <a:t>Искусство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Иинтерактивное</a:t>
                      </a:r>
                      <a:r>
                        <a:rPr lang="ru-RU" dirty="0" smtClean="0"/>
                        <a:t> обучение. Метод проектов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2576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556792"/>
          <a:ext cx="8291265" cy="5813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755"/>
                <a:gridCol w="2763755"/>
                <a:gridCol w="2763755"/>
              </a:tblGrid>
              <a:tr h="1660953">
                <a:tc>
                  <a:txBody>
                    <a:bodyPr/>
                    <a:lstStyle/>
                    <a:p>
                      <a:r>
                        <a:rPr lang="ru-RU" dirty="0" smtClean="0"/>
                        <a:t>Темы Раздел 4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Метапредметные</a:t>
                      </a:r>
                      <a:r>
                        <a:rPr lang="ru-RU" dirty="0" smtClean="0"/>
                        <a:t> связи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Педагогические технология, рекомендованные для  реализации проекта</a:t>
                      </a:r>
                      <a:endParaRPr lang="ru-RU" dirty="0"/>
                    </a:p>
                  </a:txBody>
                  <a:tcPr/>
                </a:tc>
              </a:tr>
              <a:tr h="4152383">
                <a:tc>
                  <a:txBody>
                    <a:bodyPr/>
                    <a:lstStyle/>
                    <a:p>
                      <a:r>
                        <a:rPr lang="ru-RU" dirty="0" smtClean="0"/>
                        <a:t>  Заповедники.  Национальные парки. Природные памятники. Народы, живущие у Байкала.  Обычаи традиции  бурят. Экологические  проблемы Байкала. Лепка. Проект с байкальским  кедром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Биология</a:t>
                      </a:r>
                    </a:p>
                    <a:p>
                      <a:r>
                        <a:rPr lang="ru-RU" dirty="0" smtClean="0"/>
                        <a:t>Зоология</a:t>
                      </a:r>
                    </a:p>
                    <a:p>
                      <a:r>
                        <a:rPr lang="ru-RU" dirty="0" smtClean="0"/>
                        <a:t>История</a:t>
                      </a:r>
                    </a:p>
                    <a:p>
                      <a:r>
                        <a:rPr lang="ru-RU" dirty="0" smtClean="0"/>
                        <a:t>Информатика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Метод проектов Телекоммуникационные проекты., социальные и экологические проекты.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257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Байкальский сундучок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67544" y="1556793"/>
          <a:ext cx="8280921" cy="4711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0307"/>
                <a:gridCol w="2760307"/>
                <a:gridCol w="2760307"/>
              </a:tblGrid>
              <a:tr h="1144417">
                <a:tc>
                  <a:txBody>
                    <a:bodyPr/>
                    <a:lstStyle/>
                    <a:p>
                      <a:r>
                        <a:rPr lang="ru-RU" dirty="0" smtClean="0"/>
                        <a:t>Темы Раздел 5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Метапредметные</a:t>
                      </a:r>
                      <a:r>
                        <a:rPr lang="ru-RU" dirty="0" smtClean="0"/>
                        <a:t> связи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Педагогические технология, рекомендованные для  реализации проекта</a:t>
                      </a:r>
                      <a:endParaRPr lang="ru-RU" dirty="0"/>
                    </a:p>
                  </a:txBody>
                  <a:tcPr/>
                </a:tc>
              </a:tr>
              <a:tr h="3248071">
                <a:tc>
                  <a:txBody>
                    <a:bodyPr/>
                    <a:lstStyle/>
                    <a:p>
                      <a:r>
                        <a:rPr lang="ru-RU" dirty="0" smtClean="0"/>
                        <a:t>Первые исследователи Байкала. «Миры» на  Байкале. Легенды  и сказки стихи о Байкале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Биология</a:t>
                      </a:r>
                    </a:p>
                    <a:p>
                      <a:r>
                        <a:rPr lang="ru-RU" dirty="0" smtClean="0"/>
                        <a:t>География</a:t>
                      </a:r>
                    </a:p>
                    <a:p>
                      <a:r>
                        <a:rPr lang="ru-RU" dirty="0" smtClean="0"/>
                        <a:t>История</a:t>
                      </a:r>
                    </a:p>
                    <a:p>
                      <a:r>
                        <a:rPr lang="ru-RU" dirty="0" smtClean="0"/>
                        <a:t>Литература</a:t>
                      </a:r>
                    </a:p>
                    <a:p>
                      <a:r>
                        <a:rPr lang="ru-RU" dirty="0" smtClean="0"/>
                        <a:t>Иностранные языки</a:t>
                      </a:r>
                    </a:p>
                    <a:p>
                      <a:r>
                        <a:rPr lang="ru-RU" dirty="0" smtClean="0"/>
                        <a:t>Музыка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Деловые игры. Дискуссии. Творческие задачи.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Байкальский сундучок Часть 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Контроль понимания изученного материала</a:t>
            </a:r>
          </a:p>
          <a:p>
            <a:r>
              <a:rPr lang="ru-RU" dirty="0" smtClean="0"/>
              <a:t>1. Проверь что ты узнал </a:t>
            </a:r>
            <a:r>
              <a:rPr lang="ru-RU" dirty="0" err="1" smtClean="0"/>
              <a:t>нового?Тест</a:t>
            </a:r>
            <a:endParaRPr lang="ru-RU" dirty="0" smtClean="0"/>
          </a:p>
          <a:p>
            <a:r>
              <a:rPr lang="ru-RU" dirty="0" smtClean="0"/>
              <a:t>2 Реши кроссворд</a:t>
            </a:r>
          </a:p>
          <a:p>
            <a:r>
              <a:rPr lang="ru-RU" dirty="0" smtClean="0"/>
              <a:t>3.Найди  9 слов</a:t>
            </a:r>
          </a:p>
          <a:p>
            <a:r>
              <a:rPr lang="ru-RU" dirty="0" smtClean="0"/>
              <a:t> 4.Вычеркни лишнее</a:t>
            </a:r>
          </a:p>
          <a:p>
            <a:r>
              <a:rPr lang="ru-RU" dirty="0" smtClean="0"/>
              <a:t> 5. Нарисуй направление ветров</a:t>
            </a:r>
          </a:p>
          <a:p>
            <a:r>
              <a:rPr lang="ru-RU" dirty="0" smtClean="0"/>
              <a:t> 6. Раскрась  спрятанные слова</a:t>
            </a:r>
          </a:p>
          <a:p>
            <a:r>
              <a:rPr lang="ru-RU" dirty="0" smtClean="0"/>
              <a:t> 7. Найди меня! Соотнести фотографию с описанием явления</a:t>
            </a:r>
          </a:p>
          <a:p>
            <a:r>
              <a:rPr lang="ru-RU" dirty="0" smtClean="0"/>
              <a:t> 8. Письменно ответить на вопросы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lvl="8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Байкальский сундучок Часть 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Контроль понимания изученного материала</a:t>
            </a:r>
          </a:p>
          <a:p>
            <a:r>
              <a:rPr lang="ru-RU" dirty="0" smtClean="0"/>
              <a:t>1.  Что ты запомнил. Ответы на вопросы</a:t>
            </a:r>
          </a:p>
          <a:p>
            <a:r>
              <a:rPr lang="ru-RU" dirty="0" smtClean="0"/>
              <a:t>2.На примеры цветных фотографий  найти отличительные черты явлений, например, чем отличается живое от неживого.</a:t>
            </a:r>
          </a:p>
          <a:p>
            <a:r>
              <a:rPr lang="ru-RU" dirty="0" smtClean="0"/>
              <a:t>3. Я –исследователь. Как много воды  мне нужно в день?</a:t>
            </a:r>
          </a:p>
          <a:p>
            <a:r>
              <a:rPr lang="ru-RU" dirty="0" smtClean="0"/>
              <a:t>4.Чтение  текста ответы на вопросы. Найти дополнительную информацию в других источниках.</a:t>
            </a:r>
          </a:p>
          <a:p>
            <a:r>
              <a:rPr lang="ru-RU" dirty="0" smtClean="0"/>
              <a:t>5. Подписать фотографии</a:t>
            </a:r>
          </a:p>
          <a:p>
            <a:r>
              <a:rPr lang="ru-RU" dirty="0" smtClean="0"/>
              <a:t>6. Нарисуй по памяти.</a:t>
            </a:r>
          </a:p>
          <a:p>
            <a:r>
              <a:rPr lang="ru-RU" dirty="0" smtClean="0"/>
              <a:t>7. Проведение и описание экспериментов с водой</a:t>
            </a:r>
          </a:p>
          <a:p>
            <a:r>
              <a:rPr lang="ru-RU" dirty="0" smtClean="0"/>
              <a:t>8. Комикс Приключения Капельки воды.</a:t>
            </a:r>
          </a:p>
          <a:p>
            <a:r>
              <a:rPr lang="ru-RU" dirty="0" smtClean="0"/>
              <a:t>9.  Нарисовать свой комикс.</a:t>
            </a:r>
          </a:p>
          <a:p>
            <a:r>
              <a:rPr lang="ru-RU" dirty="0" smtClean="0"/>
              <a:t>Нарисуй снежинку.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lvl="8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Байкальский сундучок Часть 3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Контроль понимания изученного материала</a:t>
            </a:r>
          </a:p>
          <a:p>
            <a:r>
              <a:rPr lang="ru-RU" dirty="0" smtClean="0"/>
              <a:t>1.  Угадай загадки.</a:t>
            </a:r>
          </a:p>
          <a:p>
            <a:r>
              <a:rPr lang="ru-RU" dirty="0" smtClean="0"/>
              <a:t>2.Реши экологические задачки</a:t>
            </a:r>
          </a:p>
          <a:p>
            <a:r>
              <a:rPr lang="ru-RU" dirty="0" smtClean="0"/>
              <a:t>3. Тест: Я знаю все о нерпе!</a:t>
            </a:r>
          </a:p>
          <a:p>
            <a:r>
              <a:rPr lang="ru-RU" dirty="0" smtClean="0"/>
              <a:t> 4.  Используя фотографии реши кроссворд</a:t>
            </a:r>
          </a:p>
          <a:p>
            <a:r>
              <a:rPr lang="ru-RU" dirty="0" smtClean="0"/>
              <a:t>5. Лепка. Используя фотографии, вылепи из соленого теста  понравившийся персонаж.</a:t>
            </a:r>
          </a:p>
          <a:p>
            <a:r>
              <a:rPr lang="ru-RU" dirty="0" smtClean="0"/>
              <a:t>6. Коллаж из фотографий ( рыб, птиц)</a:t>
            </a:r>
          </a:p>
          <a:p>
            <a:r>
              <a:rPr lang="ru-RU" dirty="0" smtClean="0"/>
              <a:t>7. Рисование на камнях</a:t>
            </a:r>
          </a:p>
          <a:p>
            <a:r>
              <a:rPr lang="ru-RU" dirty="0" smtClean="0"/>
              <a:t> 8. Учимся рисовать </a:t>
            </a:r>
          </a:p>
          <a:p>
            <a:r>
              <a:rPr lang="ru-RU" dirty="0" smtClean="0"/>
              <a:t>9. Собери </a:t>
            </a:r>
            <a:r>
              <a:rPr lang="ru-RU" dirty="0" err="1" smtClean="0"/>
              <a:t>пазл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lvl="8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Байкальский сундучок Часть 3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Контроль понимания изученного материала</a:t>
            </a:r>
          </a:p>
          <a:p>
            <a:r>
              <a:rPr lang="ru-RU" dirty="0" smtClean="0"/>
              <a:t>1.  Угадай загадки.</a:t>
            </a:r>
          </a:p>
          <a:p>
            <a:r>
              <a:rPr lang="ru-RU" dirty="0" smtClean="0"/>
              <a:t>2.Реши экологические задачки</a:t>
            </a:r>
          </a:p>
          <a:p>
            <a:r>
              <a:rPr lang="ru-RU" dirty="0" smtClean="0"/>
              <a:t>3. Тест: Я знаю все о нерпе!</a:t>
            </a:r>
          </a:p>
          <a:p>
            <a:r>
              <a:rPr lang="ru-RU" dirty="0" smtClean="0"/>
              <a:t> 4.  Используя фотографии реши кроссворд</a:t>
            </a:r>
          </a:p>
          <a:p>
            <a:r>
              <a:rPr lang="ru-RU" dirty="0" smtClean="0"/>
              <a:t>5. Лепка. Используя фотографии, вылепи из соленого теста  понравившийся персонаж.</a:t>
            </a:r>
          </a:p>
          <a:p>
            <a:r>
              <a:rPr lang="ru-RU" dirty="0" smtClean="0"/>
              <a:t>6. Коллаж из фотографий ( рыб, птиц)</a:t>
            </a:r>
          </a:p>
          <a:p>
            <a:r>
              <a:rPr lang="ru-RU" dirty="0" smtClean="0"/>
              <a:t>7. Рисование на камнях</a:t>
            </a:r>
          </a:p>
          <a:p>
            <a:r>
              <a:rPr lang="ru-RU" dirty="0" smtClean="0"/>
              <a:t> 8. Учимся рисовать </a:t>
            </a:r>
          </a:p>
          <a:p>
            <a:r>
              <a:rPr lang="ru-RU" dirty="0" smtClean="0"/>
              <a:t>9. Собери </a:t>
            </a:r>
            <a:r>
              <a:rPr lang="ru-RU" dirty="0" err="1" smtClean="0"/>
              <a:t>пазл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lvl="8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Байкальский сундучок Часть 4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Я юный эколог. Дискуссия.</a:t>
            </a:r>
          </a:p>
          <a:p>
            <a:r>
              <a:rPr lang="ru-RU" dirty="0" smtClean="0"/>
              <a:t>2. Проект  Вечнозеленые деревья.</a:t>
            </a:r>
          </a:p>
          <a:p>
            <a:r>
              <a:rPr lang="ru-RU" dirty="0" smtClean="0"/>
              <a:t> 3. Викторина. Кто лучший знаток Байкала?</a:t>
            </a:r>
          </a:p>
          <a:p>
            <a:r>
              <a:rPr lang="ru-RU" dirty="0" smtClean="0"/>
              <a:t>4. Практический тест. Нарисуй названия национальных парков  на карте Байкала.</a:t>
            </a:r>
          </a:p>
          <a:p>
            <a:r>
              <a:rPr lang="ru-RU" dirty="0" smtClean="0"/>
              <a:t>5. Творческое задание. Я и мой Байкал. Сочинение.</a:t>
            </a:r>
          </a:p>
          <a:p>
            <a:r>
              <a:rPr lang="ru-RU" dirty="0" smtClean="0"/>
              <a:t>5.Разучивание песен.</a:t>
            </a:r>
          </a:p>
          <a:p>
            <a:r>
              <a:rPr lang="ru-RU" dirty="0" smtClean="0"/>
              <a:t>6. Драматизация сказок.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Which things were the most difficult  for you?</a:t>
            </a:r>
          </a:p>
          <a:p>
            <a:r>
              <a:rPr lang="en-US" dirty="0" smtClean="0"/>
              <a:t>Which  tasks were the most enjoyable for you today? And while studying  Lake Baikal Box materials?</a:t>
            </a:r>
          </a:p>
          <a:p>
            <a:r>
              <a:rPr lang="en-US" dirty="0" smtClean="0"/>
              <a:t>Do you have any suggestions?</a:t>
            </a:r>
          </a:p>
          <a:p>
            <a:r>
              <a:rPr lang="en-US" dirty="0" smtClean="0"/>
              <a:t>Do you think that you know much more now ?</a:t>
            </a:r>
          </a:p>
          <a:p>
            <a:r>
              <a:rPr lang="en-US" dirty="0" smtClean="0"/>
              <a:t>Do you like playing Baikal’’ Little Treasure Chest? Is it interesting to play?</a:t>
            </a:r>
          </a:p>
          <a:p>
            <a:r>
              <a:rPr lang="en-US" dirty="0" smtClean="0"/>
              <a:t>Thank you very much for your work at the lesson!</a:t>
            </a:r>
          </a:p>
          <a:p>
            <a:r>
              <a:rPr lang="en-US" dirty="0" smtClean="0"/>
              <a:t>I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Я уже знал о</a:t>
            </a:r>
            <a:r>
              <a:rPr lang="en-US" dirty="0" smtClean="0"/>
              <a:t>…</a:t>
            </a:r>
            <a:r>
              <a:rPr lang="ru-RU" dirty="0" smtClean="0"/>
              <a:t> </a:t>
            </a:r>
            <a:r>
              <a:rPr lang="en-US" dirty="0" smtClean="0"/>
              <a:t>I  already knew about..</a:t>
            </a:r>
          </a:p>
          <a:p>
            <a:r>
              <a:rPr lang="en-US" dirty="0" smtClean="0"/>
              <a:t> </a:t>
            </a:r>
            <a:r>
              <a:rPr lang="ru-RU" dirty="0" smtClean="0"/>
              <a:t>Я хочу узнать …</a:t>
            </a:r>
            <a:r>
              <a:rPr lang="en-US" dirty="0" smtClean="0"/>
              <a:t>I want to know</a:t>
            </a:r>
            <a:r>
              <a:rPr lang="ru-RU" dirty="0" smtClean="0"/>
              <a:t>…</a:t>
            </a:r>
          </a:p>
          <a:p>
            <a:r>
              <a:rPr lang="ru-RU" dirty="0" smtClean="0"/>
              <a:t>Теперь я знаю… </a:t>
            </a:r>
            <a:r>
              <a:rPr lang="en-US" dirty="0" smtClean="0"/>
              <a:t>Now </a:t>
            </a:r>
            <a:r>
              <a:rPr lang="en-US" smtClean="0"/>
              <a:t>I know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629</TotalTime>
  <Words>1348</Words>
  <Application>Microsoft Office PowerPoint</Application>
  <PresentationFormat>Экран (4:3)</PresentationFormat>
  <Paragraphs>193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Городская</vt:lpstr>
      <vt:lpstr>Слайд 1</vt:lpstr>
      <vt:lpstr> Учебно-методический комплект на английском языке»Lake Baikal box” </vt:lpstr>
      <vt:lpstr>Учебно- методический  комплект «Байкальский сундучок» на английском языке</vt:lpstr>
      <vt:lpstr>УМК «Байкальский сундучок»</vt:lpstr>
      <vt:lpstr>Формирование личностных  характеристик и гражданских качеств, посредством использования УМК “Lake  Baikal box”</vt:lpstr>
      <vt:lpstr>Технология критического мышления</vt:lpstr>
      <vt:lpstr>Развитие критического мышления посредством использования  комплекта “Lake Baikal box”</vt:lpstr>
      <vt:lpstr>Технология работы  с УМК «Lake Baikal box”</vt:lpstr>
      <vt:lpstr>        Типология уроков</vt:lpstr>
      <vt:lpstr>Этап формирования лексических навыков</vt:lpstr>
      <vt:lpstr>Коммуникативная стратегия работы с таблицами </vt:lpstr>
      <vt:lpstr>Слайд 12</vt:lpstr>
      <vt:lpstr>Упражнения на формирование лексических навыков  Готовые формулы</vt:lpstr>
      <vt:lpstr>Не давайте готовых формул</vt:lpstr>
      <vt:lpstr>Слайд 15</vt:lpstr>
      <vt:lpstr>Байкальский сундучок</vt:lpstr>
      <vt:lpstr>Слайд 17</vt:lpstr>
      <vt:lpstr>Слайд 18</vt:lpstr>
      <vt:lpstr>Слайд 19</vt:lpstr>
      <vt:lpstr>        Байкальский сундучок</vt:lpstr>
      <vt:lpstr>Байкальский сундучок Часть 1</vt:lpstr>
      <vt:lpstr>Байкальский сундучок Часть 2</vt:lpstr>
      <vt:lpstr>Байкальский сундучок Часть 3</vt:lpstr>
      <vt:lpstr>Байкальский сундучок Часть 3</vt:lpstr>
      <vt:lpstr>Байкальский сундучок Часть 4</vt:lpstr>
      <vt:lpstr>Рефлексия</vt:lpstr>
      <vt:lpstr>Рефлексия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Байкальский сундучок</dc:title>
  <dc:creator>HP</dc:creator>
  <cp:lastModifiedBy>HP</cp:lastModifiedBy>
  <cp:revision>32</cp:revision>
  <dcterms:created xsi:type="dcterms:W3CDTF">2014-09-25T21:38:53Z</dcterms:created>
  <dcterms:modified xsi:type="dcterms:W3CDTF">2016-04-13T14:29:26Z</dcterms:modified>
</cp:coreProperties>
</file>