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17"/>
  </p:notesMasterIdLst>
  <p:sldIdLst>
    <p:sldId id="256" r:id="rId2"/>
    <p:sldId id="259" r:id="rId3"/>
    <p:sldId id="258" r:id="rId4"/>
    <p:sldId id="263" r:id="rId5"/>
    <p:sldId id="264" r:id="rId6"/>
    <p:sldId id="272" r:id="rId7"/>
    <p:sldId id="265" r:id="rId8"/>
    <p:sldId id="266" r:id="rId9"/>
    <p:sldId id="267" r:id="rId10"/>
    <p:sldId id="268" r:id="rId11"/>
    <p:sldId id="273" r:id="rId12"/>
    <p:sldId id="269" r:id="rId13"/>
    <p:sldId id="270" r:id="rId14"/>
    <p:sldId id="274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53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2CA7A-C0C0-405B-B9B5-6405D3CD0BD1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DF9F9-C7DF-4911-9C92-BA2AB4F9EC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2329CCC-6332-40A0-9F6D-1BCF841F6000}" type="datetimeFigureOut">
              <a:rPr lang="ru-RU" smtClean="0"/>
              <a:pPr/>
              <a:t>25.02.2022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F5FEF9-5A62-41DC-8598-0469ABE5437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500174"/>
            <a:ext cx="6400800" cy="928694"/>
          </a:xfrm>
        </p:spPr>
        <p:txBody>
          <a:bodyPr/>
          <a:lstStyle/>
          <a:p>
            <a:r>
              <a:rPr lang="ru-RU" sz="2800" b="1" dirty="0">
                <a:solidFill>
                  <a:srgbClr val="C00000"/>
                </a:solidFill>
              </a:rPr>
              <a:t>«</a:t>
            </a:r>
            <a:r>
              <a:rPr lang="ru-RU" sz="2800" b="1" dirty="0" err="1">
                <a:solidFill>
                  <a:srgbClr val="C00000"/>
                </a:solidFill>
              </a:rPr>
              <a:t>Хадак</a:t>
            </a:r>
            <a:r>
              <a:rPr lang="ru-RU" sz="2800" b="1" dirty="0">
                <a:solidFill>
                  <a:srgbClr val="C00000"/>
                </a:solidFill>
              </a:rPr>
              <a:t> и его значение»</a:t>
            </a:r>
            <a:endParaRPr lang="ru-RU" sz="28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6" name="Рисунок 5" descr="http://www.miniih.com/miniiblog/erdeee-erka/files/Image/1836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9" y="2428868"/>
            <a:ext cx="700092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1142984"/>
            <a:ext cx="4214842" cy="1000132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Актуальность темы:</a:t>
            </a:r>
            <a:b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357686" y="2625676"/>
            <a:ext cx="478631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Изучая традиции </a:t>
            </a: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связанные с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хадаком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   мы познаём часть своей культуры. </a:t>
            </a:r>
          </a:p>
        </p:txBody>
      </p:sp>
      <p:pic>
        <p:nvPicPr>
          <p:cNvPr id="16386" name="Picture 2" descr="http://modoro.ru/wp-content/uploads/2013/01/DSC02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2"/>
            <a:ext cx="3922639" cy="57007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428604"/>
            <a:ext cx="4143404" cy="5715016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ru-RU" sz="2000" b="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</a:t>
            </a:r>
            <a:r>
              <a:rPr lang="ru-RU" sz="2000" b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– ритуальный длинный шарф, один из буддийских символов. Прежде всего это символ гостеприимства, чистоты и бескорыстия, дружеского и радушного отношения и сострадания.  </a:t>
            </a:r>
            <a:r>
              <a:rPr lang="ru-RU" sz="2000" b="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</a:t>
            </a:r>
            <a:r>
              <a:rPr lang="ru-RU" sz="2000" b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это универсальный дар. Он может быть преподнесен по любому случаю, такому как свадьба, рождение ребенка, окончание университета и так далее</a:t>
            </a:r>
          </a:p>
        </p:txBody>
      </p:sp>
      <p:pic>
        <p:nvPicPr>
          <p:cNvPr id="5" name="Picture 6" descr="http://fotoham.ru/img/picture/May/19/f4633fd6029770af7bd997e98cc96eb3/2.jpg"/>
          <p:cNvPicPr>
            <a:picLocks noChangeAspect="1" noChangeArrowheads="1"/>
          </p:cNvPicPr>
          <p:nvPr/>
        </p:nvPicPr>
        <p:blipFill>
          <a:blip r:embed="rId2" cstate="print"/>
          <a:srcRect l="19135" r="23917"/>
          <a:stretch>
            <a:fillRect/>
          </a:stretch>
        </p:blipFill>
        <p:spPr bwMode="auto">
          <a:xfrm>
            <a:off x="928662" y="642918"/>
            <a:ext cx="3357586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42852"/>
            <a:ext cx="7924800" cy="100013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«</a:t>
            </a:r>
            <a:r>
              <a:rPr lang="ru-RU" sz="32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</a:t>
            </a:r>
            <a:r>
              <a:rPr lang="ru-RU" sz="32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» - символ гостеприимства бурят.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143372" y="500042"/>
            <a:ext cx="47149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786182" y="714356"/>
            <a:ext cx="5072098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символ гостеприимства бурят, знак большого уважения к человеку. При встрече гостей  им преподносят национальное блюдо -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сагаан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эдеэн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(белая пища). Подношение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хадака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 пиалой с белой пищей - это непременный атрибут приветствия дорогих гостей, символ уважения, добрых намерений и всевозможных даров.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– универсальный вид подарка. Его можно подарить как знак почитания. Преподносят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когда просят о  помощи в чем - то. Например, ламе, кузнецу или же мастеру по резьбе из дерева.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В старые времена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был редкостью, хранили его в самом почетном месте. Считалось честью принять в дар изношенный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Итак,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во все времена был и будет символом почитания, уважения, гостеприимства и мира.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" descr="D:\фото\Фотоопарат\Новая папка\DSC00990.JPG"/>
          <p:cNvPicPr>
            <a:picLocks noChangeAspect="1" noChangeArrowheads="1"/>
          </p:cNvPicPr>
          <p:nvPr/>
        </p:nvPicPr>
        <p:blipFill>
          <a:blip r:embed="rId2" cstate="print"/>
          <a:srcRect l="6891" r="6972"/>
          <a:stretch>
            <a:fillRect/>
          </a:stretch>
        </p:blipFill>
        <p:spPr bwMode="auto">
          <a:xfrm>
            <a:off x="428596" y="928670"/>
            <a:ext cx="3214710" cy="5439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786182" y="285728"/>
            <a:ext cx="5072098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Изучив много материала, мы пришли к выводу, что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был наиболее часто встречающимся элементом в обрядовой жизни кочевников- скотников.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Эти ритуальные куски материи имели магическую силу, служили в качестве оберегов.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повязывают на деревья в священных местах. У всех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тюрко-монголов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существовал ритуал привязывания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лоскутк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люди надеются, что их желания, мольбы осуществятся и будут услышаны богом. Об этом я узнал из материалов  интернета и газет «Бурят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нэн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» и «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Толон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».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Оказывается, древние монгольские племена, заключая мир во время междоусобных столкновений, выходили навстречу друг к другу с многометровыми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хадаками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обмениваясь ими в знак примирения.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    Также я узнал, что «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 – тибетское слово, что в переводе означает «небо».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представляет собой украшенный орнаментом и бахромой отрез шёлковой ткани.   Издавна буряты хранили его как символ благополучия и процветания, как оберег от злых духов.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Совершая приношение и привязывая залаа ,  люди надеются, что их желания, мольбы осуществятся. Считается, что когда ветер колышет хадак, то тот, кто повесил ленту, посылает свои молитвы небесам, даже если он в это время занят другими делами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00108"/>
            <a:ext cx="350046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28596" y="357166"/>
            <a:ext cx="3217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Из истории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хадака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868" y="285728"/>
            <a:ext cx="3159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Залаа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и его значение.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928670"/>
            <a:ext cx="55007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Синий </a:t>
            </a:r>
            <a:r>
              <a:rPr lang="ru-RU" b="1" dirty="0" err="1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lang="ru-RU" b="1" dirty="0">
                <a:solidFill>
                  <a:srgbClr val="0070C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«</a:t>
            </a:r>
            <a:r>
              <a:rPr lang="ru-RU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Аюуша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хадаг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самый почетный, длиной 2-4 метров, символизирует Синее небо,       вечность,   верность, нерушимость, спокойствие. Его преподносят Учителю, Будде и другим божествам, родителям.. 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28992" y="2357430"/>
            <a:ext cx="5500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Красный </a:t>
            </a:r>
            <a:r>
              <a:rPr lang="ru-RU" b="1" dirty="0" err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lang="ru-RU" b="1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Нанзат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царский» 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преподносят при чтении сутр удлинения жизни, он символизирует домашний очаг, источник жизни.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3357562"/>
            <a:ext cx="5500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Желтый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символизирует почитание учения Будды. Его преподносят своим учителям в знак уважения и с просьбой стать учеником.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00430" y="4357694"/>
            <a:ext cx="5357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Белый </a:t>
            </a:r>
            <a:r>
              <a:rPr lang="ru-RU" b="1" dirty="0" err="1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lang="ru-RU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 символизирует помыслы, чистые как  материнское молоко и преподносят ламам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28992" y="5143512"/>
            <a:ext cx="5500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B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Зеленый </a:t>
            </a:r>
            <a:r>
              <a:rPr lang="ru-RU" b="1" dirty="0" err="1">
                <a:solidFill>
                  <a:srgbClr val="00B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lang="ru-RU" b="1" dirty="0">
                <a:solidFill>
                  <a:srgbClr val="00B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«Самба» -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символизирует энергию развития и победу над злом. Зеленым цветом буряты и монголы обозначают мать- землю.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" name="Picture 3" descr="D:\фото\Фотоопарат\Новая папка\DSC009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57298"/>
            <a:ext cx="3000396" cy="485889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85720" y="642918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Существует несколько видов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хадаков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каждый имеет свое название, символы и цвета.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71472" y="428604"/>
            <a:ext cx="785818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Баранзан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хадак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 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т.е это 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хадак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почета. Используется при крупных государственных и религиозных обрядах. Да к тому же он самый длинный, длина его составляет 9 метров. Он украшен разными узорами символизирующими успех, благополучие, счастье и всеобщее благоденствие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«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Баранзан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хадак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преподносят Учителю и божествам.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http://fs00.infourok.ru/images/doc/183/209667/img3.jpg"/>
          <p:cNvPicPr>
            <a:picLocks noChangeAspect="1" noChangeArrowheads="1"/>
          </p:cNvPicPr>
          <p:nvPr/>
        </p:nvPicPr>
        <p:blipFill>
          <a:blip r:embed="rId2" cstate="print"/>
          <a:srcRect l="3333" t="66667" r="66667" b="8889"/>
          <a:stretch>
            <a:fillRect/>
          </a:stretch>
        </p:blipFill>
        <p:spPr bwMode="auto">
          <a:xfrm>
            <a:off x="571472" y="2357430"/>
            <a:ext cx="1772961" cy="121444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00298" y="2285992"/>
            <a:ext cx="64294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Хара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черный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(по-бурятски «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бутуугэй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хадаг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- защита от несчастья, зла, болезней. Его применяется только в особых случаях, к примеру, в обрядах отстранения сглаза - порчи и т.п. или когда человек, очистившись в символическом огне от грехов, отдав дань уважения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сахюусанам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готовится к встрече Нового года.</a:t>
            </a:r>
            <a:endParaRPr lang="ru-RU" sz="16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9220" name="Picture 4" descr="http://kindlebook.ru/wp-content/uploads/media/%D0%94%D0%BE%D0%BA%D0%BB%D0%B0%D0%B4-%D0%9F%D0%A0%D0%90%D0%97%D0%94%D0%9D%D0%9E%D0%92%D0%90%D0%9D%D0%98%D0%95-%D0%A8%D0%90%D0%93%D0%90%D0%90-%D0%98-%D0%A1%D0%90%D0%93%D0%90%D0%90%D0%9B%D0%93%D0%90%D0%9D-%D0%A3-%D0%A2%D0%A3%D0%92%D0%98%D0%9D%D0%A6%D0%95%D0%92-%D0%98-%D0%91%D0%A3%D0%A0%D0%AF%D0%A2%D0%9E%D0%92/image6.jpeg"/>
          <p:cNvPicPr>
            <a:picLocks noChangeAspect="1" noChangeArrowheads="1"/>
          </p:cNvPicPr>
          <p:nvPr/>
        </p:nvPicPr>
        <p:blipFill>
          <a:blip r:embed="rId3" cstate="print"/>
          <a:srcRect t="8570" r="58178"/>
          <a:stretch>
            <a:fillRect/>
          </a:stretch>
        </p:blipFill>
        <p:spPr bwMode="auto">
          <a:xfrm>
            <a:off x="642910" y="4000504"/>
            <a:ext cx="1643074" cy="21223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85984" y="4357694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70C0"/>
                </a:solidFill>
              </a:rPr>
              <a:t>Даша </a:t>
            </a:r>
            <a:r>
              <a:rPr lang="ru-RU" sz="2000" b="1" dirty="0" err="1">
                <a:solidFill>
                  <a:srgbClr val="0070C0"/>
                </a:solidFill>
              </a:rPr>
              <a:t>хадак</a:t>
            </a:r>
            <a:r>
              <a:rPr lang="ru-RU" sz="16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 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– короткий синий </a:t>
            </a:r>
            <a:r>
              <a:rPr lang="ru-RU" sz="1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Его преподносят обычно детям.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1643050"/>
            <a:ext cx="67865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Соном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-добродетель, благодеяние</a:t>
            </a:r>
            <a:endParaRPr lang="ru-RU" sz="1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857620" y="500042"/>
            <a:ext cx="500066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абор из восьми предметов, используемых в культовой практике буддизма. Эти изображения означают: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1.Зонт –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шүхэр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защищает от  злых помыслов;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 Две золотые рыбы –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сырня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символизирует бдительность;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Сосуд-бүмбэ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наполненный напитком бессмертия, сокровищница благих       намерений;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Цветок лотоса –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бадма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сэсэг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символ божественного происхождения;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 Раковина –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дунгар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символ блаженной страны;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Плетенка –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улзы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символ бесконечного цикла       перерождений в мире людей;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7. Штандарт –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жалсан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символ горы Сумеру, центра буддийской Вселенной;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8.Чакра –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хорло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колесо с восемью спицами, символ восьмеричного пути к         совершенству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85728"/>
            <a:ext cx="31969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Найман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тахилтай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хадак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074" name="Picture 2" descr="D:\фото\Фотоопарат\Новая папка\DSC009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71480"/>
            <a:ext cx="3286148" cy="5150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428992" y="428604"/>
            <a:ext cx="5286412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Обычаи поднесения 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хадака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Монголоязычные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народы с давних времен особо считали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высшим знаком почитания.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повязывают на деревья в священных местах.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Совершая приношение и привязывая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  люди надеются, что их желания, мольбы осуществятся. Считается, что когда ветер колышет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то тот, кто повесил ленту, посылает свои молитвы небесам, даже если он в это время занят другими делами.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тооно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новой юрты тоже прикреплялся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иногда с монетой.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Первый день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старомонгольского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Нового года  т.е. 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Сагаалгана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предназначается для почитания старших. В этот день вся молодежь приходит к пожилым (деду, бабушке, отцу, матери) и поздравляет их с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Сагаалганом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желает доброго здоровья и счастья, непременно преподносит им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 чашкой молока - это </a:t>
            </a: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символизирует долголетие и счастье в жизни.</a:t>
            </a:r>
            <a:r>
              <a:rPr kumimoji="0" lang="ru-RU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52" name="Picture 8" descr="http://cs622020.vk.me/v622020163/136d/09NPVMULA1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642918"/>
            <a:ext cx="2891486" cy="2286016"/>
          </a:xfrm>
          <a:prstGeom prst="rect">
            <a:avLst/>
          </a:prstGeom>
          <a:noFill/>
        </p:spPr>
      </p:pic>
      <p:pic>
        <p:nvPicPr>
          <p:cNvPr id="7174" name="Picture 6" descr="https://img-fotki.yandex.ru/get/4514/220914202.3b/0_18b906_57b38397_XL.jpg"/>
          <p:cNvPicPr>
            <a:picLocks noChangeAspect="1" noChangeArrowheads="1"/>
          </p:cNvPicPr>
          <p:nvPr/>
        </p:nvPicPr>
        <p:blipFill>
          <a:blip r:embed="rId3" cstate="print"/>
          <a:srcRect r="49375"/>
          <a:stretch>
            <a:fillRect/>
          </a:stretch>
        </p:blipFill>
        <p:spPr bwMode="auto">
          <a:xfrm>
            <a:off x="428596" y="3143248"/>
            <a:ext cx="2857520" cy="27940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143240" y="357166"/>
            <a:ext cx="5572164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Правила поднесения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хадака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сегодня.</a:t>
            </a:r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just"/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преподносят в сложенном в длину виде, открытой стороной к приветствуемому, широко разостлав на ладонях, придерживая большими пальцами. При подношении денег на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хадаке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их придерживают большим пальцем правой руки. Когда приветствуют гостей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хадаком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и чашей с белой пищей , то чашу держат на ладони правой руки. При дарении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, его надо обязательно положить на ладони приветствуемого, а не на локти. Также нельзя вешать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на шею и плечи. Человек, принимающий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должен выслушать благопожелание с открытыми ладонями, но стоящими торчком большими пальцами. Приняв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приветствуемый сгибает его с правой руки на левую, сворачивая , кладет за пазуху. Такой ритуал принятия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хадака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есть проявление почтения и уважения преподносящему.</a:t>
            </a:r>
          </a:p>
        </p:txBody>
      </p:sp>
      <p:pic>
        <p:nvPicPr>
          <p:cNvPr id="6146" name="Picture 2" descr="http://davaiknam.ru/texts/1165/1164568/1164568_html_m60820efe.png"/>
          <p:cNvPicPr>
            <a:picLocks noChangeAspect="1" noChangeArrowheads="1"/>
          </p:cNvPicPr>
          <p:nvPr/>
        </p:nvPicPr>
        <p:blipFill>
          <a:blip r:embed="rId2" cstate="print"/>
          <a:srcRect l="17624" t="21127" r="23629" b="12852"/>
          <a:stretch>
            <a:fillRect/>
          </a:stretch>
        </p:blipFill>
        <p:spPr bwMode="auto">
          <a:xfrm>
            <a:off x="428596" y="4357694"/>
            <a:ext cx="2435423" cy="1869294"/>
          </a:xfrm>
          <a:prstGeom prst="rect">
            <a:avLst/>
          </a:prstGeom>
          <a:noFill/>
        </p:spPr>
      </p:pic>
      <p:pic>
        <p:nvPicPr>
          <p:cNvPr id="6148" name="Picture 4" descr="http://khurul.ru/uploads/2012/06/d180d0b8d0bdd0bf-d0b8-d0b4d0b6d0b0d0bdd0b3d180.jpg"/>
          <p:cNvPicPr>
            <a:picLocks noChangeAspect="1" noChangeArrowheads="1"/>
          </p:cNvPicPr>
          <p:nvPr/>
        </p:nvPicPr>
        <p:blipFill>
          <a:blip r:embed="rId3" cstate="print"/>
          <a:srcRect l="5711" r="6725"/>
          <a:stretch>
            <a:fillRect/>
          </a:stretch>
        </p:blipFill>
        <p:spPr bwMode="auto">
          <a:xfrm>
            <a:off x="428596" y="285728"/>
            <a:ext cx="2428892" cy="2143140"/>
          </a:xfrm>
          <a:prstGeom prst="rect">
            <a:avLst/>
          </a:prstGeom>
          <a:noFill/>
        </p:spPr>
      </p:pic>
      <p:pic>
        <p:nvPicPr>
          <p:cNvPr id="5" name="Picture 4" descr="http://cs315519.vk.me/v315519211/3443/sU7BhzTSVL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500306"/>
            <a:ext cx="2428892" cy="17927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868" y="714356"/>
            <a:ext cx="521497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С давних пор   существует обычай хранить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как добрый знак благополучия. У человека, который умеет хранить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деньги держатся и множатся. В дни празднования Белого месяц    месяца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5 цветов (синий, желтый, зеленый, белый, и красный). Преподносятся на домашний алтарь, затем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хадаки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убираются и хранятся на алтаре. Ни в коем случае нельзя выбрасывать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вместе  с мусором, это равнозначно осквернению жизненной энергии человека. Потому </a:t>
            </a:r>
            <a:r>
              <a:rPr lang="ru-RU" sz="20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хадак</a:t>
            </a:r>
            <a:r>
              <a:rPr lang="ru-RU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хранили дома на алтаре или в других местах повыше, чтобы ненароком не уронить и не затоптать. </a:t>
            </a:r>
            <a:endParaRPr lang="ru-RU" sz="20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https://im1-tub-ru.yandex.net/i?id=e6c11a4299edac61af23402aa9def360&amp;n=33&amp;h=190&amp;w=2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714356"/>
            <a:ext cx="3500462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071546"/>
          <a:ext cx="8286807" cy="3333122"/>
        </p:xfrm>
        <a:graphic>
          <a:graphicData uri="http://schemas.openxmlformats.org/drawingml/2006/table">
            <a:tbl>
              <a:tblPr/>
              <a:tblGrid>
                <a:gridCol w="3260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8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9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8513">
                <a:tc>
                  <a:txBody>
                    <a:bodyPr/>
                    <a:lstStyle/>
                    <a:p>
                      <a:pPr marR="88900"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Вопросы</a:t>
                      </a:r>
                      <a:endParaRPr lang="ru-RU" sz="1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10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endParaRPr lang="ru-RU" sz="110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8900"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знаю</a:t>
                      </a:r>
                      <a:endParaRPr lang="ru-RU" sz="110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727">
                <a:tc>
                  <a:txBody>
                    <a:bodyPr/>
                    <a:lstStyle/>
                    <a:p>
                      <a:pPr marR="88900"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1.В Дни </a:t>
                      </a:r>
                      <a:r>
                        <a:rPr lang="ru-RU" sz="1200" dirty="0" err="1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Сагаалгана</a:t>
                      </a: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ваша семья преподносит ли </a:t>
                      </a:r>
                      <a:r>
                        <a:rPr lang="ru-RU" sz="1200" dirty="0" err="1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хадаки</a:t>
                      </a: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 цветов на алтарь?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            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15              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625">
                <a:tc>
                  <a:txBody>
                    <a:bodyPr/>
                    <a:lstStyle/>
                    <a:p>
                      <a:pPr marR="88900"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2.Знаешь ли,  правило  преподнесения </a:t>
                      </a:r>
                      <a:r>
                        <a:rPr lang="ru-RU" sz="1200" dirty="0" err="1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хадака</a:t>
                      </a: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1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386">
                <a:tc>
                  <a:txBody>
                    <a:bodyPr/>
                    <a:lstStyle/>
                    <a:p>
                      <a:pPr marR="88900"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3.Знаешь ли, правило принятия такого подарка?</a:t>
                      </a:r>
                      <a:endParaRPr lang="ru-RU" sz="1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517">
                <a:tc>
                  <a:txBody>
                    <a:bodyPr/>
                    <a:lstStyle/>
                    <a:p>
                      <a:pPr marR="88900"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4.Знаете ли, значение цветных </a:t>
                      </a:r>
                      <a:r>
                        <a:rPr lang="ru-RU" sz="1200" dirty="0" err="1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хадаков</a:t>
                      </a: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1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23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</a:endParaRP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416">
                <a:tc>
                  <a:txBody>
                    <a:bodyPr/>
                    <a:lstStyle/>
                    <a:p>
                      <a:pPr marR="88900" algn="ctr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5.Может ли </a:t>
                      </a:r>
                      <a:r>
                        <a:rPr lang="ru-RU" sz="1200" dirty="0" err="1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хадак</a:t>
                      </a:r>
                      <a:r>
                        <a:rPr lang="ru-RU" sz="12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быть знаком примирения?</a:t>
                      </a:r>
                      <a:endParaRPr lang="ru-RU" sz="1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32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latin typeface="Calibri"/>
                      </a:endParaRP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929" marR="719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714348" y="285728"/>
            <a:ext cx="80010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Методом анкетирования определил уровень знаний школьников нашей школы (5-11 классов) о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хадаке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Всего  в анкетировании участвовало 38  учащихся.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4500570"/>
            <a:ext cx="85011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Исходя из ответов учащихся,   сделал вывод, что многие учащиеся нашей школы знают традиции преподнесения и принятия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 Есть учащиеся, которые не знают значение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хадаков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по цвету. Я думаю, что мы, подрастающее поколение должны знать свои традиции и обычаи, ведь в них проявляется стремление к укреплению связей поколений</a:t>
            </a:r>
            <a:endParaRPr kumimoji="0" 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714348" y="500042"/>
            <a:ext cx="757242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3652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Заключение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является символом гостеприимства нашего народа, что его преподносят самым дорогим гостям. По ходу выполнения своей работы, изучив значение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мы пришли к выводу, что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безусловно, является символом гостеприимства, что он имеет глубокие корни, пришёл к нам издревле. Также он является символом почитания старших, лам, родителей. Также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является знаком примирения. И эта традиция  пришла к нам издавна.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длинный ритуальный шарф, символизирующий уважение, дружбу, пожелание счастья и мира, вручается гостям или хозяину в знак глубокого уважения, дружбы и мира. И он является символической вершиной духовного и материального богатства нашего народа.</a:t>
            </a:r>
          </a:p>
          <a:p>
            <a:pPr marL="0" marR="0" lvl="0" indent="1365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dirty="0">
              <a:solidFill>
                <a:schemeClr val="bg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098" name="AutoShape 2" descr="http://velikol.ru/dostc/%D0%98%D1%81%D1%81%D0%BB%D0%B5%D0%B4%D0%BE%D0%B2%D0%B0%D1%82%D0%B5%D0%BB%D1%8C%D1%81%D0%BA%D0%B0%D1%8F+%D1%80%D0%B0%D0%B1%D0%BE%D1%82%D0%B0+%D0%BF%D0%BE+%D1%82%D0%B5%D0%BC%D0%B5%3A+%D0%9C%D0%BD%D0%BE%D0%B3%D0%BE%D1%86%D0%B2%D0%B5%D1%82%D0%BD%D0%B0%D1%8F+%D0%BF%D0%B0%D0%BB%D0%B8%D1%82%D1%80%D0%B0+%D0%BF%D1%80%D0%B8%D0%B2%D0%B5%D1%82%D1%81%D1%82%D0%B2%D0%B8%D0%B9+%D0%90%D0%B2%D1%82%D0%BE%D1%80+%3A+%D0%9A%D0%BE%D0%BB%D0%BE%D0%B4%D0%B8%D0%BD%D0%B0+%D0%90%D0%BD%D0%B0%D1%81%D1%82%D0%B0%D1%81%D0%B8%D1%8F+%D0%A0%D0%BE%D1%81%D1%81%D0%B8%D1%8F%2C+%D0%A0%D0%B5%D1%81%D0%BF%D1%83%D0%B1%D0%BB%D0%B8%D0%BA%D0%B0+%D0%91%D1%83%D1%80%D1%8F%D1%82%D0%B8%D1%8F%2C+%D0%9C%D1%83%D0%B9%D1%81%D0%BA%D0%B8%D0%B9+%D1%80%D0%B0%D0%B9%D0%BE%D0%BD%2C+%D0%A2%D0%B0%D0%BA%D1%81%D0%B8%D0%BC%D0%BEc/img3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35716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36525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Литература</a:t>
            </a:r>
          </a:p>
          <a:p>
            <a:pPr lvl="0" indent="136525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b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Бабуева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В.Д. / Материальная и духовная культура бурят/ Улан-Удэ, 2004.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Бабуев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С.Д.,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Бальжинимаев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Ц.Ц. /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Буряад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зоной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урданай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байдалай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тайлбари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толи/. Улан-Удэ,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Бэлиг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2004.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Эхэ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хэлэн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». Электронное пособие.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Материалы из Интернета.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Газета «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Буряад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Yнэн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»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«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Толон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85720" y="500042"/>
            <a:ext cx="285752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36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Хадагууд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байдал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уудалай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Табан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нгэтэ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олонго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ндын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тэмдэг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болодог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Табан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нгын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лэ!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Дээдэ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зоноо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ндэлдэг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Дайдын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эзэдтэ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ргэдэг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Айлшан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зоноо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угтадаг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Табан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нгын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Айл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хэндэ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толотон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Тайбанай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лзы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олонго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65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14282" y="3429000"/>
            <a:ext cx="335758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Табан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нгын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Сэдьхэл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ухаан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бодолой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Сэбэр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айниие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гэршэлэн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Эд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баран,з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өө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рин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Элбэг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байлгые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лдэлэн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нгын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хэндэ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сахигдан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тайбан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энхые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өө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нэл,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айханиие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рш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өө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нэл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29322" y="571480"/>
            <a:ext cx="3000364" cy="57554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Аюуша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Аюуша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хадагай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хэмжээ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Алда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ута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байдаг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юм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ндын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ехэ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лдэтэй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тула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ндэтэй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зондо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барюулагдадаг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Сагаан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Сагаан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нгэтэй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Басагандата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баридаг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юм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Сарюун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айхан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заяандаа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буянтай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ябаха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гэ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Даша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Даша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нгэтэй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Маша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богони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нариихан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хиб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айхан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заяатай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лзытэй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ябахын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лдэ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юм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Хара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Хара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хадаа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гэгдэдэг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даа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Хэрэгтэй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хэрэгые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тээдэг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лэ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гурим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соонь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Эрдэни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Дугаров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00364" y="210026"/>
            <a:ext cx="3071834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Баранзан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Баранзан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гээшэ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Бадаран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дээдэ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заяатай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Тэнгэриин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ндэ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зорюул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Тэмдэг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лдэтэй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юмэл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Нанзат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Нанзат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ндэтэй,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Галдал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улаан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нгэтэй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болон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дээдэш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лдэ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Халуунаар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баридаг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юмэл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Шара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Шара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нгэтэй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Шажанай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лзы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тэмдэг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Бурханда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зорюулагда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Боди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хутагтай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юмэл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Соном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Соном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гээшэмнай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Соол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нгэтэй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Бэшэн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богони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болобошье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Буян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хэшэгэй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юмэл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Самба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Самба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хадаг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Сэбэр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ногоон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нгэтэй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Зондо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зорюулагда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бэщэ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Дощхон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шэр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yy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юмэл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85984" y="0"/>
            <a:ext cx="22860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860</TotalTime>
  <Words>1809</Words>
  <Application>Microsoft Office PowerPoint</Application>
  <PresentationFormat>Экран (4:3)</PresentationFormat>
  <Paragraphs>161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Актуальность темы: </vt:lpstr>
      <vt:lpstr>Хадак – ритуальный длинный шарф, один из буддийских символов. Прежде всего это символ гостеприимства, чистоты и бескорыстия, дружеского и радушного отношения и сострадания.  Хадак  это универсальный дар. Он может быть преподнесен по любому случаю, такому как свадьба, рождение ребенка, окончание университета и так далее</vt:lpstr>
      <vt:lpstr>«Хадак» - символ гостеприимства бурят.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</dc:title>
  <dc:creator>USER</dc:creator>
  <cp:lastModifiedBy>sayana2208@yandex.ru</cp:lastModifiedBy>
  <cp:revision>113</cp:revision>
  <dcterms:created xsi:type="dcterms:W3CDTF">2015-11-26T14:34:20Z</dcterms:created>
  <dcterms:modified xsi:type="dcterms:W3CDTF">2022-02-25T04:01:21Z</dcterms:modified>
</cp:coreProperties>
</file>