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2"/>
  </p:notesMasterIdLst>
  <p:sldIdLst>
    <p:sldId id="361" r:id="rId3"/>
    <p:sldId id="359" r:id="rId4"/>
    <p:sldId id="284" r:id="rId5"/>
    <p:sldId id="287" r:id="rId6"/>
    <p:sldId id="321" r:id="rId7"/>
    <p:sldId id="364" r:id="rId8"/>
    <p:sldId id="365" r:id="rId9"/>
    <p:sldId id="325" r:id="rId10"/>
    <p:sldId id="313" r:id="rId11"/>
    <p:sldId id="330" r:id="rId12"/>
    <p:sldId id="338" r:id="rId13"/>
    <p:sldId id="332" r:id="rId14"/>
    <p:sldId id="336" r:id="rId15"/>
    <p:sldId id="312" r:id="rId16"/>
    <p:sldId id="368" r:id="rId17"/>
    <p:sldId id="367" r:id="rId18"/>
    <p:sldId id="370" r:id="rId19"/>
    <p:sldId id="371" r:id="rId20"/>
    <p:sldId id="377" r:id="rId21"/>
    <p:sldId id="373" r:id="rId22"/>
    <p:sldId id="378" r:id="rId23"/>
    <p:sldId id="379" r:id="rId24"/>
    <p:sldId id="380" r:id="rId25"/>
    <p:sldId id="388" r:id="rId26"/>
    <p:sldId id="351" r:id="rId27"/>
    <p:sldId id="348" r:id="rId28"/>
    <p:sldId id="352" r:id="rId29"/>
    <p:sldId id="356" r:id="rId30"/>
    <p:sldId id="349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3DBE0E3-2789-4300-87F8-40C584617BF3}">
          <p14:sldIdLst>
            <p14:sldId id="361"/>
            <p14:sldId id="359"/>
            <p14:sldId id="284"/>
            <p14:sldId id="287"/>
            <p14:sldId id="321"/>
            <p14:sldId id="364"/>
            <p14:sldId id="365"/>
            <p14:sldId id="325"/>
            <p14:sldId id="313"/>
            <p14:sldId id="330"/>
            <p14:sldId id="338"/>
            <p14:sldId id="332"/>
            <p14:sldId id="336"/>
            <p14:sldId id="312"/>
            <p14:sldId id="368"/>
            <p14:sldId id="367"/>
            <p14:sldId id="370"/>
            <p14:sldId id="371"/>
            <p14:sldId id="377"/>
            <p14:sldId id="373"/>
            <p14:sldId id="378"/>
            <p14:sldId id="379"/>
            <p14:sldId id="380"/>
            <p14:sldId id="388"/>
            <p14:sldId id="351"/>
            <p14:sldId id="348"/>
            <p14:sldId id="352"/>
            <p14:sldId id="356"/>
            <p14:sldId id="349"/>
          </p14:sldIdLst>
        </p14:section>
        <p14:section name="Раздел без заголовка" id="{2696E9C1-8056-400B-BF60-6A1F152E24CC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9" autoAdjust="0"/>
    <p:restoredTop sz="94660"/>
  </p:normalViewPr>
  <p:slideViewPr>
    <p:cSldViewPr>
      <p:cViewPr varScale="1">
        <p:scale>
          <a:sx n="74" d="100"/>
          <a:sy n="74" d="100"/>
        </p:scale>
        <p:origin x="-11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0952A-527C-4927-9927-58FF7777980A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D75A4-574D-4959-8EBC-71FE3E23FA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578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24C90C-1384-48B9-90C6-471B886AB1BF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8438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0536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4089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5670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0561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0561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0561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6351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7136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59538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4421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3822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4915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6046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57661E-E621-4565-97D9-396224A59B21}" type="slidenum">
              <a:rPr lang="en-US" altLang="ru-RU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ru-RU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7655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7119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89748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59618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25919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57661E-E621-4565-97D9-396224A59B21}" type="slidenum">
              <a:rPr kumimoji="0" lang="en-US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9666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60198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</p:spTree>
    <p:extLst>
      <p:ext uri="{BB962C8B-B14F-4D97-AF65-F5344CB8AC3E}">
        <p14:creationId xmlns:p14="http://schemas.microsoft.com/office/powerpoint/2010/main" val="1975886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459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5607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2009775"/>
            <a:ext cx="40005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009775"/>
            <a:ext cx="40005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16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287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7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6743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347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75530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632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1065213"/>
            <a:ext cx="203835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1065213"/>
            <a:ext cx="596265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081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60198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</p:spTree>
    <p:extLst>
      <p:ext uri="{BB962C8B-B14F-4D97-AF65-F5344CB8AC3E}">
        <p14:creationId xmlns:p14="http://schemas.microsoft.com/office/powerpoint/2010/main" val="933820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911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62969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2009775"/>
            <a:ext cx="40005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009775"/>
            <a:ext cx="40005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716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09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620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84984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482670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94092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1982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1065213"/>
            <a:ext cx="203835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1065213"/>
            <a:ext cx="596265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225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065213"/>
            <a:ext cx="81534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2009775"/>
            <a:ext cx="81534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387279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065213"/>
            <a:ext cx="81534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2009775"/>
            <a:ext cx="81534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195209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27584" y="116632"/>
            <a:ext cx="3557042" cy="1224136"/>
          </a:xfrm>
        </p:spPr>
        <p:txBody>
          <a:bodyPr/>
          <a:lstStyle/>
          <a:p>
            <a:r>
              <a:rPr lang="ru-RU" altLang="ru-RU" dirty="0" smtClean="0">
                <a:solidFill>
                  <a:srgbClr val="00B0F0"/>
                </a:solidFill>
              </a:rPr>
              <a:t>ПОРТФОЛИО</a:t>
            </a:r>
            <a:endParaRPr lang="ru-RU" altLang="ru-RU" dirty="0">
              <a:solidFill>
                <a:srgbClr val="00B0F0"/>
              </a:solidFill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81000" y="6019800"/>
            <a:ext cx="8079432" cy="649560"/>
          </a:xfrm>
        </p:spPr>
        <p:txBody>
          <a:bodyPr/>
          <a:lstStyle/>
          <a:p>
            <a:r>
              <a:rPr lang="ru-RU" altLang="ru-RU" dirty="0" smtClean="0">
                <a:solidFill>
                  <a:srgbClr val="00B0F0"/>
                </a:solidFill>
              </a:rPr>
              <a:t>КОЛЕДЖ АГРОТЕХНОЛОГИЙ И ПРИРОДООБУСТРОЙСТВА </a:t>
            </a:r>
            <a:endParaRPr lang="ru-RU" altLang="ru-RU" dirty="0">
              <a:solidFill>
                <a:srgbClr val="00B0F0"/>
              </a:solidFill>
            </a:endParaRPr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 bwMode="auto">
          <a:xfrm rot="21422734" flipV="1">
            <a:off x="-6314" y="6712569"/>
            <a:ext cx="77270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Sans Serif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556792"/>
            <a:ext cx="237626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3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404813"/>
            <a:ext cx="6934200" cy="715962"/>
          </a:xfrm>
        </p:spPr>
        <p:txBody>
          <a:bodyPr/>
          <a:lstStyle/>
          <a:p>
            <a:r>
              <a:rPr lang="ru-RU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en-US" alt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831975"/>
            <a:ext cx="6934200" cy="4081463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1.Общие сведения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2.Награды.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Сведения о повышении уровня квалификации.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4.Участие в конференциях, семинарах, конкурсах и   других мероприятиях.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5.Участие обучающихся в конференциях, конкурсах и других мероприятиях.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6.Внеурочная творческая деятельность педагога.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7.Подтверждающие документы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ru-RU" sz="2000" dirty="0">
              <a:solidFill>
                <a:schemeClr val="tx1"/>
              </a:solidFill>
              <a:latin typeface="18"/>
            </a:endParaRPr>
          </a:p>
        </p:txBody>
      </p:sp>
    </p:spTree>
    <p:extLst>
      <p:ext uri="{BB962C8B-B14F-4D97-AF65-F5344CB8AC3E}">
        <p14:creationId xmlns:p14="http://schemas.microsoft.com/office/powerpoint/2010/main" val="242963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685800"/>
            <a:ext cx="6934200" cy="715963"/>
          </a:xfrm>
        </p:spPr>
        <p:txBody>
          <a:bodyPr/>
          <a:lstStyle/>
          <a:p>
            <a:r>
              <a:rPr lang="ru-RU" altLang="ru-RU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Столярчук Наталия Тимофеевна</a:t>
            </a:r>
            <a:endParaRPr lang="en-US" altLang="ru-RU" sz="3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831975"/>
            <a:ext cx="6934200" cy="4081463"/>
          </a:xfrm>
        </p:spPr>
        <p:txBody>
          <a:bodyPr/>
          <a:lstStyle/>
          <a:p>
            <a:pPr algn="just">
              <a:spcAft>
                <a:spcPts val="0"/>
              </a:spcAft>
            </a:pPr>
            <a:r>
              <a:rPr lang="ru-RU" u="sng" dirty="0" err="1" smtClean="0"/>
              <a:t>о</a:t>
            </a:r>
            <a:r>
              <a:rPr lang="ru-RU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образование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высшее,  1982,  Украинский институт инженеров водного хозяйства по специальности гидромелиорация, квалификация инженер-гидротехник, 1993г. Московский ордена Трудового Красного Знамени институт инженеров сельскохозяйственного производства </a:t>
            </a:r>
            <a:r>
              <a:rPr lang="ru-RU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имени,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инженерно-педагогический факультет квалификация инженер-педагог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 рождения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1959;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стаж педагогической работы (по занимаемой должности)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35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лет;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данном учреждении по  заявленной должности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35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лет, приказ от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«08» сентября 1982года, № 157.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ru-RU" u="sng" dirty="0" err="1" smtClean="0"/>
              <a:t>бразование</a:t>
            </a:r>
            <a:r>
              <a:rPr lang="ru-RU" u="sng" dirty="0" smtClean="0"/>
              <a:t> </a:t>
            </a:r>
            <a:r>
              <a:rPr lang="ru-RU" u="sng" dirty="0"/>
              <a:t>высшее,  1982,  Украинский институт инженеров водного хозяйства по специальности гидромелиорация, квалификация инженер-гидротехник, 1993г. Московский ордена Трудового Красного Знамени институт инженеров сельскохозяйственного производства имени </a:t>
            </a:r>
            <a:r>
              <a:rPr lang="ru-RU" u="sng" dirty="0" err="1"/>
              <a:t>В.П.Горячкина</a:t>
            </a:r>
            <a:r>
              <a:rPr lang="ru-RU" u="sng" dirty="0"/>
              <a:t> , инженерно-педагогический факультет квалификация инженер-педагог</a:t>
            </a:r>
            <a:endParaRPr lang="ru-RU" dirty="0"/>
          </a:p>
          <a:p>
            <a:r>
              <a:rPr lang="ru-RU" dirty="0"/>
              <a:t>год рождения </a:t>
            </a:r>
            <a:r>
              <a:rPr lang="ru-RU" u="sng" dirty="0"/>
              <a:t>1959;</a:t>
            </a:r>
            <a:endParaRPr lang="ru-RU" dirty="0"/>
          </a:p>
          <a:p>
            <a:r>
              <a:rPr lang="ru-RU" dirty="0"/>
              <a:t>стаж педагогической работы (по занимаемой должности) </a:t>
            </a:r>
            <a:r>
              <a:rPr lang="ru-RU" u="sng" dirty="0"/>
              <a:t>35</a:t>
            </a:r>
            <a:r>
              <a:rPr lang="ru-RU" dirty="0"/>
              <a:t> лет;</a:t>
            </a:r>
          </a:p>
          <a:p>
            <a:r>
              <a:rPr lang="ru-RU" dirty="0"/>
              <a:t>в данном учреждении по  заявленной должности </a:t>
            </a:r>
            <a:r>
              <a:rPr lang="ru-RU" u="sng" dirty="0"/>
              <a:t>35</a:t>
            </a:r>
            <a:r>
              <a:rPr lang="ru-RU" dirty="0"/>
              <a:t> лет, приказ от </a:t>
            </a:r>
            <a:r>
              <a:rPr lang="ru-RU" u="sng" dirty="0"/>
              <a:t>«08» сентября 1982года, № 157.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1305342"/>
            <a:ext cx="6534472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Образование: высшее, окончила 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Украинский институт инженеров водного хозяйства по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специальности гидромелиорация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квалификация инженер-гидротехник,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1981г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Московский ордена Трудового Красного Знамени институт инженеров сельскохозяйственного производства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В.П.Горячкина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инженерно-педагогический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факультет квалификация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инженер-педагог 1993г.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педагогической стаж </a:t>
            </a:r>
            <a:r>
              <a:rPr lang="ru-RU" sz="24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высшая квалификационная категория по должности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 Министерства образования Калининградской области 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01.12.2017г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1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98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92388" y="1052513"/>
            <a:ext cx="6551612" cy="3097212"/>
          </a:xfrm>
        </p:spPr>
        <p:txBody>
          <a:bodyPr/>
          <a:lstStyle/>
          <a:p>
            <a:r>
              <a:rPr lang="ru-RU" alt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</a:t>
            </a:r>
            <a:r>
              <a:rPr lang="ru-RU" altLang="ru-RU" sz="4000" dirty="0" smtClean="0">
                <a:solidFill>
                  <a:schemeClr val="tx1"/>
                </a:solidFill>
              </a:rPr>
              <a:t/>
            </a:r>
            <a:br>
              <a:rPr lang="ru-RU" altLang="ru-RU" sz="4000" dirty="0" smtClean="0">
                <a:solidFill>
                  <a:schemeClr val="tx1"/>
                </a:solidFill>
              </a:rPr>
            </a:b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1.Почетная грамота Министерства сельского хозяйства Российской Федерации, приказ от18.01.2005г. №36-Н</a:t>
            </a:r>
            <a:b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2.Звание «Ветеран труда», от 30.05.2006г.</a:t>
            </a:r>
            <a:b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3.Почетная грамота Министерства образования и науки Российской Федерации от 6.08.2012г. 31110/к-н</a:t>
            </a:r>
            <a:b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4.Звание «Почетный работник среднего профессионального образования Российской Федерации» от 28.08.2014г.№732/к-н</a:t>
            </a:r>
            <a:b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5.Благодарственное письмо Калининградской областной Думы,30.10.2018г.</a:t>
            </a:r>
            <a:b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6.Диплом за победу в номинации «Сердце отдаю детям», 2019г.</a:t>
            </a:r>
            <a:endParaRPr lang="en-US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 flipV="1">
            <a:off x="8928100" y="4437063"/>
            <a:ext cx="215900" cy="71437"/>
          </a:xfrm>
        </p:spPr>
        <p:txBody>
          <a:bodyPr/>
          <a:lstStyle/>
          <a:p>
            <a:pPr marL="1143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u="sng" dirty="0" smtClean="0"/>
              <a:t>гидромелиорация,. </a:t>
            </a:r>
            <a:r>
              <a:rPr lang="ru-RU" u="sng" dirty="0"/>
              <a:t>Московский ордена Трудового Красного </a:t>
            </a:r>
            <a:r>
              <a:rPr lang="ru-RU" u="sng" dirty="0" err="1" smtClean="0"/>
              <a:t>Знамоени</a:t>
            </a:r>
            <a:r>
              <a:rPr lang="ru-RU" u="sng" dirty="0" smtClean="0"/>
              <a:t> </a:t>
            </a:r>
            <a:r>
              <a:rPr lang="ru-RU" u="sng" dirty="0"/>
              <a:t>институт инженеров сельскохозяйственного производства имени </a:t>
            </a:r>
            <a:r>
              <a:rPr lang="ru-RU" u="sng" dirty="0" err="1"/>
              <a:t>В.П.Горячкина</a:t>
            </a:r>
            <a:r>
              <a:rPr lang="ru-RU" u="sng" dirty="0"/>
              <a:t> , инженерно-педагогический факультет квалификация инженер-педагог</a:t>
            </a:r>
            <a:endParaRPr lang="ru-RU" dirty="0"/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20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Министерства сельского хозяйства Российской Федерации, приказ №36 –н, </a:t>
            </a:r>
            <a:r>
              <a:rPr lang="ru-RU" sz="24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18.101.2005г</a:t>
            </a:r>
            <a:r>
              <a:rPr lang="ru-RU" sz="20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/>
              <a:t> 1</a:t>
            </a:r>
            <a:r>
              <a:rPr lang="ru-RU" u="sng" dirty="0"/>
              <a:t>. Почётная грамота </a:t>
            </a:r>
            <a:r>
              <a:rPr lang="ru-RU" u="sng" dirty="0" smtClean="0"/>
              <a:t>Минис</a:t>
            </a:r>
            <a:r>
              <a:rPr lang="ru-RU" dirty="0"/>
              <a:t>1</a:t>
            </a:r>
            <a:r>
              <a:rPr lang="ru-RU" u="sng" dirty="0"/>
              <a:t>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Поч1ётная</a:t>
            </a:r>
            <a:r>
              <a:rPr lang="ru-RU" u="sng" dirty="0" smtClean="0"/>
              <a:t> </a:t>
            </a:r>
            <a:r>
              <a:rPr lang="ru-RU" u="sng" dirty="0"/>
              <a:t>грамота </a:t>
            </a:r>
            <a:r>
              <a:rPr lang="ru-RU" u="sng" dirty="0" smtClean="0"/>
              <a:t>Минис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№8870920,30.05.2006г.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автономное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учреждение Калининградский области дополнительного профессионального образования «Институт развития образования» по программе «Модульно – </a:t>
            </a:r>
            <a:r>
              <a:rPr lang="ru-RU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компетентностный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подход как основа проектирования учебного процесса в организациях среднего профессионального образования в соответствии с ФГОС 3 и профессиональными стандартами», в объеме 72 часов, удостоверение 392700002292, г. Калининград, 2015г., № 1692, 2015г; «</a:t>
            </a:r>
            <a:r>
              <a:rPr lang="ru-RU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КонсультантПлюс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/Технология ПРОФ», №044 – ТП41359, 2016г.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итоговой аттестации после курсов повышения квалификации 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зачёт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Аттестацию на заседании аттестационной комиссии прошу провести в моем присутствии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(без моего присутствия).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порядком аттестации педагогических работников государственных и муниципальных образовательных учреждений ознакомлена.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Заявляю о согласии на обработку моих персональных данных, содержащихся в заявлении и прилагаемых к нему документах, в порядке, установленном законодательством Российской Федерации о персональных данных. 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Телефон дом.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3-25-78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сл. 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401(42)3-23-79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моб.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89216164675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r>
              <a:rPr lang="ru-RU" u="sng" dirty="0" err="1" smtClean="0"/>
              <a:t>ельского</a:t>
            </a:r>
            <a:r>
              <a:rPr lang="ru-RU" u="sng" dirty="0" smtClean="0"/>
              <a:t> хозяйства Российской Федерации, приказ №36 –н, 18.01.2005г.</a:t>
            </a:r>
            <a:endParaRPr lang="ru-RU" dirty="0" smtClean="0"/>
          </a:p>
          <a:p>
            <a:r>
              <a:rPr lang="ru-RU" u="sng" dirty="0" smtClean="0"/>
              <a:t>2.Звание «Ветеран Труда», №8870920,30.05.2006г.</a:t>
            </a:r>
            <a:endParaRPr lang="ru-RU" dirty="0" smtClean="0"/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Почётная </a:t>
            </a: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грамота Министерства сельского хозяйства Российской Федерации, приказ №36 –н, 18.01.2005г.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2.Звание «Ветеран Труда», </a:t>
            </a:r>
            <a:r>
              <a:rPr lang="ru-RU" u="sng" dirty="0" err="1" smtClean="0"/>
              <a:t>терства</a:t>
            </a:r>
            <a:r>
              <a:rPr lang="ru-RU" u="sng" dirty="0" smtClean="0"/>
              <a:t> </a:t>
            </a:r>
            <a:r>
              <a:rPr lang="ru-RU" u="sng" dirty="0"/>
              <a:t>сельского хозяйства Российской Федерации, приказ №36 –н, 18.01.2005г.</a:t>
            </a:r>
            <a:endParaRPr lang="ru-RU" dirty="0"/>
          </a:p>
          <a:p>
            <a:r>
              <a:rPr lang="ru-RU" u="sng" dirty="0"/>
              <a:t>2.Звание «Ветеран Труда», №8870920,30.05.2006г.</a:t>
            </a:r>
            <a:endParaRPr lang="ru-RU" dirty="0"/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20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2.Звание «Ветеран Труда», №8870920,30.05.2006г.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 Федерации, приказ №36 –н, 18.01.2005г.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2.Звание «Ветера</a:t>
            </a:r>
            <a:r>
              <a:rPr lang="ru-RU" dirty="0"/>
              <a:t>1</a:t>
            </a:r>
            <a:r>
              <a:rPr lang="ru-RU" u="sng" dirty="0"/>
              <a:t>. Почётная грамота Министерства сельского хозяйства Российской </a:t>
            </a:r>
            <a:r>
              <a:rPr lang="ru-RU" u="sng" dirty="0" smtClean="0"/>
              <a:t>Федерац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Почётная грамота Министерства сельского хозяйства Российской Федерации, приказ №36 –н, 18.01.2005г.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2.Звание «Ветеран Труда», №8870920,30.05.2006г.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u="sng" dirty="0" err="1" smtClean="0"/>
              <a:t>ии</a:t>
            </a:r>
            <a:r>
              <a:rPr lang="ru-RU" u="sng" dirty="0"/>
              <a:t>, приказ №36 –н, 18.01.2005г.</a:t>
            </a:r>
            <a:endParaRPr lang="ru-RU" dirty="0"/>
          </a:p>
          <a:p>
            <a:r>
              <a:rPr lang="ru-RU" u="sng" dirty="0"/>
              <a:t>2.Звание «Ветеран Труда», №8870920,30.05.2006г.</a:t>
            </a:r>
            <a:endParaRPr lang="ru-RU" dirty="0"/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20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 Труда», №8870920,30.05.2006г.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43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260350"/>
            <a:ext cx="6934200" cy="885825"/>
          </a:xfrm>
        </p:spPr>
        <p:txBody>
          <a:bodyPr/>
          <a:lstStyle/>
          <a:p>
            <a:r>
              <a:rPr lang="ru-RU" alt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повышении уровня квалификации</a:t>
            </a:r>
            <a:endParaRPr lang="en-US" alt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831975"/>
            <a:ext cx="6934200" cy="4081463"/>
          </a:xfrm>
        </p:spPr>
        <p:txBody>
          <a:bodyPr/>
          <a:lstStyle/>
          <a:p>
            <a:pPr lvl="2">
              <a:lnSpc>
                <a:spcPct val="8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18"/>
                <a:ea typeface="굴림" panose="020B0600000101010101" pitchFamily="34" charset="-127"/>
              </a:rPr>
              <a:t>Your Text here</a:t>
            </a:r>
          </a:p>
          <a:p>
            <a:pPr>
              <a:lnSpc>
                <a:spcPct val="80000"/>
              </a:lnSpc>
            </a:pPr>
            <a:endParaRPr lang="en-US" altLang="ru-RU" sz="2000" dirty="0">
              <a:solidFill>
                <a:schemeClr val="tx1"/>
              </a:solidFill>
              <a:latin typeface="1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107100"/>
              </p:ext>
            </p:extLst>
          </p:nvPr>
        </p:nvGraphicFramePr>
        <p:xfrm>
          <a:off x="1981200" y="1412776"/>
          <a:ext cx="6767263" cy="5328593"/>
        </p:xfrm>
        <a:graphic>
          <a:graphicData uri="http://schemas.openxmlformats.org/drawingml/2006/table">
            <a:tbl>
              <a:tblPr firstRow="1" firstCol="1" bandRow="1"/>
              <a:tblGrid>
                <a:gridCol w="3245300">
                  <a:extLst>
                    <a:ext uri="{9D8B030D-6E8A-4147-A177-3AD203B41FA5}">
                      <a16:colId xmlns="" xmlns:a16="http://schemas.microsoft.com/office/drawing/2014/main" val="1711221696"/>
                    </a:ext>
                  </a:extLst>
                </a:gridCol>
                <a:gridCol w="1317430">
                  <a:extLst>
                    <a:ext uri="{9D8B030D-6E8A-4147-A177-3AD203B41FA5}">
                      <a16:colId xmlns="" xmlns:a16="http://schemas.microsoft.com/office/drawing/2014/main" val="4094322333"/>
                    </a:ext>
                  </a:extLst>
                </a:gridCol>
                <a:gridCol w="1013627">
                  <a:extLst>
                    <a:ext uri="{9D8B030D-6E8A-4147-A177-3AD203B41FA5}">
                      <a16:colId xmlns="" xmlns:a16="http://schemas.microsoft.com/office/drawing/2014/main" val="1883197749"/>
                    </a:ext>
                  </a:extLst>
                </a:gridCol>
                <a:gridCol w="1190906">
                  <a:extLst>
                    <a:ext uri="{9D8B030D-6E8A-4147-A177-3AD203B41FA5}">
                      <a16:colId xmlns="" xmlns:a16="http://schemas.microsoft.com/office/drawing/2014/main" val="233111554"/>
                    </a:ext>
                  </a:extLst>
                </a:gridCol>
              </a:tblGrid>
              <a:tr h="533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повышения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базе какого учреждения</a:t>
                      </a: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часов</a:t>
                      </a: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 прохождения</a:t>
                      </a: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6801398"/>
                  </a:ext>
                </a:extLst>
              </a:tr>
              <a:tr h="24225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Осуществление электронного обучения, использование дистанционных образовательных технологий, информационно-коммуникационных технологий, электронных образовательных и информационных ресурсов, с учётом специфики образовательных программ и требований ФГОС СПО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 КО ПОО Озерский техникум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природообустройства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8445321"/>
                  </a:ext>
                </a:extLst>
              </a:tr>
              <a:tr h="183838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2.Психолого-педагогическое сопровождение обучающихся с ОВЗ в профессиональной образовательной организации. </a:t>
                      </a:r>
                      <a:endParaRPr lang="ru-RU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 КО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ПОО»Педагогический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колледж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КОИРО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4329116"/>
                  </a:ext>
                </a:extLst>
              </a:tr>
              <a:tr h="533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1289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0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260350"/>
            <a:ext cx="6934200" cy="885825"/>
          </a:xfrm>
        </p:spPr>
        <p:txBody>
          <a:bodyPr/>
          <a:lstStyle/>
          <a:p>
            <a:r>
              <a:rPr lang="ru-RU" alt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повышении уровня квалификации</a:t>
            </a:r>
            <a:endParaRPr lang="en-US" alt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35696" y="1916832"/>
            <a:ext cx="7276713" cy="4392488"/>
          </a:xfrm>
        </p:spPr>
        <p:txBody>
          <a:bodyPr/>
          <a:lstStyle/>
          <a:p>
            <a:pPr lvl="2">
              <a:lnSpc>
                <a:spcPct val="8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18"/>
                <a:ea typeface="굴림" panose="020B0600000101010101" pitchFamily="34" charset="-127"/>
              </a:rPr>
              <a:t>Your Text here</a:t>
            </a:r>
          </a:p>
          <a:p>
            <a:pPr>
              <a:lnSpc>
                <a:spcPct val="80000"/>
              </a:lnSpc>
            </a:pPr>
            <a:endParaRPr lang="en-US" altLang="ru-RU" sz="2000" dirty="0">
              <a:solidFill>
                <a:schemeClr val="tx1"/>
              </a:solidFill>
              <a:latin typeface="1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333723"/>
              </p:ext>
            </p:extLst>
          </p:nvPr>
        </p:nvGraphicFramePr>
        <p:xfrm>
          <a:off x="1981200" y="1412776"/>
          <a:ext cx="6767263" cy="4028378"/>
        </p:xfrm>
        <a:graphic>
          <a:graphicData uri="http://schemas.openxmlformats.org/drawingml/2006/table">
            <a:tbl>
              <a:tblPr firstRow="1" firstCol="1" bandRow="1"/>
              <a:tblGrid>
                <a:gridCol w="3245300">
                  <a:extLst>
                    <a:ext uri="{9D8B030D-6E8A-4147-A177-3AD203B41FA5}">
                      <a16:colId xmlns="" xmlns:a16="http://schemas.microsoft.com/office/drawing/2014/main" val="1711221696"/>
                    </a:ext>
                  </a:extLst>
                </a:gridCol>
                <a:gridCol w="1317430">
                  <a:extLst>
                    <a:ext uri="{9D8B030D-6E8A-4147-A177-3AD203B41FA5}">
                      <a16:colId xmlns="" xmlns:a16="http://schemas.microsoft.com/office/drawing/2014/main" val="4094322333"/>
                    </a:ext>
                  </a:extLst>
                </a:gridCol>
                <a:gridCol w="1013627">
                  <a:extLst>
                    <a:ext uri="{9D8B030D-6E8A-4147-A177-3AD203B41FA5}">
                      <a16:colId xmlns="" xmlns:a16="http://schemas.microsoft.com/office/drawing/2014/main" val="1883197749"/>
                    </a:ext>
                  </a:extLst>
                </a:gridCol>
                <a:gridCol w="1190906">
                  <a:extLst>
                    <a:ext uri="{9D8B030D-6E8A-4147-A177-3AD203B41FA5}">
                      <a16:colId xmlns="" xmlns:a16="http://schemas.microsoft.com/office/drawing/2014/main" val="233111554"/>
                    </a:ext>
                  </a:extLst>
                </a:gridCol>
              </a:tblGrid>
              <a:tr h="533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</a:t>
                      </a:r>
                      <a:r>
                        <a:rPr lang="ru-RU" sz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повышения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базе какого учреждения</a:t>
                      </a: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часов</a:t>
                      </a: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 прохождения</a:t>
                      </a: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6801398"/>
                  </a:ext>
                </a:extLst>
              </a:tr>
              <a:tr h="11223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основ финансовой грамотности у обучающихся 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КОИРО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8445321"/>
                  </a:ext>
                </a:extLst>
              </a:tr>
              <a:tr h="1838381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Стажировка на производстве:</a:t>
                      </a:r>
                      <a:endParaRPr lang="ru-RU" sz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Изучение новых проектных решений при строительстве дорожных одежд и земляного полотна.</a:t>
                      </a:r>
                      <a:endParaRPr lang="ru-RU" sz="1200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ОАО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Гусевский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райавтодор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4329116"/>
                  </a:ext>
                </a:extLst>
              </a:tr>
              <a:tr h="533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Современные подходы к реализации профессиональных образовательных программ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КОИРО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1289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067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260350"/>
            <a:ext cx="6934200" cy="885825"/>
          </a:xfrm>
        </p:spPr>
        <p:txBody>
          <a:bodyPr/>
          <a:lstStyle/>
          <a:p>
            <a:r>
              <a:rPr lang="ru-RU" alt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повышении уровня квалификации</a:t>
            </a:r>
            <a:endParaRPr lang="en-US" alt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831975"/>
            <a:ext cx="6934200" cy="4081463"/>
          </a:xfrm>
        </p:spPr>
        <p:txBody>
          <a:bodyPr/>
          <a:lstStyle/>
          <a:p>
            <a:pPr lvl="2">
              <a:lnSpc>
                <a:spcPct val="8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18"/>
                <a:ea typeface="굴림" panose="020B0600000101010101" pitchFamily="34" charset="-127"/>
              </a:rPr>
              <a:t>Your Text here</a:t>
            </a:r>
          </a:p>
          <a:p>
            <a:pPr>
              <a:lnSpc>
                <a:spcPct val="80000"/>
              </a:lnSpc>
            </a:pPr>
            <a:endParaRPr lang="en-US" altLang="ru-RU" sz="2000" dirty="0">
              <a:solidFill>
                <a:schemeClr val="tx1"/>
              </a:solidFill>
              <a:latin typeface="18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695681"/>
              </p:ext>
            </p:extLst>
          </p:nvPr>
        </p:nvGraphicFramePr>
        <p:xfrm>
          <a:off x="1979712" y="1412776"/>
          <a:ext cx="6768751" cy="4359340"/>
        </p:xfrm>
        <a:graphic>
          <a:graphicData uri="http://schemas.openxmlformats.org/drawingml/2006/table">
            <a:tbl>
              <a:tblPr firstRow="1" firstCol="1" bandRow="1"/>
              <a:tblGrid>
                <a:gridCol w="3246788">
                  <a:extLst>
                    <a:ext uri="{9D8B030D-6E8A-4147-A177-3AD203B41FA5}">
                      <a16:colId xmlns="" xmlns:a16="http://schemas.microsoft.com/office/drawing/2014/main" val="1711221696"/>
                    </a:ext>
                  </a:extLst>
                </a:gridCol>
                <a:gridCol w="1937788">
                  <a:extLst>
                    <a:ext uri="{9D8B030D-6E8A-4147-A177-3AD203B41FA5}">
                      <a16:colId xmlns="" xmlns:a16="http://schemas.microsoft.com/office/drawing/2014/main" val="4094322333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1883197749"/>
                    </a:ext>
                  </a:extLst>
                </a:gridCol>
                <a:gridCol w="792087">
                  <a:extLst>
                    <a:ext uri="{9D8B030D-6E8A-4147-A177-3AD203B41FA5}">
                      <a16:colId xmlns="" xmlns:a16="http://schemas.microsoft.com/office/drawing/2014/main" val="233111554"/>
                    </a:ext>
                  </a:extLst>
                </a:gridCol>
              </a:tblGrid>
              <a:tr h="533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</a:t>
                      </a:r>
                      <a:r>
                        <a:rPr lang="ru-RU" sz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повышения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базе какого учреждения</a:t>
                      </a: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часов</a:t>
                      </a: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 прохождения</a:t>
                      </a: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6801398"/>
                  </a:ext>
                </a:extLst>
              </a:tr>
              <a:tr h="37284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Воспитательная деятельность в системе среднего профессионального образования: профилактика </a:t>
                      </a:r>
                      <a:r>
                        <a:rPr lang="ru-RU" sz="1200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девиантного</a:t>
                      </a:r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суициидального</a:t>
                      </a:r>
                      <a:r>
                        <a:rPr lang="ru-RU" sz="12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поведения, безопасного поведения студентов в сети Интернет 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ДПО Академия реализации государственной политики и профессионального развития работников образования Министерства просвещения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Росссийской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Федерации.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932" marR="269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8445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096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89150" y="620713"/>
            <a:ext cx="7054850" cy="741362"/>
          </a:xfrm>
        </p:spPr>
        <p:txBody>
          <a:bodyPr/>
          <a:lstStyle/>
          <a:p>
            <a:r>
              <a:rPr lang="ru-RU" alt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педагогических конференциях, конкурсах, семинарах</a:t>
            </a:r>
            <a:endParaRPr lang="en-US" alt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365727"/>
              </p:ext>
            </p:extLst>
          </p:nvPr>
        </p:nvGraphicFramePr>
        <p:xfrm>
          <a:off x="1907704" y="1484784"/>
          <a:ext cx="6984776" cy="52565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="" xmlns:a16="http://schemas.microsoft.com/office/drawing/2014/main" val="2646595068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46208566"/>
                    </a:ext>
                  </a:extLst>
                </a:gridCol>
                <a:gridCol w="661283">
                  <a:extLst>
                    <a:ext uri="{9D8B030D-6E8A-4147-A177-3AD203B41FA5}">
                      <a16:colId xmlns="" xmlns:a16="http://schemas.microsoft.com/office/drawing/2014/main" val="1879013910"/>
                    </a:ext>
                  </a:extLst>
                </a:gridCol>
                <a:gridCol w="2147029">
                  <a:extLst>
                    <a:ext uri="{9D8B030D-6E8A-4147-A177-3AD203B41FA5}">
                      <a16:colId xmlns="" xmlns:a16="http://schemas.microsoft.com/office/drawing/2014/main" val="438102302"/>
                    </a:ext>
                  </a:extLst>
                </a:gridCol>
              </a:tblGrid>
              <a:tr h="74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какого учреждения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6956278"/>
                  </a:ext>
                </a:extLst>
              </a:tr>
              <a:tr h="1318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Выступление на заседании предметно-цикловой комиссии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Уровень образовательной организации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 Адаптация студентов образовательных учреждений СПО к будущей профессиональной деятельности"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86629415"/>
                  </a:ext>
                </a:extLst>
              </a:tr>
              <a:tr h="17416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Круглый стол с работодателями дорожных организаций области.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Региональный уровень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Выступление с докладом   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18743706"/>
                  </a:ext>
                </a:extLst>
              </a:tr>
              <a:tr h="1451363"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Круглый стол с участием выпускников техникума  и  представителей дорожных организаций области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Тема 2Профессиональные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компетенцмии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современных условиях»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Региональный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12672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566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8680"/>
            <a:ext cx="3816424" cy="5904656"/>
          </a:xfrm>
          <a:prstGeom prst="rect">
            <a:avLst/>
          </a:prstGeom>
        </p:spPr>
      </p:pic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76672"/>
            <a:ext cx="3623320" cy="5976664"/>
          </a:xfrm>
          <a:prstGeom prst="rect">
            <a:avLst/>
          </a:prstGeom>
        </p:spPr>
      </p:pic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66" y="571480"/>
            <a:ext cx="3816424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18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37" y="426378"/>
            <a:ext cx="4029463" cy="5976664"/>
          </a:xfrm>
          <a:prstGeom prst="rect">
            <a:avLst/>
          </a:prstGeom>
        </p:spPr>
      </p:pic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00" y="3414710"/>
            <a:ext cx="181000" cy="28579"/>
          </a:xfrm>
          <a:prstGeom prst="rect">
            <a:avLst/>
          </a:prstGeom>
        </p:spPr>
      </p:pic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400" y="459831"/>
            <a:ext cx="3695328" cy="590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0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104" y="380318"/>
            <a:ext cx="7055296" cy="647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3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27311"/>
            <a:ext cx="3839344" cy="53630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27311"/>
            <a:ext cx="3816424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412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831975"/>
            <a:ext cx="6934200" cy="4081463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ko-KR" sz="2000" dirty="0">
              <a:solidFill>
                <a:schemeClr val="tx1"/>
              </a:solidFill>
              <a:latin typeface="18"/>
              <a:ea typeface="굴림" panose="020B0600000101010101" pitchFamily="34" charset="-127"/>
            </a:endParaRPr>
          </a:p>
          <a:p>
            <a:pPr>
              <a:lnSpc>
                <a:spcPct val="80000"/>
              </a:lnSpc>
            </a:pPr>
            <a:endParaRPr lang="en-US" altLang="ru-RU" sz="2000" dirty="0">
              <a:solidFill>
                <a:schemeClr val="tx1"/>
              </a:solidFill>
              <a:latin typeface="18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637" y="621116"/>
            <a:ext cx="3916827" cy="5616195"/>
          </a:xfrm>
          <a:prstGeom prst="rect">
            <a:avLst/>
          </a:prstGeom>
        </p:spPr>
      </p:pic>
      <p:pic>
        <p:nvPicPr>
          <p:cNvPr id="5" name="Picture 2" descr="C:\Users\Татьяна\Desktop\Скан\Изображение00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621117"/>
            <a:ext cx="3572005" cy="56161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6329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7" y="548680"/>
            <a:ext cx="4752528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90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Scan20221026102535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548679"/>
            <a:ext cx="7558087" cy="583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811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Scan20221026102604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908720"/>
            <a:ext cx="7558087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185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529"/>
            <a:ext cx="9144000" cy="646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10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529"/>
            <a:ext cx="9144000" cy="646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99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529"/>
            <a:ext cx="9144000" cy="646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5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529"/>
            <a:ext cx="9144000" cy="646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21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529"/>
            <a:ext cx="9144000" cy="646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90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529"/>
            <a:ext cx="9144000" cy="646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920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529"/>
            <a:ext cx="9144000" cy="646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80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04663"/>
            <a:ext cx="6934200" cy="576065"/>
          </a:xfrm>
        </p:spPr>
        <p:txBody>
          <a:bodyPr/>
          <a:lstStyle/>
          <a:p>
            <a:r>
              <a:rPr lang="ru-RU" alt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обучающихся в конкурсах</a:t>
            </a:r>
            <a:endParaRPr lang="en-US" alt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196753"/>
            <a:ext cx="6934200" cy="5661247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endParaRPr lang="en-US" alt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StudART</a:t>
            </a:r>
            <a:r>
              <a:rPr lang="en-US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ru-RU" alt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туденческая</a:t>
            </a: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весна – 2 место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КВН. Фестиваль лиги.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Финал 11 сезона областной лиги юмора «Остров КВН»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Вице-чемпионаты «Соседи»</a:t>
            </a:r>
            <a:endParaRPr lang="en-US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2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685800"/>
            <a:ext cx="6934200" cy="715963"/>
          </a:xfrm>
        </p:spPr>
        <p:txBody>
          <a:bodyPr/>
          <a:lstStyle/>
          <a:p>
            <a:r>
              <a:rPr lang="ru-RU" altLang="ru-RU" sz="4000" dirty="0" smtClean="0">
                <a:solidFill>
                  <a:schemeClr val="tx1"/>
                </a:solidFill>
              </a:rPr>
              <a:t>Внеурочная творческая работа педагога</a:t>
            </a:r>
            <a:endParaRPr lang="en-US" altLang="ru-RU" sz="40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2197894"/>
            <a:ext cx="6629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2017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2018г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1.Открытый урок по предмету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Обьекты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природообустройства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материалы для строительства, тема «Материалы для строительства земляных плотин».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2.Открытый классный час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«Да, были люди в наше время»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посвящённый 200летию войны 1812года.                                  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3.Выставка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4.Неделя специальности "Строительство и эксплуатация автомобильных дорог и аэродромов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". 5.Олимпиада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Инженерной графике-для студентов 2 курса технических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специальностей.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93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685800"/>
            <a:ext cx="6934200" cy="715963"/>
          </a:xfrm>
        </p:spPr>
        <p:txBody>
          <a:bodyPr/>
          <a:lstStyle/>
          <a:p>
            <a:r>
              <a:rPr lang="ru-RU" altLang="ru-RU" sz="4000" dirty="0" smtClean="0">
                <a:solidFill>
                  <a:schemeClr val="tx1"/>
                </a:solidFill>
              </a:rPr>
              <a:t>Внеурочная творческая работа педагога</a:t>
            </a:r>
            <a:endParaRPr lang="en-US" altLang="ru-RU" sz="4000" dirty="0">
              <a:solidFill>
                <a:schemeClr val="tx1"/>
              </a:solidFill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831975"/>
            <a:ext cx="6934200" cy="4081463"/>
          </a:xfrm>
        </p:spPr>
        <p:txBody>
          <a:bodyPr/>
          <a:lstStyle/>
          <a:p>
            <a:r>
              <a:rPr lang="ru-RU" dirty="0"/>
              <a:t>6.Открытый классный час «Есть такая профессия –Родину защищать» . Бинарная олимпиада по геологии и материаловедению для студентов 2 курса.</a:t>
            </a:r>
          </a:p>
          <a:p>
            <a:r>
              <a:rPr lang="ru-RU" dirty="0"/>
              <a:t>7.Открытое мероприятие из цикла неделя специальности «Дорогу осилит идущий» </a:t>
            </a:r>
          </a:p>
          <a:p>
            <a:r>
              <a:rPr lang="ru-RU" dirty="0"/>
              <a:t>8.Проф ориентация День открытых дверей Экскурсия в лабораторию конкурс</a:t>
            </a:r>
          </a:p>
          <a:p>
            <a:r>
              <a:rPr lang="ru-RU" dirty="0"/>
              <a:t>9.Открытый классный час «Край, где я родился и живу. </a:t>
            </a:r>
            <a:r>
              <a:rPr lang="ru-RU" dirty="0" err="1"/>
              <a:t>Истенбург</a:t>
            </a:r>
            <a:r>
              <a:rPr lang="ru-RU" dirty="0"/>
              <a:t> – Черняховск </a:t>
            </a:r>
          </a:p>
          <a:p>
            <a:r>
              <a:rPr lang="ru-RU" dirty="0"/>
              <a:t>10.Открытое мероприятие Публичная защита курсовых проектов по дисциплине «Землеустроительное проектирование».</a:t>
            </a:r>
          </a:p>
          <a:p>
            <a:r>
              <a:rPr lang="ru-RU" dirty="0"/>
              <a:t>11.АРТ профи Форум ролик по специальности г. Калининград-1 место.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1659285"/>
            <a:ext cx="6629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6.Открытый классный час «Есть такая профессия –Родину защищать» .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7.Бинарная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олимпиада по геологии и материаловедению для студентов 2 курса.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8.Открытое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мероприятие из цикла неделя специальности «Дорогу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идущий осилит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9.Проф ориентация «День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открытых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дверей»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Экскурсия в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лабораторию.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10.Открытый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классный час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Я тоже родился в России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Встреча с выпускниками 2004 года специальности "Строительство и эксплуатация автомобильных дорог и аэродромов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</a:t>
            </a:r>
            <a:r>
              <a:rPr lang="ru-RU" dirty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общетехникумовском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фестивале "Поклонимся Великим тем годам..."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72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685800"/>
            <a:ext cx="6934200" cy="715963"/>
          </a:xfrm>
        </p:spPr>
        <p:txBody>
          <a:bodyPr/>
          <a:lstStyle/>
          <a:p>
            <a:r>
              <a:rPr lang="ru-RU" altLang="ru-RU" sz="4000" dirty="0" smtClean="0">
                <a:solidFill>
                  <a:schemeClr val="tx1"/>
                </a:solidFill>
              </a:rPr>
              <a:t>Внеурочная творческая работа педагога</a:t>
            </a:r>
            <a:endParaRPr lang="en-US" altLang="ru-RU" sz="4000" dirty="0">
              <a:solidFill>
                <a:schemeClr val="tx1"/>
              </a:solidFill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831975"/>
            <a:ext cx="6934200" cy="4670425"/>
          </a:xfrm>
        </p:spPr>
        <p:txBody>
          <a:bodyPr/>
          <a:lstStyle/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2013 - 2014г.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1.Неделя специальности "Строительство и эксплуатация автомобильных дорог и аэродромов".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Подготовка и проведение цикла мероприятий, посвящённых Международному дню отказа от курения.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Подготовка и проведение цикла мероприятий, посвящённых Всемирному дню борьбы со СПИДом.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4.Цикл мероприятий "Я б в дорожники пошёл, пусть меня научат..."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Олимпиада по дисциплине «Материаловедение» для студентов 2 курса.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Конференция Технология приготовления асфальтобетонной смеси» 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7.Проф ориентация День открытых дверей Экскурсия в лабораторию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8.Семинар «Технология укладки тротуарной плитки» 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1551563"/>
            <a:ext cx="6629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2018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2019г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1.Неделя специальности "Строительство и эксплуатация автомобильных дорог и аэродромов".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Олимпиада по дисциплине «Инженерная графика» для студентов 2 курсов технических специальностей.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Подготовка и проведение цикла мероприятий, посвящённых Всемирному дню борьбы со СПИДом.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4.Цикл мероприятий "Я б в дорожники пошёл, пусть меня научат..."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Олимпиада по дисциплине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«Дорожно-</a:t>
            </a: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строитьльные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материалы»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студентов 2 курса.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Конференция Технология приготовления асфальтобетонной смеси» 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7.Проф ориентация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«День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открытых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дверей».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Экскурсия в лабораторию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дорожно-строительных материалов.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Урок на производстве -  Укладка тротуарной плитки и устройство ливневых колодцев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16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685800"/>
            <a:ext cx="6934200" cy="715963"/>
          </a:xfrm>
        </p:spPr>
        <p:txBody>
          <a:bodyPr/>
          <a:lstStyle/>
          <a:p>
            <a:r>
              <a:rPr lang="ru-RU" altLang="ru-RU" sz="4000" dirty="0" smtClean="0">
                <a:solidFill>
                  <a:schemeClr val="tx1"/>
                </a:solidFill>
              </a:rPr>
              <a:t>Внеурочная творческая работа педагога</a:t>
            </a:r>
            <a:endParaRPr lang="en-US" altLang="ru-RU" sz="4000" dirty="0">
              <a:solidFill>
                <a:schemeClr val="tx1"/>
              </a:solidFill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831975"/>
            <a:ext cx="6934200" cy="4081463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altLang="ru-RU" sz="2000" dirty="0" smtClean="0">
              <a:solidFill>
                <a:schemeClr val="tx1"/>
              </a:solidFill>
              <a:latin typeface="18"/>
            </a:endParaRPr>
          </a:p>
          <a:p>
            <a:pPr>
              <a:lnSpc>
                <a:spcPct val="80000"/>
              </a:lnSpc>
            </a:pPr>
            <a:endParaRPr lang="ru-RU" altLang="ru-RU" sz="2000" dirty="0">
              <a:solidFill>
                <a:schemeClr val="tx1"/>
              </a:solidFill>
              <a:latin typeface="18"/>
            </a:endParaRPr>
          </a:p>
          <a:p>
            <a:pPr>
              <a:lnSpc>
                <a:spcPct val="80000"/>
              </a:lnSpc>
            </a:pPr>
            <a:endParaRPr lang="en-US" altLang="ru-RU" sz="2000" dirty="0">
              <a:solidFill>
                <a:schemeClr val="tx1"/>
              </a:solidFill>
              <a:latin typeface="1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1874729"/>
            <a:ext cx="653447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2019- 2020г.</a:t>
            </a: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1.Неделя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специальности "Природоохранное обустройство территорий".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2.Открытый классный час "Если здесь кончается Россия - отсюда начинается она..."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3.Открытый классный час "Самый западный берег Российской земли"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Участие в обще техникумовском фестивале патриотической песни.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Олимпиада по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Дорожно-строительным материалам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студентов 2 курса.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6.Олимпиада по дисциплине «Инженерная графика" для студентов 2курса технических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специальностей.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День открытых дверей.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90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685800"/>
            <a:ext cx="6934200" cy="715963"/>
          </a:xfrm>
        </p:spPr>
        <p:txBody>
          <a:bodyPr/>
          <a:lstStyle/>
          <a:p>
            <a:r>
              <a:rPr lang="ru-RU" alt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Внеурочная творческая работа педагога</a:t>
            </a:r>
            <a:endParaRPr lang="en-US" alt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2059395"/>
            <a:ext cx="6629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2020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2021г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Организация и проведение цикла встреч выпускников техникума, ставших руководителями, со студентами 3,4 курсов.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2.Участие в обще техникумовском фестивале патриотической песни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sz="2000" dirty="0"/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Дистанционный классный час "Конституция - основной закон государства</a:t>
            </a:r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9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powerpoint-template-24 16">
      <a:dk1>
        <a:srgbClr val="4D4D4D"/>
      </a:dk1>
      <a:lt1>
        <a:srgbClr val="FFFFFF"/>
      </a:lt1>
      <a:dk2>
        <a:srgbClr val="4D4D4D"/>
      </a:dk2>
      <a:lt2>
        <a:srgbClr val="800609"/>
      </a:lt2>
      <a:accent1>
        <a:srgbClr val="96261A"/>
      </a:accent1>
      <a:accent2>
        <a:srgbClr val="B02E1E"/>
      </a:accent2>
      <a:accent3>
        <a:srgbClr val="FFFFFF"/>
      </a:accent3>
      <a:accent4>
        <a:srgbClr val="404040"/>
      </a:accent4>
      <a:accent5>
        <a:srgbClr val="C9ACAB"/>
      </a:accent5>
      <a:accent6>
        <a:srgbClr val="9F291A"/>
      </a:accent6>
      <a:hlink>
        <a:srgbClr val="B52B1A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F2A016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DB9113"/>
        </a:accent6>
        <a:hlink>
          <a:srgbClr val="F7C9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CE5C16"/>
        </a:lt2>
        <a:accent1>
          <a:srgbClr val="E3852B"/>
        </a:accent1>
        <a:accent2>
          <a:srgbClr val="E79235"/>
        </a:accent2>
        <a:accent3>
          <a:srgbClr val="FFFFFF"/>
        </a:accent3>
        <a:accent4>
          <a:srgbClr val="404040"/>
        </a:accent4>
        <a:accent5>
          <a:srgbClr val="EFC2AC"/>
        </a:accent5>
        <a:accent6>
          <a:srgbClr val="D1842F"/>
        </a:accent6>
        <a:hlink>
          <a:srgbClr val="F09E3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D5D16"/>
        </a:lt2>
        <a:accent1>
          <a:srgbClr val="ED5B10"/>
        </a:accent1>
        <a:accent2>
          <a:srgbClr val="F5A526"/>
        </a:accent2>
        <a:accent3>
          <a:srgbClr val="FFFFFF"/>
        </a:accent3>
        <a:accent4>
          <a:srgbClr val="404040"/>
        </a:accent4>
        <a:accent5>
          <a:srgbClr val="F4B5AA"/>
        </a:accent5>
        <a:accent6>
          <a:srgbClr val="DE9521"/>
        </a:accent6>
        <a:hlink>
          <a:srgbClr val="FABD4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FE3902"/>
        </a:lt2>
        <a:accent1>
          <a:srgbClr val="FF6B03"/>
        </a:accent1>
        <a:accent2>
          <a:srgbClr val="FF8308"/>
        </a:accent2>
        <a:accent3>
          <a:srgbClr val="FFFFFF"/>
        </a:accent3>
        <a:accent4>
          <a:srgbClr val="404040"/>
        </a:accent4>
        <a:accent5>
          <a:srgbClr val="FFBAAA"/>
        </a:accent5>
        <a:accent6>
          <a:srgbClr val="E77606"/>
        </a:accent6>
        <a:hlink>
          <a:srgbClr val="FFA90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BF1D18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C7271E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8C1006"/>
        </a:lt2>
        <a:accent1>
          <a:srgbClr val="FF5000"/>
        </a:accent1>
        <a:accent2>
          <a:srgbClr val="FF725E"/>
        </a:accent2>
        <a:accent3>
          <a:srgbClr val="FFFFFF"/>
        </a:accent3>
        <a:accent4>
          <a:srgbClr val="404040"/>
        </a:accent4>
        <a:accent5>
          <a:srgbClr val="FFB3AA"/>
        </a:accent5>
        <a:accent6>
          <a:srgbClr val="E76754"/>
        </a:accent6>
        <a:hlink>
          <a:srgbClr val="FF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620000"/>
        </a:lt2>
        <a:accent1>
          <a:srgbClr val="9F0000"/>
        </a:accent1>
        <a:accent2>
          <a:srgbClr val="CE0000"/>
        </a:accent2>
        <a:accent3>
          <a:srgbClr val="FFFFFF"/>
        </a:accent3>
        <a:accent4>
          <a:srgbClr val="404040"/>
        </a:accent4>
        <a:accent5>
          <a:srgbClr val="CDAAAA"/>
        </a:accent5>
        <a:accent6>
          <a:srgbClr val="BA0000"/>
        </a:accent6>
        <a:hlink>
          <a:srgbClr val="FFD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360001"/>
        </a:lt2>
        <a:accent1>
          <a:srgbClr val="5E0203"/>
        </a:accent1>
        <a:accent2>
          <a:srgbClr val="B40406"/>
        </a:accent2>
        <a:accent3>
          <a:srgbClr val="FFFFFF"/>
        </a:accent3>
        <a:accent4>
          <a:srgbClr val="404040"/>
        </a:accent4>
        <a:accent5>
          <a:srgbClr val="B6AAAA"/>
        </a:accent5>
        <a:accent6>
          <a:srgbClr val="A30305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9207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96261A"/>
        </a:accent1>
        <a:accent2>
          <a:srgbClr val="B02E1E"/>
        </a:accent2>
        <a:accent3>
          <a:srgbClr val="FFFFFF"/>
        </a:accent3>
        <a:accent4>
          <a:srgbClr val="404040"/>
        </a:accent4>
        <a:accent5>
          <a:srgbClr val="C9ACAB"/>
        </a:accent5>
        <a:accent6>
          <a:srgbClr val="9F291A"/>
        </a:accent6>
        <a:hlink>
          <a:srgbClr val="B52B1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owerpoint-template-24">
  <a:themeElements>
    <a:clrScheme name="powerpoint-template-24 16">
      <a:dk1>
        <a:srgbClr val="4D4D4D"/>
      </a:dk1>
      <a:lt1>
        <a:srgbClr val="FFFFFF"/>
      </a:lt1>
      <a:dk2>
        <a:srgbClr val="4D4D4D"/>
      </a:dk2>
      <a:lt2>
        <a:srgbClr val="800609"/>
      </a:lt2>
      <a:accent1>
        <a:srgbClr val="96261A"/>
      </a:accent1>
      <a:accent2>
        <a:srgbClr val="B02E1E"/>
      </a:accent2>
      <a:accent3>
        <a:srgbClr val="FFFFFF"/>
      </a:accent3>
      <a:accent4>
        <a:srgbClr val="404040"/>
      </a:accent4>
      <a:accent5>
        <a:srgbClr val="C9ACAB"/>
      </a:accent5>
      <a:accent6>
        <a:srgbClr val="9F291A"/>
      </a:accent6>
      <a:hlink>
        <a:srgbClr val="B52B1A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F2A016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DB9113"/>
        </a:accent6>
        <a:hlink>
          <a:srgbClr val="F7C9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CE5C16"/>
        </a:lt2>
        <a:accent1>
          <a:srgbClr val="E3852B"/>
        </a:accent1>
        <a:accent2>
          <a:srgbClr val="E79235"/>
        </a:accent2>
        <a:accent3>
          <a:srgbClr val="FFFFFF"/>
        </a:accent3>
        <a:accent4>
          <a:srgbClr val="404040"/>
        </a:accent4>
        <a:accent5>
          <a:srgbClr val="EFC2AC"/>
        </a:accent5>
        <a:accent6>
          <a:srgbClr val="D1842F"/>
        </a:accent6>
        <a:hlink>
          <a:srgbClr val="F09E3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D5D16"/>
        </a:lt2>
        <a:accent1>
          <a:srgbClr val="ED5B10"/>
        </a:accent1>
        <a:accent2>
          <a:srgbClr val="F5A526"/>
        </a:accent2>
        <a:accent3>
          <a:srgbClr val="FFFFFF"/>
        </a:accent3>
        <a:accent4>
          <a:srgbClr val="404040"/>
        </a:accent4>
        <a:accent5>
          <a:srgbClr val="F4B5AA"/>
        </a:accent5>
        <a:accent6>
          <a:srgbClr val="DE9521"/>
        </a:accent6>
        <a:hlink>
          <a:srgbClr val="FABD4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FE3902"/>
        </a:lt2>
        <a:accent1>
          <a:srgbClr val="FF6B03"/>
        </a:accent1>
        <a:accent2>
          <a:srgbClr val="FF8308"/>
        </a:accent2>
        <a:accent3>
          <a:srgbClr val="FFFFFF"/>
        </a:accent3>
        <a:accent4>
          <a:srgbClr val="404040"/>
        </a:accent4>
        <a:accent5>
          <a:srgbClr val="FFBAAA"/>
        </a:accent5>
        <a:accent6>
          <a:srgbClr val="E77606"/>
        </a:accent6>
        <a:hlink>
          <a:srgbClr val="FFA90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BF1D18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C7271E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8C1006"/>
        </a:lt2>
        <a:accent1>
          <a:srgbClr val="FF5000"/>
        </a:accent1>
        <a:accent2>
          <a:srgbClr val="FF725E"/>
        </a:accent2>
        <a:accent3>
          <a:srgbClr val="FFFFFF"/>
        </a:accent3>
        <a:accent4>
          <a:srgbClr val="404040"/>
        </a:accent4>
        <a:accent5>
          <a:srgbClr val="FFB3AA"/>
        </a:accent5>
        <a:accent6>
          <a:srgbClr val="E76754"/>
        </a:accent6>
        <a:hlink>
          <a:srgbClr val="FF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620000"/>
        </a:lt2>
        <a:accent1>
          <a:srgbClr val="9F0000"/>
        </a:accent1>
        <a:accent2>
          <a:srgbClr val="CE0000"/>
        </a:accent2>
        <a:accent3>
          <a:srgbClr val="FFFFFF"/>
        </a:accent3>
        <a:accent4>
          <a:srgbClr val="404040"/>
        </a:accent4>
        <a:accent5>
          <a:srgbClr val="CDAAAA"/>
        </a:accent5>
        <a:accent6>
          <a:srgbClr val="BA0000"/>
        </a:accent6>
        <a:hlink>
          <a:srgbClr val="FFD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360001"/>
        </a:lt2>
        <a:accent1>
          <a:srgbClr val="5E0203"/>
        </a:accent1>
        <a:accent2>
          <a:srgbClr val="B40406"/>
        </a:accent2>
        <a:accent3>
          <a:srgbClr val="FFFFFF"/>
        </a:accent3>
        <a:accent4>
          <a:srgbClr val="404040"/>
        </a:accent4>
        <a:accent5>
          <a:srgbClr val="B6AAAA"/>
        </a:accent5>
        <a:accent6>
          <a:srgbClr val="A30305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9207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96261A"/>
        </a:accent1>
        <a:accent2>
          <a:srgbClr val="B02E1E"/>
        </a:accent2>
        <a:accent3>
          <a:srgbClr val="FFFFFF"/>
        </a:accent3>
        <a:accent4>
          <a:srgbClr val="404040"/>
        </a:accent4>
        <a:accent5>
          <a:srgbClr val="C9ACAB"/>
        </a:accent5>
        <a:accent6>
          <a:srgbClr val="9F291A"/>
        </a:accent6>
        <a:hlink>
          <a:srgbClr val="B52B1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1151</TotalTime>
  <Words>1288</Words>
  <Application>Microsoft Office PowerPoint</Application>
  <PresentationFormat>Экран (4:3)</PresentationFormat>
  <Paragraphs>198</Paragraphs>
  <Slides>29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powerpoint-template-24</vt:lpstr>
      <vt:lpstr>1_powerpoint-template-24</vt:lpstr>
      <vt:lpstr>ПОРТФОЛИО</vt:lpstr>
      <vt:lpstr>СОДЕРЖАНИЕ</vt:lpstr>
      <vt:lpstr>Столярчук Наталия Тимофеевна</vt:lpstr>
      <vt:lpstr> Награды 1.Почетная грамота Министерства сельского хозяйства Российской Федерации, приказ от18.01.2005г. №36-Н 2.Звание «Ветеран труда», от 30.05.2006г. 3.Почетная грамота Министерства образования и науки Российской Федерации от 6.08.2012г. 31110/к-н 4.Звание «Почетный работник среднего профессионального образования Российской Федерации» от 28.08.2014г.№732/к-н 5.Благодарственное письмо Калининградской областной Думы,30.10.2018г. 6.Диплом за победу в номинации «Сердце отдаю детям», 2019г.</vt:lpstr>
      <vt:lpstr>Сведения о повышении уровня квалификации</vt:lpstr>
      <vt:lpstr>Сведения о повышении уровня квалификации</vt:lpstr>
      <vt:lpstr>Сведения о повышении уровня квалификации</vt:lpstr>
      <vt:lpstr>Участие в педагогических конференциях, конкурсах, семинарах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обучающихся в конкурсах</vt:lpstr>
      <vt:lpstr>Внеурочная творческая работа педагога</vt:lpstr>
      <vt:lpstr>Внеурочная творческая работа педагога</vt:lpstr>
      <vt:lpstr>Внеурочная творческая работа педагога</vt:lpstr>
      <vt:lpstr>Внеурочная творческая работа педагога</vt:lpstr>
      <vt:lpstr>Внеурочная творческая работа педагога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ФОТООТЧЕТ производственная практика на МУП «Черняховский водоканал»</dc:title>
  <dc:creator>user</dc:creator>
  <cp:lastModifiedBy>User</cp:lastModifiedBy>
  <cp:revision>108</cp:revision>
  <dcterms:created xsi:type="dcterms:W3CDTF">2015-10-12T18:44:28Z</dcterms:created>
  <dcterms:modified xsi:type="dcterms:W3CDTF">2022-10-30T18:54:23Z</dcterms:modified>
</cp:coreProperties>
</file>