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60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597FE"/>
    <a:srgbClr val="0D8697"/>
    <a:srgbClr val="C6247A"/>
    <a:srgbClr val="C52378"/>
    <a:srgbClr val="98124D"/>
    <a:srgbClr val="853E5B"/>
    <a:srgbClr val="F94900"/>
    <a:srgbClr val="613125"/>
    <a:srgbClr val="AC187B"/>
    <a:srgbClr val="54293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25" autoAdjust="0"/>
    <p:restoredTop sz="96433" autoAdjust="0"/>
  </p:normalViewPr>
  <p:slideViewPr>
    <p:cSldViewPr snapToGrid="0">
      <p:cViewPr varScale="1">
        <p:scale>
          <a:sx n="117" d="100"/>
          <a:sy n="117" d="100"/>
        </p:scale>
        <p:origin x="-1266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09.02.2021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9538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09.02.2021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619137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09.02.2021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19446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09.02.2021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870402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09.02.2021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09886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09.02.2021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30264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09.02.2021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143964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09.02.2021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267339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09.02.2021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74486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09.02.2021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77201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09.02.2021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19314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89A218-1BD9-44B7-AD25-60C2204205A7}" type="datetimeFigureOut">
              <a:rPr lang="ru-RU" smtClean="0"/>
              <a:pPr/>
              <a:t>09.02.2021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46177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204956" y="1017318"/>
            <a:ext cx="673408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ln w="12700">
                  <a:solidFill>
                    <a:schemeClr val="tx1"/>
                  </a:solidFill>
                </a:ln>
                <a:solidFill>
                  <a:srgbClr val="0597FE"/>
                </a:solidFill>
                <a:effectLst>
                  <a:outerShdw blurRad="50800" dist="38100" dir="18900000" algn="bl" rotWithShape="0">
                    <a:prstClr val="black">
                      <a:alpha val="71000"/>
                    </a:prstClr>
                  </a:outerShdw>
                </a:effectLst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Родительское собрание</a:t>
            </a:r>
          </a:p>
          <a:p>
            <a:pPr algn="ctr"/>
            <a:r>
              <a:rPr lang="ru-RU" sz="4000" b="1" dirty="0" smtClean="0">
                <a:ln w="12700">
                  <a:solidFill>
                    <a:schemeClr val="tx1"/>
                  </a:solidFill>
                </a:ln>
                <a:solidFill>
                  <a:srgbClr val="0597FE"/>
                </a:solidFill>
                <a:effectLst>
                  <a:outerShdw blurRad="50800" dist="38100" dir="18900000" algn="bl" rotWithShape="0">
                    <a:prstClr val="black">
                      <a:alpha val="71000"/>
                    </a:prstClr>
                  </a:outerShdw>
                </a:effectLst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«Речевое развитие средствами театрализованной </a:t>
            </a:r>
            <a:r>
              <a:rPr lang="ru-RU" sz="4000" b="1" dirty="0" smtClean="0">
                <a:ln w="12700">
                  <a:solidFill>
                    <a:schemeClr val="tx1"/>
                  </a:solidFill>
                </a:ln>
                <a:solidFill>
                  <a:srgbClr val="0597FE"/>
                </a:solidFill>
                <a:effectLst>
                  <a:outerShdw blurRad="50800" dist="38100" dir="18900000" algn="bl" rotWithShape="0">
                    <a:prstClr val="black">
                      <a:alpha val="71000"/>
                    </a:prstClr>
                  </a:outerShdw>
                </a:effectLst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деятельности»</a:t>
            </a:r>
            <a:endParaRPr lang="ru-RU" sz="4000" b="1" dirty="0">
              <a:ln w="12700">
                <a:solidFill>
                  <a:schemeClr val="tx1"/>
                </a:solidFill>
              </a:ln>
              <a:solidFill>
                <a:srgbClr val="0597FE"/>
              </a:solidFill>
              <a:effectLst>
                <a:outerShdw blurRad="50800" dist="38100" dir="18900000" algn="bl" rotWithShape="0">
                  <a:prstClr val="black">
                    <a:alpha val="71000"/>
                  </a:prstClr>
                </a:outerShdw>
              </a:effectLst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367578" y="3648734"/>
            <a:ext cx="6375400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endParaRPr lang="ru-RU" sz="2800" dirty="0" smtClean="0"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ru-RU" sz="2800" dirty="0" smtClean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Подготовила воспитатель Рома Н.Ю.</a:t>
            </a:r>
            <a:endParaRPr lang="ru-RU" sz="2800" dirty="0"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52666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449901" y="556725"/>
            <a:ext cx="42441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endParaRPr lang="ru-RU" sz="32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lvl="0" algn="ctr"/>
            <a:endParaRPr lang="ru-RU" sz="32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lvl="0" algn="ctr"/>
            <a:r>
              <a:rPr lang="ru-RU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Цель:</a:t>
            </a:r>
            <a:endParaRPr lang="ru-RU" sz="32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itchFamily="18" charset="0"/>
              <a:ea typeface="Tahoma" panose="020B0604030504040204" pitchFamily="34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836965" y="1787979"/>
            <a:ext cx="574765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Повышение педагогической компетентности родителей в вопросах речевого развития детей.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555934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265464" y="739514"/>
            <a:ext cx="6506936" cy="14088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ctr">
              <a:lnSpc>
                <a:spcPct val="150000"/>
              </a:lnSpc>
            </a:pPr>
            <a:r>
              <a:rPr lang="ru-RU" sz="3600" dirty="0" smtClean="0"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Актуальность</a:t>
            </a:r>
          </a:p>
          <a:p>
            <a:pPr marL="514350" indent="-514350" algn="ctr">
              <a:lnSpc>
                <a:spcPct val="150000"/>
              </a:lnSpc>
            </a:pPr>
            <a:endParaRPr lang="ru-RU" sz="2400" dirty="0"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86000" y="2024744"/>
            <a:ext cx="4572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Вся жизнь детей насыщена игрой. Каждый ребенок хочет сыграть свою роль. Научить ребенка играть, брать на себя роль и действовать, вместе с тем помогая ему приобретать жизненный опыт, – все это помогает осуществить театрализованная деятельность.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660583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506186" y="980860"/>
            <a:ext cx="8164285" cy="4285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Средний возраст дошкольников называют возрастом «почемучек», т. к. увеличивается 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речевая активность ребёнка. Начинается взрыв словотворчества.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Дети тяготеют к рифме, осваивают умение строить  высказывания. Главное направление развития речи 5-го года жизни - это освоение связной диалогической речи. Особое место в речевом развитии имеет театрализованная деятельность. Вся жизнь ребёнка насыщена игрой, каждый хочет сыграть в ней свою роль. В игре он получает  не только информацию об окружающем мире, но учиться жить в этом мире, строить взаимоотношения.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660583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506186" y="2892579"/>
            <a:ext cx="816428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563336" y="1661482"/>
            <a:ext cx="8033657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 Что такое театр? Это лучшее средство для общения людей, для понимания их сокровенных чувств. Это чудо, способное развивать в ребёнке творческие задатки, стимулировать психические процессы, совершенствовать телесную пластичность, формировать активность»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К.С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Станиславский.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660583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506186" y="2892579"/>
            <a:ext cx="816428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506186" y="938828"/>
            <a:ext cx="8156121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Приобщение детей к театрализованной деятельности способствует миру чувств, коммуникативных навыков, развитию способностей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 сопереживанию.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9458" name="Picture 2" descr="C:\Users\щшо\Desktop\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129" y="2359480"/>
            <a:ext cx="3918858" cy="231257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9460" name="Picture 4" descr="C:\Users\щшо\Desktop\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52411" y="3118758"/>
            <a:ext cx="3664968" cy="297179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40660583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506186" y="2892579"/>
            <a:ext cx="816428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506186" y="1308160"/>
            <a:ext cx="815612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86000" y="865414"/>
            <a:ext cx="4572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Я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предлагаю вам тоже поиграть. Проходить она будет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форме клуба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веселых и находчивых. Соревноваться будут две команды «Сказка» и «Маска»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щшо\Desktop\1 сказк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6479" y="2824843"/>
            <a:ext cx="3184071" cy="3328414"/>
          </a:xfrm>
          <a:prstGeom prst="rect">
            <a:avLst/>
          </a:prstGeom>
          <a:noFill/>
        </p:spPr>
      </p:pic>
      <p:pic>
        <p:nvPicPr>
          <p:cNvPr id="1027" name="Picture 3" descr="C:\Users\щшо\Desktop\2 маска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35285" y="3037114"/>
            <a:ext cx="3249385" cy="310242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0660583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506186" y="2892579"/>
            <a:ext cx="816428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506186" y="1308160"/>
            <a:ext cx="815612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1624692" y="647332"/>
            <a:ext cx="6359979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«Разминка»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Вопросы команде «Сказка»: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Способность отчетливо произносить слова в речи 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(дикция)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Перерыв, временная остановка в речи, музыке 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(пауза)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Манера ходить, поступь 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(походка)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 помощью чего обозначаются предметы, понятия в устной и письменной речи? 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(слова)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Манера произношения, обозначающая различные чувства говорящего 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(интонация)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Чувство, душевное переживание 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(эмоция)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660583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506186" y="2892579"/>
            <a:ext cx="816428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506186" y="1308160"/>
            <a:ext cx="815612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1624692" y="600099"/>
            <a:ext cx="6359979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«Разминка»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Вопросы </a:t>
            </a:r>
            <a:r>
              <a:rPr lang="ru-RU" sz="24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команде «Маска</a:t>
            </a:r>
            <a:r>
              <a:rPr lang="ru-RU" sz="24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»: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726620" y="903928"/>
            <a:ext cx="7262169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Движение рукой, что-то обозначающее 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(жест)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Искусство, в котором чувства, настроение передаются с помощью звуков 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(музыка)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Перемещение кого-нибудь в определенном направлении, иногда в определенном ритме 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(движение)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Специальный прибор для извлечения определенных звуков 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(инструмент)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Особенности окраски звука у голоса, инструмента 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(тембр)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Мимика лица, губ, глаз, выражающее удовольствие 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(улыбка)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Слово жюри.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660583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506186" y="2892579"/>
            <a:ext cx="816428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506186" y="1308160"/>
            <a:ext cx="815612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726621" y="615819"/>
            <a:ext cx="7674430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II этап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«Что мы знаем о сказках?»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2286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Назовите зачин и концовку сказок, наиболее часто встречающиеся при рассказывании, чтении 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(Жили-были; в некотором царстве, в некотором государстве; в старые -стародавние времена; было ли это, не было; как-то раз, решили и т. д. Стали они жить поживать, да добра наживать; тут и сказке конец, а кто слушал молодец; и я там был, мед – пиво пил, по усам текло, а в рот не попало; сказка туда, а я сюда; сказка на том берегу, а я – на этом; с неба три яблока упало: одно мне, другое тому, кого сказку рассказывал, а третье – тому, кто сказку слушал)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660583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506186" y="2892579"/>
            <a:ext cx="816428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506186" y="1308160"/>
            <a:ext cx="815612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473529" y="475576"/>
            <a:ext cx="828675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228600" algn="l"/>
              </a:tabLst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2286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Объясните значение слов: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8600" algn="l"/>
              </a:tabLst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2252662" y="1698171"/>
          <a:ext cx="4638675" cy="3090090"/>
        </p:xfrm>
        <a:graphic>
          <a:graphicData uri="http://schemas.openxmlformats.org/drawingml/2006/table">
            <a:tbl>
              <a:tblPr/>
              <a:tblGrid>
                <a:gridCol w="2428875"/>
                <a:gridCol w="2209800"/>
              </a:tblGrid>
              <a:tr h="4167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для 1-й команды: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для 2-й команды: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67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  <a:cs typeface="Times New Roman"/>
                        </a:rPr>
                        <a:t>десница  </a:t>
                      </a:r>
                      <a:r>
                        <a:rPr lang="ru-RU" sz="1800" i="1">
                          <a:latin typeface="Times New Roman"/>
                          <a:ea typeface="Times New Roman"/>
                          <a:cs typeface="Times New Roman"/>
                        </a:rPr>
                        <a:t>(правая рука)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уста </a:t>
                      </a:r>
                      <a:r>
                        <a:rPr lang="ru-RU" sz="1800" i="1" dirty="0">
                          <a:latin typeface="Times New Roman"/>
                          <a:ea typeface="Times New Roman"/>
                          <a:cs typeface="Times New Roman"/>
                        </a:rPr>
                        <a:t>(губы)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67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  <a:cs typeface="Times New Roman"/>
                        </a:rPr>
                        <a:t>чертог      </a:t>
                      </a:r>
                      <a:r>
                        <a:rPr lang="ru-RU" sz="1800" i="1">
                          <a:latin typeface="Times New Roman"/>
                          <a:ea typeface="Times New Roman"/>
                          <a:cs typeface="Times New Roman"/>
                        </a:rPr>
                        <a:t>(дворец)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Очи </a:t>
                      </a:r>
                      <a:r>
                        <a:rPr lang="ru-RU" sz="1800" i="1" dirty="0">
                          <a:latin typeface="Times New Roman"/>
                          <a:ea typeface="Times New Roman"/>
                          <a:cs typeface="Times New Roman"/>
                        </a:rPr>
                        <a:t>(глаза)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67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  <a:cs typeface="Times New Roman"/>
                        </a:rPr>
                        <a:t>чело </a:t>
                      </a:r>
                      <a:r>
                        <a:rPr lang="ru-RU" sz="1800" i="1">
                          <a:latin typeface="Times New Roman"/>
                          <a:ea typeface="Times New Roman"/>
                          <a:cs typeface="Times New Roman"/>
                        </a:rPr>
                        <a:t>(лоб)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длань </a:t>
                      </a:r>
                      <a:r>
                        <a:rPr lang="ru-RU" sz="1800" i="1" dirty="0">
                          <a:latin typeface="Times New Roman"/>
                          <a:ea typeface="Times New Roman"/>
                          <a:cs typeface="Times New Roman"/>
                        </a:rPr>
                        <a:t>(ладонь)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3466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  <a:cs typeface="Times New Roman"/>
                        </a:rPr>
                        <a:t>челобитная </a:t>
                      </a:r>
                      <a:r>
                        <a:rPr lang="ru-RU" sz="1800" i="1">
                          <a:latin typeface="Times New Roman"/>
                          <a:ea typeface="Times New Roman"/>
                          <a:cs typeface="Times New Roman"/>
                        </a:rPr>
                        <a:t>(прошение)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кафтан </a:t>
                      </a:r>
                      <a:r>
                        <a:rPr lang="ru-RU" sz="1800" i="1" dirty="0">
                          <a:latin typeface="Times New Roman"/>
                          <a:ea typeface="Times New Roman"/>
                          <a:cs typeface="Times New Roman"/>
                        </a:rPr>
                        <a:t>(верхняя мужская одежда)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67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перст </a:t>
                      </a:r>
                      <a:r>
                        <a:rPr lang="ru-RU" sz="1800" i="1" dirty="0">
                          <a:latin typeface="Times New Roman"/>
                          <a:ea typeface="Times New Roman"/>
                          <a:cs typeface="Times New Roman"/>
                        </a:rPr>
                        <a:t>(</a:t>
                      </a:r>
                      <a:r>
                        <a:rPr lang="ru-RU" sz="1800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палец)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тягло </a:t>
                      </a:r>
                      <a:r>
                        <a:rPr lang="ru-RU" sz="1800" i="1" dirty="0">
                          <a:latin typeface="Times New Roman"/>
                          <a:ea typeface="Times New Roman"/>
                          <a:cs typeface="Times New Roman"/>
                        </a:rPr>
                        <a:t>(налог</a:t>
                      </a:r>
                      <a:r>
                        <a:rPr lang="ru-RU" sz="1800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)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i="1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23554" name="Picture 2" descr="C:\Users\щшо\Desktop\1 сказк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7008" y="3974767"/>
            <a:ext cx="2024742" cy="2219116"/>
          </a:xfrm>
          <a:prstGeom prst="rect">
            <a:avLst/>
          </a:prstGeom>
          <a:noFill/>
        </p:spPr>
      </p:pic>
      <p:pic>
        <p:nvPicPr>
          <p:cNvPr id="23555" name="Picture 3" descr="C:\Users\щшо\Desktop\2 маска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33407" y="4444089"/>
            <a:ext cx="2204356" cy="17724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0660583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506186" y="2892579"/>
            <a:ext cx="816428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506186" y="1308160"/>
            <a:ext cx="815612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2252662" y="1698171"/>
          <a:ext cx="4638675" cy="2818203"/>
        </p:xfrm>
        <a:graphic>
          <a:graphicData uri="http://schemas.openxmlformats.org/drawingml/2006/table">
            <a:tbl>
              <a:tblPr/>
              <a:tblGrid>
                <a:gridCol w="2428875"/>
                <a:gridCol w="2209800"/>
              </a:tblGrid>
              <a:tr h="41670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670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670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670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34668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670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677636" y="510556"/>
            <a:ext cx="789486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1592036" y="1060557"/>
            <a:ext cx="6123214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Конкурс капитанов: «Реши кроссворд»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Слова на звук «К» - кино, книга, концерт, композитор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Слова на звук «А» - афиша, артист, антракт, аплодисменты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Слово жюри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79" name="Picture 3" descr="C:\Users\щшо\Desktop\1 сказк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91986" y="3331030"/>
            <a:ext cx="3069771" cy="3069757"/>
          </a:xfrm>
          <a:prstGeom prst="rect">
            <a:avLst/>
          </a:prstGeom>
          <a:noFill/>
        </p:spPr>
      </p:pic>
      <p:pic>
        <p:nvPicPr>
          <p:cNvPr id="24580" name="Picture 4" descr="C:\Users\щшо\Desktop\2 маска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90407" y="3551464"/>
            <a:ext cx="3086099" cy="26923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0660583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506186" y="2892579"/>
            <a:ext cx="816428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506186" y="1308160"/>
            <a:ext cx="815612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2252662" y="1698171"/>
          <a:ext cx="4638675" cy="2818203"/>
        </p:xfrm>
        <a:graphic>
          <a:graphicData uri="http://schemas.openxmlformats.org/drawingml/2006/table">
            <a:tbl>
              <a:tblPr/>
              <a:tblGrid>
                <a:gridCol w="2428875"/>
                <a:gridCol w="2209800"/>
              </a:tblGrid>
              <a:tr h="41670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670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670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670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34668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670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677636" y="510556"/>
            <a:ext cx="789486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79" name="Picture 3" descr="C:\Users\щшо\Desktop\1 сказк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91986" y="3331030"/>
            <a:ext cx="3069771" cy="3069757"/>
          </a:xfrm>
          <a:prstGeom prst="rect">
            <a:avLst/>
          </a:prstGeom>
          <a:noFill/>
        </p:spPr>
      </p:pic>
      <p:pic>
        <p:nvPicPr>
          <p:cNvPr id="24580" name="Picture 4" descr="C:\Users\щшо\Desktop\2 маска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90407" y="3551464"/>
            <a:ext cx="3086099" cy="2692312"/>
          </a:xfrm>
          <a:prstGeom prst="rect">
            <a:avLst/>
          </a:prstGeom>
          <a:noFill/>
        </p:spPr>
      </p:pic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1330779" y="539756"/>
            <a:ext cx="66294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Кроссворды для команд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Театральные жанры – 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балет, опера, клоунада, оперетта, драма</a:t>
            </a:r>
            <a:endParaRPr kumimoji="0" lang="ru-RU" sz="2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Театральные профессии – 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драматург, гример, композитор, режиссер, суфлер, осветитель</a:t>
            </a:r>
            <a:endParaRPr kumimoji="0" lang="ru-RU" sz="2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Слово жюри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660583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506186" y="2892579"/>
            <a:ext cx="816428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506186" y="1308160"/>
            <a:ext cx="815612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2252662" y="1698171"/>
          <a:ext cx="4638675" cy="2818203"/>
        </p:xfrm>
        <a:graphic>
          <a:graphicData uri="http://schemas.openxmlformats.org/drawingml/2006/table">
            <a:tbl>
              <a:tblPr/>
              <a:tblGrid>
                <a:gridCol w="2428875"/>
                <a:gridCol w="2209800"/>
              </a:tblGrid>
              <a:tr h="41670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670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670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670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34668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670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677636" y="510556"/>
            <a:ext cx="789486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79" name="Picture 3" descr="C:\Users\щшо\Desktop\1 сказк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91986" y="3135087"/>
            <a:ext cx="3322864" cy="3200400"/>
          </a:xfrm>
          <a:prstGeom prst="rect">
            <a:avLst/>
          </a:prstGeom>
          <a:noFill/>
        </p:spPr>
      </p:pic>
      <p:pic>
        <p:nvPicPr>
          <p:cNvPr id="24580" name="Picture 4" descr="C:\Users\щшо\Desktop\2 маска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90407" y="3151414"/>
            <a:ext cx="3322864" cy="3092362"/>
          </a:xfrm>
          <a:prstGeom prst="rect">
            <a:avLst/>
          </a:prstGeom>
          <a:noFill/>
        </p:spPr>
      </p:pic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1330779" y="1463085"/>
            <a:ext cx="66294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898071" y="922202"/>
            <a:ext cx="7551966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«Чьи это сказки?»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Каждой команде предлагается вспомнить и назвать авторов сказок 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(5-6 сказок)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Слово жюри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660583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506186" y="2892579"/>
            <a:ext cx="816428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506186" y="1016422"/>
            <a:ext cx="8156121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«Покажи сказку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653143" y="649881"/>
            <a:ext cx="775607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омашнее задание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628649" y="1666657"/>
            <a:ext cx="7984671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Участники команды мимикой и жестами показывают отрывок любой сказки, а другая команда должна угадать, какая это сказка.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Слово жюри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3" descr="C:\Users\щшо\Desktop\1 сказк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91986" y="3331030"/>
            <a:ext cx="3069771" cy="3069757"/>
          </a:xfrm>
          <a:prstGeom prst="rect">
            <a:avLst/>
          </a:prstGeom>
          <a:noFill/>
        </p:spPr>
      </p:pic>
      <p:pic>
        <p:nvPicPr>
          <p:cNvPr id="9" name="Picture 4" descr="C:\Users\щшо\Desktop\2 маска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90407" y="3502479"/>
            <a:ext cx="3135086" cy="274129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06605830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506186" y="2892579"/>
            <a:ext cx="816428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506186" y="1016422"/>
            <a:ext cx="8156121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3" descr="C:\Users\щшо\Desktop\1 сказк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91986" y="3208564"/>
            <a:ext cx="3314700" cy="3037115"/>
          </a:xfrm>
          <a:prstGeom prst="rect">
            <a:avLst/>
          </a:prstGeom>
          <a:noFill/>
        </p:spPr>
      </p:pic>
      <p:pic>
        <p:nvPicPr>
          <p:cNvPr id="9" name="Picture 4" descr="C:\Users\щшо\Desktop\2 маска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90407" y="3412671"/>
            <a:ext cx="3355522" cy="2831105"/>
          </a:xfrm>
          <a:prstGeom prst="rect">
            <a:avLst/>
          </a:prstGeom>
          <a:noFill/>
        </p:spPr>
      </p:pic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579664" y="1074151"/>
            <a:ext cx="785404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«Сочини сказку»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Участникам команд предлагается сочинить сказку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660583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506186" y="2892579"/>
            <a:ext cx="816428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506186" y="1016422"/>
            <a:ext cx="8156121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3" descr="C:\Users\щшо\Desktop\1 сказк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91986" y="3208564"/>
            <a:ext cx="3314700" cy="3037115"/>
          </a:xfrm>
          <a:prstGeom prst="rect">
            <a:avLst/>
          </a:prstGeom>
          <a:noFill/>
        </p:spPr>
      </p:pic>
      <p:pic>
        <p:nvPicPr>
          <p:cNvPr id="9" name="Picture 4" descr="C:\Users\щшо\Desktop\2 маска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90407" y="3412671"/>
            <a:ext cx="3355522" cy="2831105"/>
          </a:xfrm>
          <a:prstGeom prst="rect">
            <a:avLst/>
          </a:prstGeom>
          <a:noFill/>
        </p:spPr>
      </p:pic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889907" y="488519"/>
            <a:ext cx="7551964" cy="193899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Слово жюри: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подведение итогов.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Итог: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Мы хотим  выразить вам благодарность за участие, за вашу активность. Нам было приятно с вами общаться. Надеюсь, что наше сотрудничество будет успешным!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660583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506186" y="2892579"/>
            <a:ext cx="816428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506186" y="1016422"/>
            <a:ext cx="8156121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889907" y="1227182"/>
            <a:ext cx="7551964" cy="46166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286000" y="1649186"/>
            <a:ext cx="45720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5400" b="1" dirty="0" smtClean="0">
              <a:ln w="12700">
                <a:solidFill>
                  <a:schemeClr val="tx1"/>
                </a:solidFill>
              </a:ln>
              <a:solidFill>
                <a:srgbClr val="0597FE"/>
              </a:solidFill>
              <a:effectLst>
                <a:outerShdw blurRad="50800" dist="38100" dir="18900000" algn="bl" rotWithShape="0">
                  <a:prstClr val="black">
                    <a:alpha val="71000"/>
                  </a:prstClr>
                </a:outerShdw>
              </a:effectLst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5400" b="1" dirty="0" smtClean="0">
                <a:ln w="12700">
                  <a:solidFill>
                    <a:schemeClr val="tx1"/>
                  </a:solidFill>
                </a:ln>
                <a:solidFill>
                  <a:srgbClr val="0597FE"/>
                </a:solidFill>
                <a:effectLst>
                  <a:outerShdw blurRad="50800" dist="38100" dir="18900000" algn="bl" rotWithShape="0">
                    <a:prstClr val="black">
                      <a:alpha val="71000"/>
                    </a:prstClr>
                  </a:outerShdw>
                </a:effectLst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Спасибо за внимание!</a:t>
            </a:r>
            <a:endParaRPr lang="ru-RU" sz="5400" b="1" dirty="0">
              <a:ln w="12700">
                <a:solidFill>
                  <a:schemeClr val="tx1"/>
                </a:solidFill>
              </a:ln>
              <a:solidFill>
                <a:srgbClr val="0597FE"/>
              </a:solidFill>
              <a:effectLst>
                <a:outerShdw blurRad="50800" dist="38100" dir="18900000" algn="bl" rotWithShape="0">
                  <a:prstClr val="black">
                    <a:alpha val="71000"/>
                  </a:prstClr>
                </a:outerShdw>
              </a:effectLst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6605830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631</TotalTime>
  <Words>318</Words>
  <Application>Microsoft Office PowerPoint</Application>
  <PresentationFormat>Экран (4:3)</PresentationFormat>
  <Paragraphs>81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Михаил Горяйнов</dc:creator>
  <cp:lastModifiedBy>щшо</cp:lastModifiedBy>
  <cp:revision>115</cp:revision>
  <dcterms:created xsi:type="dcterms:W3CDTF">2013-11-19T05:52:05Z</dcterms:created>
  <dcterms:modified xsi:type="dcterms:W3CDTF">2021-02-09T07:13:52Z</dcterms:modified>
</cp:coreProperties>
</file>