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1" r:id="rId4"/>
    <p:sldId id="257" r:id="rId5"/>
    <p:sldId id="264" r:id="rId6"/>
    <p:sldId id="260" r:id="rId7"/>
    <p:sldId id="262" r:id="rId8"/>
    <p:sldId id="263" r:id="rId9"/>
    <p:sldId id="265" r:id="rId10"/>
    <p:sldId id="266" r:id="rId11"/>
    <p:sldId id="267" r:id="rId1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g"/><Relationship Id="rId5" Type="http://schemas.openxmlformats.org/officeDocument/2006/relationships/image" Target="../media/image9.png"/><Relationship Id="rId15" Type="http://schemas.openxmlformats.org/officeDocument/2006/relationships/image" Target="../media/image19.jpg"/><Relationship Id="rId10" Type="http://schemas.openxmlformats.org/officeDocument/2006/relationships/image" Target="../media/image14.jpg"/><Relationship Id="rId4" Type="http://schemas.openxmlformats.org/officeDocument/2006/relationships/image" Target="../media/image8.jpe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altLang="ru-RU" b="1" dirty="0"/>
              <a:t>Проектная деятельность</a:t>
            </a:r>
            <a:br>
              <a:rPr lang="ru-RU" altLang="ru-RU" b="1" dirty="0"/>
            </a:br>
            <a:r>
              <a:rPr lang="ru-RU" altLang="ru-RU" b="1" dirty="0"/>
              <a:t> в начальной школе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Из опыта работы учителя начальных классов МБОУ «Эрхирикская СОШ»  Нимаевой О. Ю.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2680" y="3594963"/>
            <a:ext cx="10706637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гласит китайская народная мудрость</a:t>
            </a:r>
            <a:endParaRPr lang="ru-RU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“Я слышу – я забываю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вижу – я запоминаю, </a:t>
            </a:r>
            <a:endParaRPr lang="ru-RU" sz="2400" b="1" dirty="0" smtClean="0">
              <a:solidFill>
                <a:srgbClr val="FFC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делаю – я усваиваю” </a:t>
            </a:r>
            <a:endParaRPr lang="ru-RU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смысл данной пословицы отражает </a:t>
            </a:r>
            <a:endParaRPr lang="ru-RU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суть проектной деятельности на уроках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C000"/>
                </a:solidFill>
              </a:rPr>
              <a:t>ИЗ  ИСТОРИИ </a:t>
            </a:r>
            <a:endParaRPr lang="ru-RU" sz="3600" b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https://sun9-30.userapi.com/impf/snJSKTiH6-_NBWHFIKVw5MvpKAIMA5h5rZ07Wg/VvuJ4BOQNxE.jpg?size=1200x779&amp;quality=96&amp;sign=69130f6a2af66adfe0c5a21c8bf78055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2699298"/>
            <a:ext cx="5026746" cy="326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14808" y="2101076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altLang="ru-RU" sz="2800" b="1" dirty="0" smtClean="0"/>
              <a:t>	Метод </a:t>
            </a:r>
            <a:r>
              <a:rPr lang="ru-RU" altLang="ru-RU" sz="2800" b="1" dirty="0"/>
              <a:t>проектов зародился во второй половине </a:t>
            </a:r>
            <a:r>
              <a:rPr lang="en-US" altLang="ru-RU" sz="2800" b="1" dirty="0"/>
              <a:t>XIX</a:t>
            </a:r>
            <a:r>
              <a:rPr lang="ru-RU" altLang="ru-RU" sz="2800" b="1" dirty="0"/>
              <a:t> века основоположником которой был американский философ-идеалист Джон </a:t>
            </a:r>
            <a:r>
              <a:rPr lang="ru-RU" altLang="ru-RU" sz="2800" b="1" dirty="0" err="1"/>
              <a:t>Дьюи</a:t>
            </a:r>
            <a:r>
              <a:rPr lang="ru-RU" altLang="ru-RU" sz="2800" b="1" dirty="0"/>
              <a:t> (1859-1952). </a:t>
            </a:r>
          </a:p>
          <a:p>
            <a:pPr algn="just"/>
            <a:r>
              <a:rPr lang="ru-RU" altLang="ru-RU" sz="2800" b="1" dirty="0" smtClean="0"/>
              <a:t>	Согласно </a:t>
            </a:r>
            <a:r>
              <a:rPr lang="ru-RU" altLang="ru-RU" sz="2800" b="1" dirty="0"/>
              <a:t>его воззрениям, истинным и ценным является только то, что полезно людям, что дает практический результат.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1076" y="4520485"/>
            <a:ext cx="167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ПРОЕКТ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68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ChangeArrowheads="1"/>
          </p:cNvSpPr>
          <p:nvPr/>
        </p:nvSpPr>
        <p:spPr bwMode="auto">
          <a:xfrm rot="10800000">
            <a:off x="4482900" y="2203851"/>
            <a:ext cx="1368425" cy="43211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rgbClr val="FFC000"/>
                </a:solidFill>
              </a:rPr>
              <a:t>ПРОЕКТ</a:t>
            </a:r>
          </a:p>
        </p:txBody>
      </p:sp>
      <p:sp>
        <p:nvSpPr>
          <p:cNvPr id="279560" name="AutoShape 8"/>
          <p:cNvSpPr>
            <a:spLocks noChangeArrowheads="1"/>
          </p:cNvSpPr>
          <p:nvPr/>
        </p:nvSpPr>
        <p:spPr bwMode="auto">
          <a:xfrm>
            <a:off x="6465262" y="2203851"/>
            <a:ext cx="4895850" cy="503238"/>
          </a:xfrm>
          <a:prstGeom prst="homePlate">
            <a:avLst>
              <a:gd name="adj" fmla="val 24321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FFC000"/>
                </a:solidFill>
              </a:rPr>
              <a:t>проблема</a:t>
            </a:r>
            <a:endParaRPr lang="ru-RU" altLang="ru-RU" b="1" dirty="0">
              <a:solidFill>
                <a:srgbClr val="FFC000"/>
              </a:solidFill>
            </a:endParaRPr>
          </a:p>
        </p:txBody>
      </p:sp>
      <p:sp>
        <p:nvSpPr>
          <p:cNvPr id="279561" name="AutoShape 9"/>
          <p:cNvSpPr>
            <a:spLocks noChangeArrowheads="1"/>
          </p:cNvSpPr>
          <p:nvPr/>
        </p:nvSpPr>
        <p:spPr bwMode="auto">
          <a:xfrm>
            <a:off x="6465262" y="2937854"/>
            <a:ext cx="4895850" cy="503237"/>
          </a:xfrm>
          <a:prstGeom prst="homePlate">
            <a:avLst>
              <a:gd name="adj" fmla="val 24321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 smtClean="0">
                <a:solidFill>
                  <a:srgbClr val="FFC000"/>
                </a:solidFill>
              </a:rPr>
              <a:t>проектирование </a:t>
            </a:r>
            <a:r>
              <a:rPr lang="ru-RU" altLang="ru-RU" b="1" dirty="0">
                <a:solidFill>
                  <a:srgbClr val="FFC000"/>
                </a:solidFill>
              </a:rPr>
              <a:t>(планирование)</a:t>
            </a:r>
          </a:p>
        </p:txBody>
      </p:sp>
      <p:sp>
        <p:nvSpPr>
          <p:cNvPr id="279562" name="AutoShape 10"/>
          <p:cNvSpPr>
            <a:spLocks noChangeArrowheads="1"/>
          </p:cNvSpPr>
          <p:nvPr/>
        </p:nvSpPr>
        <p:spPr bwMode="auto">
          <a:xfrm>
            <a:off x="6465262" y="3679633"/>
            <a:ext cx="4895850" cy="503238"/>
          </a:xfrm>
          <a:prstGeom prst="homePlate">
            <a:avLst>
              <a:gd name="adj" fmla="val 24321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FFC000"/>
                </a:solidFill>
              </a:rPr>
              <a:t>поиск информации</a:t>
            </a:r>
          </a:p>
        </p:txBody>
      </p:sp>
      <p:sp>
        <p:nvSpPr>
          <p:cNvPr id="279563" name="AutoShape 11"/>
          <p:cNvSpPr>
            <a:spLocks noChangeArrowheads="1"/>
          </p:cNvSpPr>
          <p:nvPr/>
        </p:nvSpPr>
        <p:spPr bwMode="auto">
          <a:xfrm>
            <a:off x="6465262" y="4472983"/>
            <a:ext cx="4895850" cy="503238"/>
          </a:xfrm>
          <a:prstGeom prst="homePlate">
            <a:avLst>
              <a:gd name="adj" fmla="val 24321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FFC000"/>
                </a:solidFill>
              </a:rPr>
              <a:t>продукт</a:t>
            </a:r>
          </a:p>
        </p:txBody>
      </p:sp>
      <p:sp>
        <p:nvSpPr>
          <p:cNvPr id="279564" name="AutoShape 12"/>
          <p:cNvSpPr>
            <a:spLocks noChangeArrowheads="1"/>
          </p:cNvSpPr>
          <p:nvPr/>
        </p:nvSpPr>
        <p:spPr bwMode="auto">
          <a:xfrm>
            <a:off x="6465262" y="5949950"/>
            <a:ext cx="4895850" cy="503238"/>
          </a:xfrm>
          <a:prstGeom prst="homePlate">
            <a:avLst>
              <a:gd name="adj" fmla="val 24321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FFC000"/>
                </a:solidFill>
              </a:rPr>
              <a:t>портфолио (папка-отчёт</a:t>
            </a:r>
            <a:r>
              <a:rPr lang="ru-RU" altLang="ru-RU" dirty="0">
                <a:solidFill>
                  <a:srgbClr val="FFC000"/>
                </a:solidFill>
              </a:rPr>
              <a:t>)</a:t>
            </a:r>
          </a:p>
        </p:txBody>
      </p:sp>
      <p:sp>
        <p:nvSpPr>
          <p:cNvPr id="279565" name="AutoShape 13"/>
          <p:cNvSpPr>
            <a:spLocks noChangeArrowheads="1"/>
          </p:cNvSpPr>
          <p:nvPr/>
        </p:nvSpPr>
        <p:spPr bwMode="auto">
          <a:xfrm>
            <a:off x="6465262" y="5206986"/>
            <a:ext cx="4895850" cy="503237"/>
          </a:xfrm>
          <a:prstGeom prst="homePlate">
            <a:avLst>
              <a:gd name="adj" fmla="val 243218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FFC000"/>
                </a:solidFill>
              </a:rPr>
              <a:t>презентация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811368" y="702155"/>
            <a:ext cx="10799439" cy="1641799"/>
          </a:xfrm>
        </p:spPr>
        <p:txBody>
          <a:bodyPr>
            <a:noAutofit/>
          </a:bodyPr>
          <a:lstStyle/>
          <a:p>
            <a:r>
              <a:rPr lang="ru-RU" altLang="ru-RU" b="1" dirty="0">
                <a:solidFill>
                  <a:srgbClr val="FFC000"/>
                </a:solidFill>
              </a:rPr>
              <a:t>В современном понимании проект – </a:t>
            </a:r>
            <a:r>
              <a:rPr lang="ru-RU" altLang="ru-RU" b="1" i="1" dirty="0">
                <a:solidFill>
                  <a:srgbClr val="FFC000"/>
                </a:solidFill>
              </a:rPr>
              <a:t>это шесть «П»</a:t>
            </a:r>
            <a:r>
              <a:rPr lang="ru-RU" altLang="ru-RU" b="1" dirty="0">
                <a:solidFill>
                  <a:srgbClr val="FFC000"/>
                </a:solidFill>
              </a:rPr>
              <a:t> </a:t>
            </a:r>
            <a:br>
              <a:rPr lang="ru-RU" altLang="ru-RU" b="1" dirty="0">
                <a:solidFill>
                  <a:srgbClr val="FFC000"/>
                </a:solidFill>
              </a:rPr>
            </a:br>
            <a:r>
              <a:rPr lang="ru-RU" altLang="ru-RU" b="1" dirty="0">
                <a:solidFill>
                  <a:srgbClr val="FFC000"/>
                </a:solidFill>
              </a:rPr>
              <a:t/>
            </a:r>
            <a:br>
              <a:rPr lang="ru-RU" altLang="ru-RU" b="1" dirty="0">
                <a:solidFill>
                  <a:srgbClr val="FFC000"/>
                </a:solidFill>
              </a:rPr>
            </a:b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10" name="Picture 2" descr="https://sun9-21.userapi.com/impf/Bth_7cy1QIigUbt8Ytl6csNb5ug9XzMYo1eRig/RHpnHyqw7xQ.jpg?size=642x800&amp;quality=96&amp;sign=5e0d0187d8a7b5043b02241e1db4b241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48" y="3121994"/>
            <a:ext cx="2279706" cy="258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90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79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79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79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79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79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79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60" grpId="0" animBg="1"/>
      <p:bldP spid="279561" grpId="0" animBg="1"/>
      <p:bldP spid="279562" grpId="0" animBg="1"/>
      <p:bldP spid="279563" grpId="0" animBg="1"/>
      <p:bldP spid="279564" grpId="0" animBg="1"/>
      <p:bldP spid="2795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3043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ВИДЫ ПРОЕКТОВ                   ПО ПРОДОЛЖИТЕЛЬНОСТИ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b="1" dirty="0" smtClean="0">
                <a:solidFill>
                  <a:schemeClr val="tx1"/>
                </a:solidFill>
              </a:rPr>
              <a:t>исследовательские</a:t>
            </a:r>
            <a:endParaRPr lang="ru-RU" altLang="ru-RU" sz="2800" b="1" dirty="0">
              <a:solidFill>
                <a:schemeClr val="tx1"/>
              </a:solidFill>
            </a:endParaRPr>
          </a:p>
          <a:p>
            <a:r>
              <a:rPr lang="ru-RU" altLang="ru-RU" sz="2800" b="1" dirty="0" smtClean="0">
                <a:solidFill>
                  <a:schemeClr val="tx1"/>
                </a:solidFill>
              </a:rPr>
              <a:t>творческие</a:t>
            </a:r>
          </a:p>
          <a:p>
            <a:r>
              <a:rPr lang="ru-RU" altLang="ru-RU" sz="2800" b="1" dirty="0" smtClean="0">
                <a:solidFill>
                  <a:schemeClr val="tx1"/>
                </a:solidFill>
              </a:rPr>
              <a:t>практико-ориентированные</a:t>
            </a:r>
            <a:endParaRPr lang="ru-RU" altLang="ru-RU" sz="2800" b="1" dirty="0">
              <a:solidFill>
                <a:schemeClr val="tx1"/>
              </a:solidFill>
            </a:endParaRPr>
          </a:p>
          <a:p>
            <a:r>
              <a:rPr lang="ru-RU" altLang="ru-RU" sz="2800" b="1" dirty="0" smtClean="0">
                <a:solidFill>
                  <a:schemeClr val="tx1"/>
                </a:solidFill>
              </a:rPr>
              <a:t>информационные</a:t>
            </a:r>
            <a:endParaRPr lang="ru-RU" altLang="ru-RU" sz="2800" b="1" dirty="0">
              <a:solidFill>
                <a:schemeClr val="tx1"/>
              </a:solidFill>
            </a:endParaRPr>
          </a:p>
          <a:p>
            <a:r>
              <a:rPr lang="ru-RU" altLang="ru-RU" sz="2800" b="1" dirty="0">
                <a:solidFill>
                  <a:schemeClr val="tx1"/>
                </a:solidFill>
              </a:rPr>
              <a:t>приключенческие, </a:t>
            </a:r>
            <a:r>
              <a:rPr lang="ru-RU" altLang="ru-RU" sz="2800" b="1" dirty="0" smtClean="0">
                <a:solidFill>
                  <a:schemeClr val="tx1"/>
                </a:solidFill>
              </a:rPr>
              <a:t>игровые</a:t>
            </a:r>
            <a:endParaRPr lang="ru-RU" altLang="ru-RU" sz="2800" b="1" dirty="0">
              <a:solidFill>
                <a:schemeClr val="tx1"/>
              </a:solidFill>
            </a:endParaRPr>
          </a:p>
          <a:p>
            <a:r>
              <a:rPr lang="ru-RU" altLang="ru-RU" sz="2800" b="1" dirty="0" smtClean="0">
                <a:solidFill>
                  <a:schemeClr val="tx1"/>
                </a:solidFill>
              </a:rPr>
              <a:t>телекоммуникационные</a:t>
            </a:r>
            <a:endParaRPr lang="ru-RU" altLang="ru-RU" sz="2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43977" y="1988322"/>
            <a:ext cx="64480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dirty="0"/>
              <a:t>мини-проекты </a:t>
            </a:r>
            <a:r>
              <a:rPr lang="ru-RU" altLang="ru-RU" sz="2800" b="1" dirty="0" smtClean="0"/>
              <a:t> (1 </a:t>
            </a:r>
            <a:r>
              <a:rPr lang="ru-RU" altLang="ru-RU" sz="2800" b="1" dirty="0"/>
              <a:t>урок</a:t>
            </a:r>
            <a:r>
              <a:rPr lang="ru-RU" altLang="ru-RU" sz="2800" b="1" dirty="0" smtClean="0"/>
              <a:t>)</a:t>
            </a:r>
            <a:endParaRPr lang="ru-RU" altLang="ru-RU" sz="2800" b="1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dirty="0"/>
              <a:t>краткосрочные (4-6 уроков</a:t>
            </a:r>
            <a:r>
              <a:rPr lang="ru-RU" altLang="ru-RU" sz="2800" b="1" dirty="0" smtClean="0"/>
              <a:t>)</a:t>
            </a:r>
            <a:endParaRPr lang="ru-RU" altLang="ru-RU" sz="2800" b="1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dirty="0" smtClean="0"/>
              <a:t>среднесрочные</a:t>
            </a:r>
            <a:endParaRPr lang="ru-RU" altLang="ru-RU" sz="2800" b="1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dirty="0"/>
              <a:t>долгосрочные</a:t>
            </a:r>
            <a:endParaRPr lang="ru-RU" altLang="ru-RU" sz="2800" b="1" dirty="0"/>
          </a:p>
        </p:txBody>
      </p:sp>
      <p:pic>
        <p:nvPicPr>
          <p:cNvPr id="8" name="Picture 2" descr="https://sun9-10.userapi.com/impf/55687PO7yfSHI89Ey8YE_GOwwapDrd9_gKUwew/dPfrvef4OxA.jpg?size=900x900&amp;quality=96&amp;sign=535b970bf55d7145bc882e52af1c2c8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726" y="3348506"/>
            <a:ext cx="2607961" cy="260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0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ОСОБЕННОСТИ ПРОЕКТНОЙ И ИССЛЕДОВАТЕЛЬСКОЙ ДЕЯТЕЛЬНОСТИ В НАЧАЛЬНОЙ ШКОЛЕ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Учёт возрастных, психолого-физиологических  особенностей детей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Проблема проекта должна быть в области познавательных интересов ребёнка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Проблема проекта должна находиться в зоне ближайшего развития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Длительность выполнения проекта не более 1-2 недели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2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ИЗ ОПЫТА РАБОТЫ</a:t>
            </a:r>
            <a:endParaRPr lang="ru-RU" sz="3200" b="1" dirty="0">
              <a:solidFill>
                <a:srgbClr val="FFC00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043723"/>
            <a:ext cx="3246594" cy="4466296"/>
          </a:xfrm>
        </p:spPr>
      </p:pic>
      <p:sp>
        <p:nvSpPr>
          <p:cNvPr id="6" name="AutoShape 2" descr="https://www.n-vartovsk.ru/upload/iblock/470/0394f4723c4df7196c85de773dd9fa7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130344" y="1859057"/>
            <a:ext cx="57954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/>
              <a:t>Начало работы над проектами – </a:t>
            </a:r>
            <a:r>
              <a:rPr lang="ru-RU" sz="2400" b="1" dirty="0" smtClean="0">
                <a:solidFill>
                  <a:srgbClr val="FF0000"/>
                </a:solidFill>
              </a:rPr>
              <a:t>2005г.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Разработка программы «Проектная деятельность» для учащихся 5 класса – </a:t>
            </a:r>
            <a:r>
              <a:rPr lang="ru-RU" sz="2400" b="1" dirty="0" smtClean="0">
                <a:solidFill>
                  <a:srgbClr val="FF0000"/>
                </a:solidFill>
              </a:rPr>
              <a:t>2006г.</a:t>
            </a:r>
            <a:endParaRPr lang="ru-RU" sz="24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Работа над проектами с учащимися – </a:t>
            </a:r>
            <a:r>
              <a:rPr lang="ru-RU" sz="2400" b="1" dirty="0" smtClean="0">
                <a:solidFill>
                  <a:srgbClr val="FF0000"/>
                </a:solidFill>
              </a:rPr>
              <a:t>2006-2008гг.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Участие в республиканском конкурсе с проектом в рамках КПМО – </a:t>
            </a:r>
            <a:r>
              <a:rPr lang="ru-RU" sz="2400" b="1" dirty="0" smtClean="0">
                <a:solidFill>
                  <a:srgbClr val="FF0000"/>
                </a:solidFill>
              </a:rPr>
              <a:t>2008-2009гг.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/>
              <a:t>Учебные, творческие, исследовательские проекты – </a:t>
            </a:r>
            <a:r>
              <a:rPr lang="ru-RU" sz="2400" b="1" dirty="0" smtClean="0">
                <a:solidFill>
                  <a:srgbClr val="FF0000"/>
                </a:solidFill>
              </a:rPr>
              <a:t>2009г.  по настоящее время.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034" y="2725688"/>
            <a:ext cx="2028844" cy="279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8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ПРОЕКТНО-ИССЛЕДОВАТЕЛЬСКИЕ РАБОТЫ</a:t>
            </a:r>
            <a:endParaRPr lang="ru-RU" sz="3200" b="1" dirty="0">
              <a:solidFill>
                <a:srgbClr val="FFC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2" y="1875490"/>
            <a:ext cx="1681078" cy="126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Рисунок 10" descr="https://pp.userapi.com/c840620/v840620706/2895b/rqX5jKycYH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890" y="2029397"/>
            <a:ext cx="1620221" cy="13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73" y="4045571"/>
            <a:ext cx="1252189" cy="951432"/>
          </a:xfrm>
          <a:prstGeom prst="rect">
            <a:avLst/>
          </a:prstGeom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26" y="5411147"/>
            <a:ext cx="1713608" cy="128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" t="1548" r="3306"/>
          <a:stretch/>
        </p:blipFill>
        <p:spPr>
          <a:xfrm>
            <a:off x="4011921" y="2646291"/>
            <a:ext cx="1357924" cy="1990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3" t="7483" r="12350" b="12912"/>
          <a:stretch/>
        </p:blipFill>
        <p:spPr>
          <a:xfrm>
            <a:off x="7241788" y="1930065"/>
            <a:ext cx="2099257" cy="155834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" b="5337"/>
          <a:stretch/>
        </p:blipFill>
        <p:spPr>
          <a:xfrm rot="5400000">
            <a:off x="5248049" y="2324782"/>
            <a:ext cx="1970768" cy="14415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256" y="5285148"/>
            <a:ext cx="2132839" cy="159962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2155" y="4439969"/>
            <a:ext cx="2233971" cy="167547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48022" y="3775452"/>
            <a:ext cx="1736629" cy="133641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174" y="5141075"/>
            <a:ext cx="1854612" cy="139095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03" r="1152" b="26866"/>
          <a:stretch/>
        </p:blipFill>
        <p:spPr>
          <a:xfrm>
            <a:off x="9581940" y="1953496"/>
            <a:ext cx="2028868" cy="153491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27" y="3570060"/>
            <a:ext cx="2094687" cy="157101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458" y="3606229"/>
            <a:ext cx="1963410" cy="147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2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Примеры УЧЕБНОГО ПРОЕКТА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003" y="1931831"/>
            <a:ext cx="11185805" cy="1442434"/>
          </a:xfrm>
        </p:spPr>
        <p:txBody>
          <a:bodyPr>
            <a:normAutofit/>
          </a:bodyPr>
          <a:lstStyle/>
          <a:p>
            <a:pPr algn="just"/>
            <a:r>
              <a:rPr lang="ru-RU" altLang="ru-RU" b="1" dirty="0">
                <a:solidFill>
                  <a:srgbClr val="FF0000"/>
                </a:solidFill>
              </a:rPr>
              <a:t>Учебный проект </a:t>
            </a:r>
            <a:r>
              <a:rPr lang="ru-RU" altLang="ru-RU" b="1" dirty="0"/>
              <a:t>- это и задание для учащихся, сформулированное в виде проблемы, и их целенаправленная деятельность, и форма организации взаимодействия учащихся с учителем и учащихся между собой, и результат деятельности как найденный ими способ решения проблемы проекта.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24929" y="2545300"/>
            <a:ext cx="2667545" cy="366970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89439" y="2547326"/>
            <a:ext cx="2656758" cy="365486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023" y="3020149"/>
            <a:ext cx="1650462" cy="22554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1521" y="5930510"/>
            <a:ext cx="3709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РАБОЧИЕ ЛИСТЫ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43745" y="5930510"/>
            <a:ext cx="3873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Окружающий мир, </a:t>
            </a:r>
          </a:p>
          <a:p>
            <a:pPr algn="ctr"/>
            <a:r>
              <a:rPr lang="ru-RU" sz="2000" b="1" dirty="0" smtClean="0"/>
              <a:t>тема «Осень к нам пришла» </a:t>
            </a:r>
            <a:endParaRPr lang="ru-RU" sz="20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3437" y="4359064"/>
            <a:ext cx="2844034" cy="183308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322387" y="6233375"/>
            <a:ext cx="120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 «В»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951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ТЕМЫ ДЕТСКИХ РАБОТ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07617" y="2180497"/>
            <a:ext cx="5403190" cy="3499086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smtClean="0"/>
              <a:t>Темы детских работ выбираются из содержания учебных предметов или близкие к ним.</a:t>
            </a:r>
            <a:endParaRPr lang="ru-RU" sz="3600" b="1" dirty="0"/>
          </a:p>
        </p:txBody>
      </p:sp>
      <p:pic>
        <p:nvPicPr>
          <p:cNvPr id="4" name="Объект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9" y="2427318"/>
            <a:ext cx="4799992" cy="359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Обратим внимание !</a:t>
            </a:r>
            <a:endParaRPr lang="ru-RU" sz="3200" b="1" dirty="0">
              <a:solidFill>
                <a:srgbClr val="FFC000"/>
              </a:solidFill>
            </a:endParaRPr>
          </a:p>
        </p:txBody>
      </p:sp>
      <p:pic>
        <p:nvPicPr>
          <p:cNvPr id="6146" name="Picture 2" descr="img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08" y="1715955"/>
            <a:ext cx="9234153" cy="4967883"/>
          </a:xfrm>
          <a:prstGeom prst="rect">
            <a:avLst/>
          </a:prstGeom>
          <a:solidFill>
            <a:srgbClr val="0033CC"/>
          </a:solidFill>
          <a:ln w="25400" algn="ctr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15984" y="3855076"/>
            <a:ext cx="42431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Главной целью учебного исследования младшего школьника является развитие личности, а не получение объективно нового результата, как в «большой» науке.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7707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СПАСИБО ЗА ВНИМАНИЕ!!!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73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312</Words>
  <Application>Microsoft Office PowerPoint</Application>
  <PresentationFormat>Широкоэкранный</PresentationFormat>
  <Paragraphs>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Corbel</vt:lpstr>
      <vt:lpstr>Gill Sans MT</vt:lpstr>
      <vt:lpstr>Times New Roman</vt:lpstr>
      <vt:lpstr>Wingdings</vt:lpstr>
      <vt:lpstr>Wingdings 2</vt:lpstr>
      <vt:lpstr>Дивиденд</vt:lpstr>
      <vt:lpstr>Проектная деятельность  в начальной школе</vt:lpstr>
      <vt:lpstr>ИЗ  ИСТОРИИ </vt:lpstr>
      <vt:lpstr>В современном понимании проект – это шесть «П»   </vt:lpstr>
      <vt:lpstr>ВИДЫ ПРОЕКТОВ                   ПО ПРОДОЛЖИТЕЛЬНОСТИ</vt:lpstr>
      <vt:lpstr>ОСОБЕННОСТИ ПРОЕКТНОЙ И ИССЛЕДОВАТЕЛЬСКОЙ ДЕЯТЕЛЬНОСТИ В НАЧАЛЬНОЙ ШКОЛЕ</vt:lpstr>
      <vt:lpstr>ИЗ ОПЫТА РАБОТЫ</vt:lpstr>
      <vt:lpstr>ПРОЕКТНО-ИССЛЕДОВАТЕЛЬСКИЕ РАБОТЫ</vt:lpstr>
      <vt:lpstr>Примеры УЧЕБНОГО ПРОЕКТА</vt:lpstr>
      <vt:lpstr>ТЕМЫ ДЕТСКИХ РАБОТ</vt:lpstr>
      <vt:lpstr>Обратим внимание !</vt:lpstr>
      <vt:lpstr>СПАСИБО ЗА ВНИМАНИЕ!!!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 в начальной школе</dc:title>
  <dc:creator>ОЮ</dc:creator>
  <cp:lastModifiedBy>ОЮ</cp:lastModifiedBy>
  <cp:revision>22</cp:revision>
  <cp:lastPrinted>2021-10-12T16:35:55Z</cp:lastPrinted>
  <dcterms:created xsi:type="dcterms:W3CDTF">2021-10-12T12:46:32Z</dcterms:created>
  <dcterms:modified xsi:type="dcterms:W3CDTF">2021-10-12T16:36:40Z</dcterms:modified>
</cp:coreProperties>
</file>