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5" r:id="rId1"/>
  </p:sldMasterIdLst>
  <p:sldIdLst>
    <p:sldId id="256" r:id="rId2"/>
    <p:sldId id="268" r:id="rId3"/>
    <p:sldId id="257" r:id="rId4"/>
    <p:sldId id="269" r:id="rId5"/>
    <p:sldId id="267" r:id="rId6"/>
    <p:sldId id="259" r:id="rId7"/>
    <p:sldId id="261" r:id="rId8"/>
    <p:sldId id="260" r:id="rId9"/>
    <p:sldId id="264" r:id="rId10"/>
    <p:sldId id="262" r:id="rId11"/>
    <p:sldId id="263" r:id="rId12"/>
    <p:sldId id="265" r:id="rId13"/>
    <p:sldId id="270" r:id="rId14"/>
    <p:sldId id="271" r:id="rId15"/>
    <p:sldId id="272" r:id="rId16"/>
    <p:sldId id="26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A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945497047244096E-2"/>
          <c:y val="0.35146872837913828"/>
          <c:w val="0.72705450295275587"/>
          <c:h val="0.519525743139410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1-2 часа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%">
                  <c:v>0.91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 4 до 10 часов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%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083232"/>
        <c:axId val="166578640"/>
      </c:barChart>
      <c:catAx>
        <c:axId val="16608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6578640"/>
        <c:crosses val="autoZero"/>
        <c:auto val="1"/>
        <c:lblAlgn val="ctr"/>
        <c:lblOffset val="100"/>
        <c:noMultiLvlLbl val="0"/>
      </c:catAx>
      <c:valAx>
        <c:axId val="16657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608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rgbClr val="FF0000"/>
                </a:solidFill>
              </a:rPr>
              <a:t>Постоянное</a:t>
            </a:r>
            <a:r>
              <a:rPr lang="ru-RU" b="1" baseline="0" dirty="0" smtClean="0">
                <a:solidFill>
                  <a:srgbClr val="FF0000"/>
                </a:solidFill>
              </a:rPr>
              <a:t> желание играть в компьютерные игры</a:t>
            </a:r>
            <a:endParaRPr lang="ru-RU" b="1" dirty="0">
              <a:solidFill>
                <a:srgbClr val="FF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увлекаются игрой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%">
                  <c:v>0.69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 тяги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%">
                  <c:v>0.18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 formatCode="0%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584832"/>
        <c:axId val="167198696"/>
      </c:barChart>
      <c:catAx>
        <c:axId val="14958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7198696"/>
        <c:crosses val="autoZero"/>
        <c:auto val="1"/>
        <c:lblAlgn val="ctr"/>
        <c:lblOffset val="100"/>
        <c:noMultiLvlLbl val="0"/>
      </c:catAx>
      <c:valAx>
        <c:axId val="16719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58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rgbClr val="FF0000"/>
                </a:solidFill>
              </a:rPr>
              <a:t>При</a:t>
            </a:r>
            <a:r>
              <a:rPr lang="ru-RU" b="1" baseline="0" dirty="0" smtClean="0">
                <a:solidFill>
                  <a:srgbClr val="FF0000"/>
                </a:solidFill>
              </a:rPr>
              <a:t> работе с компьютером устают или нет ваши глаза?</a:t>
            </a:r>
            <a:endParaRPr lang="ru-RU" b="1" dirty="0">
              <a:solidFill>
                <a:srgbClr val="FF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устают глаза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%">
                  <c:v>0.52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глаза не устают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%">
                  <c:v>0.24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 formatCode="0%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199088"/>
        <c:axId val="167199480"/>
      </c:barChart>
      <c:catAx>
        <c:axId val="16719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7199480"/>
        <c:crosses val="autoZero"/>
        <c:auto val="1"/>
        <c:lblAlgn val="ctr"/>
        <c:lblOffset val="100"/>
        <c:noMultiLvlLbl val="0"/>
      </c:catAx>
      <c:valAx>
        <c:axId val="16719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719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12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270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15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086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250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55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48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6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17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8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8460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729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9492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922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59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5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352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obuchonok.ru/node/73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obuchonok.ru/node/73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obuchonok.ru/node/73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obuchonok.ru/node/727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obuchonok.ru/node/73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obuchonok.ru/node/737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g"/><Relationship Id="rId4" Type="http://schemas.openxmlformats.org/officeDocument/2006/relationships/image" Target="../media/image16.jpeg"/><Relationship Id="rId9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«Влияние компьютера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на </a:t>
            </a:r>
            <a:r>
              <a:rPr lang="ru-RU" b="1" dirty="0">
                <a:solidFill>
                  <a:srgbClr val="FF0000"/>
                </a:solidFill>
              </a:rPr>
              <a:t>организм </a:t>
            </a:r>
            <a:r>
              <a:rPr lang="ru-RU" b="1" dirty="0" smtClean="0">
                <a:solidFill>
                  <a:srgbClr val="FF0000"/>
                </a:solidFill>
              </a:rPr>
              <a:t>младшего </a:t>
            </a:r>
            <a:r>
              <a:rPr lang="ru-RU" b="1" dirty="0">
                <a:solidFill>
                  <a:srgbClr val="FF0000"/>
                </a:solidFill>
              </a:rPr>
              <a:t>школьника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b="1" dirty="0"/>
              <a:t> </a:t>
            </a:r>
            <a:r>
              <a:rPr lang="ru-RU" b="1" dirty="0" err="1"/>
              <a:t>Мунгалова</a:t>
            </a:r>
            <a:r>
              <a:rPr lang="ru-RU" b="1" dirty="0"/>
              <a:t> Виолетта, учащаяся 3 «А» класса, </a:t>
            </a:r>
          </a:p>
          <a:p>
            <a:pPr algn="r"/>
            <a:r>
              <a:rPr lang="ru-RU" b="1" dirty="0"/>
              <a:t>МБОУ «Эрхирикская средняя общеобразовательная школа»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81082" y="360608"/>
            <a:ext cx="6053070" cy="656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181082" y="360608"/>
            <a:ext cx="2498501" cy="656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880315" y="528034"/>
            <a:ext cx="806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29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50622"/>
            <a:ext cx="8911687" cy="7152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Цели </a:t>
            </a:r>
            <a:r>
              <a:rPr lang="ru-RU" sz="3200" b="1" dirty="0" smtClean="0">
                <a:solidFill>
                  <a:srgbClr val="FF0000"/>
                </a:solidFill>
              </a:rPr>
              <a:t>и задачи работы</a:t>
            </a:r>
            <a:r>
              <a:rPr lang="ru-RU" sz="3200" b="1" dirty="0">
                <a:solidFill>
                  <a:srgbClr val="FF0000"/>
                </a:solidFill>
              </a:rPr>
              <a:t>: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965915"/>
            <a:ext cx="8915400" cy="4855335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- </a:t>
            </a:r>
            <a:r>
              <a:rPr lang="ru-RU" sz="2400" b="1" dirty="0"/>
              <a:t>формирование представлений об элементарных правилах, которые следует соблюдать при работе с компьютером, чтобы не навредить своему здоровью</a:t>
            </a:r>
            <a:r>
              <a:rPr lang="ru-RU" sz="2400" b="1" dirty="0" smtClean="0"/>
              <a:t>.</a:t>
            </a:r>
          </a:p>
          <a:p>
            <a:endParaRPr lang="ru-RU" sz="2400" b="1" dirty="0"/>
          </a:p>
          <a:p>
            <a:r>
              <a:rPr lang="ru-RU" sz="2400" b="1" dirty="0" smtClean="0"/>
              <a:t>1</a:t>
            </a:r>
            <a:r>
              <a:rPr lang="ru-RU" sz="2400" b="1" dirty="0"/>
              <a:t>. Познакомиться с вредными факторами, действующими на человека за компьютером.</a:t>
            </a:r>
          </a:p>
          <a:p>
            <a:r>
              <a:rPr lang="ru-RU" sz="2400" b="1" dirty="0"/>
              <a:t>2. Изучить технологии, помогающие свести к минимуму вредное влияние компьютера на организм человека.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481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3844" y="1295108"/>
            <a:ext cx="7620022" cy="3753410"/>
          </a:xfrm>
        </p:spPr>
        <p:txBody>
          <a:bodyPr>
            <a:normAutofit/>
          </a:bodyPr>
          <a:lstStyle/>
          <a:p>
            <a:r>
              <a:rPr lang="ru-RU" sz="3100" dirty="0" smtClean="0"/>
              <a:t>- </a:t>
            </a:r>
            <a:r>
              <a:rPr lang="ru-RU" sz="2800" b="1" dirty="0"/>
              <a:t>анкетирование одноклассников и анализ полученных результатов</a:t>
            </a:r>
            <a:r>
              <a:rPr lang="ru-RU" sz="2800" b="1" dirty="0" smtClean="0"/>
              <a:t>;</a:t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- распространение памятки с комплексом упражнений для глаз и мышц шеи.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301544" y="502276"/>
            <a:ext cx="73023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Практическая основа работы:</a:t>
            </a:r>
            <a:br>
              <a:rPr lang="ru-RU" sz="3200" b="1" dirty="0">
                <a:solidFill>
                  <a:srgbClr val="FF0000"/>
                </a:solidFill>
              </a:rPr>
            </a:b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Вывод исследовательской работы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483" y="3998178"/>
            <a:ext cx="3907790" cy="25965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076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5921" y="624110"/>
            <a:ext cx="9688691" cy="128089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К основным вредным факторам, действующим </a:t>
            </a: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на </a:t>
            </a:r>
            <a:r>
              <a:rPr lang="ru-RU" sz="2800" b="1" dirty="0">
                <a:solidFill>
                  <a:srgbClr val="FF0000"/>
                </a:solidFill>
              </a:rPr>
              <a:t>человека за компьютером, относятся: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b="1" dirty="0"/>
              <a:t>- сидячее положение в течение длительного времени;</a:t>
            </a:r>
          </a:p>
          <a:p>
            <a:pPr lvl="0"/>
            <a:r>
              <a:rPr lang="ru-RU" sz="2800" b="1" dirty="0"/>
              <a:t>- утомление глаз, нагрузка на зрение;</a:t>
            </a:r>
          </a:p>
          <a:p>
            <a:pPr lvl="0"/>
            <a:r>
              <a:rPr lang="ru-RU" sz="2800" b="1" dirty="0"/>
              <a:t>- воздействие электромагнитного излучения монитора;</a:t>
            </a:r>
          </a:p>
          <a:p>
            <a:pPr lvl="0"/>
            <a:r>
              <a:rPr lang="ru-RU" sz="2800" b="1" dirty="0"/>
              <a:t>- перегрузка суставов кистей.</a:t>
            </a:r>
          </a:p>
        </p:txBody>
      </p:sp>
    </p:spTree>
    <p:extLst>
      <p:ext uri="{BB962C8B-B14F-4D97-AF65-F5344CB8AC3E}">
        <p14:creationId xmlns:p14="http://schemas.microsoft.com/office/powerpoint/2010/main" val="365250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268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</a:rPr>
              <a:t>1. Сидячее </a:t>
            </a:r>
            <a:r>
              <a:rPr lang="ru-RU" b="1" i="1" dirty="0">
                <a:solidFill>
                  <a:srgbClr val="0070C0"/>
                </a:solidFill>
              </a:rPr>
              <a:t>положение</a:t>
            </a:r>
            <a:endParaRPr lang="ru-RU" i="1" dirty="0">
              <a:solidFill>
                <a:srgbClr val="0070C0"/>
              </a:solidFill>
            </a:endParaRPr>
          </a:p>
        </p:txBody>
      </p:sp>
      <p:pic>
        <p:nvPicPr>
          <p:cNvPr id="4" name="Объект 3" descr="Влияние компьютера на здоровье школьника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269" y="1455311"/>
            <a:ext cx="3328399" cy="25564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460642" y="2279555"/>
            <a:ext cx="6001555" cy="34644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sz="2800" b="1" dirty="0" smtClean="0">
                <a:solidFill>
                  <a:schemeClr val="tx1"/>
                </a:solidFill>
              </a:rPr>
              <a:t>Даже если человек сидит за компьютером в расслабленной позе, она является для организма вынужденной и неприятной: напряжены шея, мышцы головы, руки и плечи, отсюда остеохондроз, а у детей - сколиоз. 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Объект 3" descr="Зависимость от компьютера ребенка">
            <a:hlinkClick r:id="rId4"/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979" y="4365937"/>
            <a:ext cx="3307356" cy="2228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39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2. Воздействие </a:t>
            </a:r>
            <a:r>
              <a:rPr lang="ru-RU" b="1" i="1" dirty="0">
                <a:solidFill>
                  <a:srgbClr val="0070C0"/>
                </a:solidFill>
              </a:rPr>
              <a:t>на зрение</a:t>
            </a:r>
            <a:r>
              <a:rPr lang="ru-RU" i="1" dirty="0"/>
              <a:t/>
            </a:r>
            <a:br>
              <a:rPr lang="ru-RU" i="1" dirty="0"/>
            </a:br>
            <a:endParaRPr lang="ru-RU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9049" y="1900707"/>
            <a:ext cx="6797773" cy="3777622"/>
          </a:xfrm>
        </p:spPr>
        <p:txBody>
          <a:bodyPr>
            <a:normAutofit/>
          </a:bodyPr>
          <a:lstStyle/>
          <a:p>
            <a:r>
              <a:rPr lang="ru-RU" sz="2800" b="1" dirty="0"/>
              <a:t>Работа на компьютере </a:t>
            </a:r>
            <a:r>
              <a:rPr lang="ru-RU" sz="2800" b="1" dirty="0" smtClean="0"/>
              <a:t>серьёзно </a:t>
            </a:r>
            <a:r>
              <a:rPr lang="ru-RU" sz="2800" b="1" dirty="0"/>
              <a:t>перегружает наши глаза. </a:t>
            </a:r>
            <a:endParaRPr lang="ru-RU" sz="2800" b="1" dirty="0" smtClean="0"/>
          </a:p>
          <a:p>
            <a:pPr marL="0" indent="0">
              <a:buNone/>
            </a:pPr>
            <a:r>
              <a:rPr lang="ru-RU" sz="2800" b="1" dirty="0" smtClean="0"/>
              <a:t>У </a:t>
            </a:r>
            <a:r>
              <a:rPr lang="ru-RU" sz="2800" b="1" dirty="0"/>
              <a:t>пользователя ухудшается зрение, глаза начинают слезиться, появляется головная боль, утомление и т.д. Это явление получило название </a:t>
            </a:r>
            <a:r>
              <a:rPr lang="ru-RU" sz="2800" b="1" i="1" dirty="0"/>
              <a:t>"компьютерный зрительный синдром".</a:t>
            </a:r>
          </a:p>
        </p:txBody>
      </p:sp>
      <p:pic>
        <p:nvPicPr>
          <p:cNvPr id="4" name="Рисунок 3" descr="Влияние копьютера на зрение ребен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828" y="1264555"/>
            <a:ext cx="2950975" cy="215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3" descr="Школьник и компьютер">
            <a:hlinkClick r:id="rId3"/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6828" y="3536032"/>
            <a:ext cx="2950975" cy="2272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629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3. Воздействие </a:t>
            </a:r>
            <a:r>
              <a:rPr lang="ru-RU" b="1" i="1" dirty="0">
                <a:solidFill>
                  <a:srgbClr val="0070C0"/>
                </a:solidFill>
              </a:rPr>
              <a:t>электромагнитного излучения </a:t>
            </a:r>
            <a:r>
              <a:rPr lang="ru-RU" b="1" i="1" dirty="0" smtClean="0">
                <a:solidFill>
                  <a:srgbClr val="0070C0"/>
                </a:solidFill>
              </a:rPr>
              <a:t>монитора</a:t>
            </a:r>
            <a:endParaRPr lang="ru-RU" i="1" dirty="0">
              <a:solidFill>
                <a:srgbClr val="0070C0"/>
              </a:solidFill>
            </a:endParaRPr>
          </a:p>
        </p:txBody>
      </p:sp>
      <p:pic>
        <p:nvPicPr>
          <p:cNvPr id="4" name="Объект 3" descr="Компьютерная зависимость ребенка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4445" y="1171977"/>
            <a:ext cx="4073861" cy="20380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446984" y="2370293"/>
            <a:ext cx="6001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70C0"/>
                </a:solidFill>
              </a:rPr>
              <a:t>4. Перегрузка </a:t>
            </a:r>
            <a:r>
              <a:rPr lang="ru-RU" sz="3600" b="1" i="1" dirty="0">
                <a:solidFill>
                  <a:srgbClr val="0070C0"/>
                </a:solidFill>
              </a:rPr>
              <a:t>суставов </a:t>
            </a:r>
            <a:endParaRPr lang="ru-RU" sz="3600" b="1" i="1" dirty="0" smtClean="0">
              <a:solidFill>
                <a:srgbClr val="0070C0"/>
              </a:solidFill>
            </a:endParaRPr>
          </a:p>
          <a:p>
            <a:r>
              <a:rPr lang="ru-RU" sz="3600" b="1" i="1" dirty="0" smtClean="0">
                <a:solidFill>
                  <a:srgbClr val="0070C0"/>
                </a:solidFill>
              </a:rPr>
              <a:t>кистей </a:t>
            </a:r>
            <a:r>
              <a:rPr lang="ru-RU" sz="3600" b="1" i="1" dirty="0">
                <a:solidFill>
                  <a:srgbClr val="0070C0"/>
                </a:solidFill>
              </a:rPr>
              <a:t>рук</a:t>
            </a:r>
            <a:endParaRPr lang="ru-RU" sz="3600" i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48139" y="3874786"/>
            <a:ext cx="66841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Чтобы длительная работа на компьютере не привела к перегрузке суставов кистей рук, достаточно выполнять несложные </a:t>
            </a:r>
            <a:r>
              <a:rPr lang="ru-RU" sz="2400" b="1" dirty="0" smtClean="0"/>
              <a:t>рекомендации, </a:t>
            </a:r>
            <a:r>
              <a:rPr lang="ru-RU" sz="2400" b="1" dirty="0"/>
              <a:t>каждый час делать короткие перерывы, во время которых выполнить несколько упражнений для кистей рук.</a:t>
            </a:r>
          </a:p>
        </p:txBody>
      </p:sp>
      <p:pic>
        <p:nvPicPr>
          <p:cNvPr id="6" name="Объект 3" descr="Влияние на суставы кистей рук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8478" y="3570622"/>
            <a:ext cx="2386851" cy="2981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1174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</a:t>
            </a:r>
            <a:r>
              <a:rPr lang="ru-RU" b="1" dirty="0" smtClean="0">
                <a:solidFill>
                  <a:srgbClr val="FF0000"/>
                </a:solidFill>
              </a:rPr>
              <a:t>тадии </a:t>
            </a:r>
            <a:r>
              <a:rPr lang="ru-RU" b="1" dirty="0">
                <a:solidFill>
                  <a:srgbClr val="FF0000"/>
                </a:solidFill>
              </a:rPr>
              <a:t>зависимости от компьютера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5161" y="1378039"/>
            <a:ext cx="10139451" cy="4533183"/>
          </a:xfrm>
        </p:spPr>
        <p:txBody>
          <a:bodyPr>
            <a:normAutofit lnSpcReduction="10000"/>
          </a:bodyPr>
          <a:lstStyle/>
          <a:p>
            <a:r>
              <a:rPr lang="ru-RU" sz="3200" b="1" i="1" dirty="0"/>
              <a:t>Первая стадия</a:t>
            </a:r>
            <a:r>
              <a:rPr lang="ru-RU" sz="3200" b="1" dirty="0"/>
              <a:t> — интерес. </a:t>
            </a:r>
            <a:r>
              <a:rPr lang="ru-RU" sz="3200" dirty="0"/>
              <a:t>Друзья посоветовали, как отвлечься от проблем, «убить время», </a:t>
            </a:r>
            <a:r>
              <a:rPr lang="ru-RU" sz="3200" dirty="0" smtClean="0"/>
              <a:t>развлечься.</a:t>
            </a:r>
          </a:p>
          <a:p>
            <a:r>
              <a:rPr lang="ru-RU" sz="3200" b="1" i="1" dirty="0" smtClean="0"/>
              <a:t>Вторая </a:t>
            </a:r>
            <a:r>
              <a:rPr lang="ru-RU" sz="3200" b="1" i="1" dirty="0"/>
              <a:t>стадия</a:t>
            </a:r>
            <a:r>
              <a:rPr lang="ru-RU" sz="3200" b="1" dirty="0"/>
              <a:t> — втягивание. </a:t>
            </a:r>
            <a:r>
              <a:rPr lang="ru-RU" sz="3200" dirty="0"/>
              <a:t>Даже непродолжительное время без компьютера сопровождается плохим, подавленным настроением, раздражением, когда и скучно, и грустно, и дела не идут на ум.</a:t>
            </a:r>
          </a:p>
          <a:p>
            <a:r>
              <a:rPr lang="ru-RU" sz="3200" b="1" i="1" dirty="0"/>
              <a:t>Третья стадия</a:t>
            </a:r>
            <a:r>
              <a:rPr lang="ru-RU" sz="3200" b="1" dirty="0"/>
              <a:t> — полная зависимость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82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7134" y="211986"/>
            <a:ext cx="10084156" cy="128089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Технологии, помогающие сохранить здоровье при работе с компьютером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0070C0"/>
                </a:solidFill>
              </a:rPr>
              <a:t>а)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b="1" i="1" u="sng" dirty="0" smtClean="0">
                <a:solidFill>
                  <a:srgbClr val="0070C0"/>
                </a:solidFill>
              </a:rPr>
              <a:t>Комфортное </a:t>
            </a:r>
            <a:r>
              <a:rPr lang="ru-RU" b="1" i="1" u="sng" dirty="0">
                <a:solidFill>
                  <a:srgbClr val="0070C0"/>
                </a:solidFill>
              </a:rPr>
              <a:t>рабочее место</a:t>
            </a:r>
            <a:r>
              <a:rPr lang="ru-RU" b="1" u="sng" dirty="0">
                <a:solidFill>
                  <a:srgbClr val="0070C0"/>
                </a:solidFill>
              </a:rPr>
              <a:t>  </a:t>
            </a:r>
            <a:br>
              <a:rPr lang="ru-RU" b="1" u="sng" dirty="0">
                <a:solidFill>
                  <a:srgbClr val="0070C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486" y="2008031"/>
            <a:ext cx="7572777" cy="381214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3300" b="1" dirty="0" smtClean="0"/>
              <a:t>Место </a:t>
            </a:r>
            <a:r>
              <a:rPr lang="ru-RU" sz="3300" b="1" dirty="0"/>
              <a:t>за компьютером должно быть достаточно освещено, световое поле равномерно распределено по всей площади рабочего пространства, лучи света не должны попадать прямо в глаза. Укомплектуйте компьютер хорошим монитором, правильно его настройте, используйте качественные программы.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Объект 3" descr="Комфортное рабочее место школьника за компьютером">
            <a:hlinkClick r:id="rId2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6263" y="2126311"/>
            <a:ext cx="3940937" cy="3192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985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smtClean="0">
                <a:solidFill>
                  <a:srgbClr val="0070C0"/>
                </a:solidFill>
              </a:rPr>
              <a:t>б) </a:t>
            </a:r>
            <a:r>
              <a:rPr lang="ru-RU" b="1" u="sng" dirty="0" smtClean="0">
                <a:solidFill>
                  <a:srgbClr val="0070C0"/>
                </a:solidFill>
              </a:rPr>
              <a:t>Специальное </a:t>
            </a:r>
            <a:r>
              <a:rPr lang="ru-RU" b="1" u="sng" dirty="0">
                <a:solidFill>
                  <a:srgbClr val="0070C0"/>
                </a:solidFill>
              </a:rPr>
              <a:t>питание для глаз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1412383"/>
            <a:ext cx="8915400" cy="203915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b="1" dirty="0" smtClean="0"/>
              <a:t>Людям </a:t>
            </a:r>
            <a:r>
              <a:rPr lang="ru-RU" sz="3200" b="1" dirty="0"/>
              <a:t>с ослабленным зрением нужно употреблять продукты, укрепляющие сосуды сетчатки глаза: чернику, черную смородину, морковь.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05577" y="4239811"/>
            <a:ext cx="82982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ru-RU" sz="3200" b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Желательно </a:t>
            </a:r>
            <a:r>
              <a:rPr lang="ru-RU" sz="3200" b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выполнять "глазной" комплекс упражнений и тем, кто работает за компьютером, и тем, чьи глаза склонны к переутомлению. </a:t>
            </a:r>
            <a:endParaRPr lang="ru-RU" sz="3200" b="1" dirty="0">
              <a:effectLst/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05577" y="3481150"/>
            <a:ext cx="7589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>
                <a:solidFill>
                  <a:srgbClr val="0070C0"/>
                </a:solidFill>
                <a:latin typeface="+mj-lt"/>
                <a:ea typeface="Times New Roman" panose="02020603050405020304" pitchFamily="18" charset="0"/>
              </a:rPr>
              <a:t>в</a:t>
            </a:r>
            <a:r>
              <a:rPr lang="ru-RU" sz="3600" b="1" i="1" u="sng" dirty="0" smtClean="0">
                <a:solidFill>
                  <a:srgbClr val="0070C0"/>
                </a:solidFill>
                <a:latin typeface="+mj-lt"/>
                <a:ea typeface="Times New Roman" panose="02020603050405020304" pitchFamily="18" charset="0"/>
              </a:rPr>
              <a:t>)</a:t>
            </a:r>
            <a:r>
              <a:rPr lang="ru-RU" sz="3600" b="1" u="sng" dirty="0" smtClean="0">
                <a:solidFill>
                  <a:srgbClr val="0070C0"/>
                </a:solidFill>
                <a:latin typeface="+mj-lt"/>
                <a:ea typeface="Times New Roman" panose="02020603050405020304" pitchFamily="18" charset="0"/>
              </a:rPr>
              <a:t> Гимнастика </a:t>
            </a:r>
            <a:r>
              <a:rPr lang="ru-RU" sz="3600" b="1" u="sng" dirty="0">
                <a:solidFill>
                  <a:srgbClr val="0070C0"/>
                </a:solidFill>
                <a:latin typeface="+mj-lt"/>
                <a:ea typeface="Times New Roman" panose="02020603050405020304" pitchFamily="18" charset="0"/>
              </a:rPr>
              <a:t>для глаз</a:t>
            </a:r>
            <a:r>
              <a:rPr lang="ru-RU" sz="3600" b="1" dirty="0">
                <a:solidFill>
                  <a:srgbClr val="0070C0"/>
                </a:solidFill>
                <a:latin typeface="+mj-lt"/>
                <a:ea typeface="Times New Roman" panose="02020603050405020304" pitchFamily="18" charset="0"/>
              </a:rPr>
              <a:t> </a:t>
            </a:r>
            <a:endParaRPr lang="ru-RU" sz="3600" b="1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764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392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</a:rPr>
              <a:t>Анкетирование среди одноклассников</a:t>
            </a:r>
            <a:r>
              <a:rPr lang="ru-RU" dirty="0">
                <a:solidFill>
                  <a:srgbClr val="00B050"/>
                </a:solidFill>
              </a:rPr>
              <a:t/>
            </a:r>
            <a:br>
              <a:rPr lang="ru-RU" dirty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4254" y="1378039"/>
            <a:ext cx="8409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 анкетировании приняло участие 22 ученика 3 «А» класса. Большинство третьеклассников имеют дома компьютеры (93%)</a:t>
            </a:r>
            <a:endParaRPr lang="ru-RU" b="1" dirty="0"/>
          </a:p>
        </p:txBody>
      </p:sp>
      <p:sp>
        <p:nvSpPr>
          <p:cNvPr id="36" name="Объект 35"/>
          <p:cNvSpPr>
            <a:spLocks noGrp="1"/>
          </p:cNvSpPr>
          <p:nvPr>
            <p:ph idx="1"/>
          </p:nvPr>
        </p:nvSpPr>
        <p:spPr>
          <a:xfrm>
            <a:off x="1325265" y="2131968"/>
            <a:ext cx="9122879" cy="49131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Время, проводимое за компьютером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2669515334"/>
              </p:ext>
            </p:extLst>
          </p:nvPr>
        </p:nvGraphicFramePr>
        <p:xfrm>
          <a:off x="2592925" y="1861512"/>
          <a:ext cx="7141980" cy="3999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731" y="2778299"/>
            <a:ext cx="1427728" cy="237336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492" y="1322986"/>
            <a:ext cx="1530120" cy="25435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492" y="3974160"/>
            <a:ext cx="1496385" cy="248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64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424585"/>
              </p:ext>
            </p:extLst>
          </p:nvPr>
        </p:nvGraphicFramePr>
        <p:xfrm>
          <a:off x="1674813" y="419724"/>
          <a:ext cx="5070761" cy="3768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953483141"/>
              </p:ext>
            </p:extLst>
          </p:nvPr>
        </p:nvGraphicFramePr>
        <p:xfrm>
          <a:off x="6670622" y="2833141"/>
          <a:ext cx="5261547" cy="3365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4959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5499" y="210371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Комплекс упражнений </a:t>
            </a:r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для </a:t>
            </a:r>
            <a:r>
              <a:rPr lang="ru-RU" sz="3200" b="1" dirty="0">
                <a:solidFill>
                  <a:srgbClr val="0070C0"/>
                </a:solidFill>
              </a:rPr>
              <a:t>глаз и мышц шеи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1786" y="1403275"/>
            <a:ext cx="8915400" cy="2039155"/>
          </a:xfrm>
        </p:spPr>
        <p:txBody>
          <a:bodyPr/>
          <a:lstStyle/>
          <a:p>
            <a:pPr algn="just"/>
            <a:r>
              <a:rPr lang="ru-RU" b="1" dirty="0"/>
              <a:t>Сядьте прямо, расслабьтесь. Прикройте глаза таким образом: середина ладони правой руки должна находиться напротив правого глаза, то же самое с левой рукой. Ладони должны лежать мягко, не нужно с силой прижимать их к лицу. Главное, чтобы не было "щелочек", пропускающих свет. Когда вы в этом удостоверились, опустите веки. В результате получается, что ваши глаза закрыты и, кроме того, прикрыты ладонями рук. </a:t>
            </a:r>
          </a:p>
          <a:p>
            <a:endParaRPr lang="ru-RU" dirty="0"/>
          </a:p>
        </p:txBody>
      </p:sp>
      <p:pic>
        <p:nvPicPr>
          <p:cNvPr id="5" name="Рисунок 4" descr="Упражнение Пальминг для глаз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283" y="4401355"/>
            <a:ext cx="4100844" cy="1806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755" y="3529362"/>
            <a:ext cx="4928831" cy="29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4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Упражнение Письмо носом для шеи и глаз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915" y="2807593"/>
            <a:ext cx="1779530" cy="1133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Упражнение Сквозь пальцы для глаз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845" y="2807592"/>
            <a:ext cx="1836771" cy="1133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Упражнение Сквозь пальцы движения глазами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671" y="4224270"/>
            <a:ext cx="4506095" cy="834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Упражнение движение глаз влево и вправо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411" y="4239398"/>
            <a:ext cx="4687910" cy="819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Упражнение движение глаз по углам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766" y="2665924"/>
            <a:ext cx="3837904" cy="141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Упражнение движение глаз кругами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171" y="5330892"/>
            <a:ext cx="5823496" cy="113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869" y="424776"/>
            <a:ext cx="3296993" cy="19833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640" y="403387"/>
            <a:ext cx="3259507" cy="19607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755" y="436049"/>
            <a:ext cx="3296992" cy="198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90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161028_123225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01781" y="472224"/>
            <a:ext cx="6908890" cy="5182211"/>
          </a:xfrm>
        </p:spPr>
      </p:pic>
    </p:spTree>
    <p:extLst>
      <p:ext uri="{BB962C8B-B14F-4D97-AF65-F5344CB8AC3E}">
        <p14:creationId xmlns:p14="http://schemas.microsoft.com/office/powerpoint/2010/main" val="287917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Выводы исследовательской работы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7843" y="1489656"/>
            <a:ext cx="8915400" cy="4589172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Подводя итог, я </a:t>
            </a:r>
            <a:r>
              <a:rPr lang="ru-RU" sz="2000" b="1" dirty="0"/>
              <a:t>сделала вывод</a:t>
            </a:r>
            <a:r>
              <a:rPr lang="ru-RU" sz="2000" dirty="0"/>
              <a:t>, что компьютер хоть и облегчает человеку жизнь, но в то же время может вызвать серьезную зависимость. Но все – таки </a:t>
            </a:r>
            <a:r>
              <a:rPr lang="ru-RU" sz="2000" b="1" dirty="0"/>
              <a:t>лучше сделать компьютер не средством развлечения, а инструментом для обучения</a:t>
            </a:r>
            <a:r>
              <a:rPr lang="ru-RU" sz="2000" dirty="0"/>
              <a:t>. </a:t>
            </a:r>
          </a:p>
          <a:p>
            <a:r>
              <a:rPr lang="ru-RU" sz="2000" b="1" dirty="0"/>
              <a:t>Вопросы, связанные с компьютерной зависимостью, очень интересуют меня</a:t>
            </a:r>
            <a:r>
              <a:rPr lang="ru-RU" sz="2000" dirty="0"/>
              <a:t>, потому что каждый должен знать, как уберечь себя от негативного влияния компьютера.</a:t>
            </a:r>
            <a:br>
              <a:rPr lang="ru-RU" sz="2000" dirty="0"/>
            </a:br>
            <a:r>
              <a:rPr lang="ru-RU" sz="2000" b="1" dirty="0"/>
              <a:t>В ходе работы я научилась</a:t>
            </a:r>
            <a:r>
              <a:rPr lang="ru-RU" sz="2000" dirty="0"/>
              <a:t> проводить анкетирование, обрабатывать и анализировать полученные данные. </a:t>
            </a:r>
            <a:r>
              <a:rPr lang="ru-RU" sz="2000" b="1" dirty="0"/>
              <a:t>Я провела профилактическую работу</a:t>
            </a:r>
            <a:r>
              <a:rPr lang="ru-RU" sz="2000" dirty="0"/>
              <a:t> среди своих одноклассников. Она включала в себя распространение памятки с комплексом упражнений для глаз и мышц шеи. (приложение № 2). </a:t>
            </a:r>
            <a:endParaRPr lang="ru-RU" sz="2000" dirty="0" smtClean="0"/>
          </a:p>
          <a:p>
            <a:r>
              <a:rPr lang="ru-RU" sz="2000" b="1" dirty="0" smtClean="0"/>
              <a:t>Я </a:t>
            </a:r>
            <a:r>
              <a:rPr lang="ru-RU" sz="2000" b="1" dirty="0"/>
              <a:t>удовлетворена результатами своей работы.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5843677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242</TotalTime>
  <Words>471</Words>
  <Application>Microsoft Office PowerPoint</Application>
  <PresentationFormat>Широкоэкранный</PresentationFormat>
  <Paragraphs>46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 Unicode MS</vt:lpstr>
      <vt:lpstr>Arial</vt:lpstr>
      <vt:lpstr>Century Gothic</vt:lpstr>
      <vt:lpstr>Times New Roman</vt:lpstr>
      <vt:lpstr>Wingdings 3</vt:lpstr>
      <vt:lpstr>Легкий дым</vt:lpstr>
      <vt:lpstr>«Влияние компьютера  на организм младшего школьника» </vt:lpstr>
      <vt:lpstr>Цели и задачи работы: </vt:lpstr>
      <vt:lpstr>- анкетирование одноклассников и анализ полученных результатов;  - распространение памятки с комплексом упражнений для глаз и мышц шеи. </vt:lpstr>
      <vt:lpstr>К основным вредным факторам, действующим  на человека за компьютером, относятся: </vt:lpstr>
      <vt:lpstr>1. Сидячее положение</vt:lpstr>
      <vt:lpstr>2. Воздействие на зрение </vt:lpstr>
      <vt:lpstr>3. Воздействие электромагнитного излучения монитора</vt:lpstr>
      <vt:lpstr>Стадии зависимости от компьютера</vt:lpstr>
      <vt:lpstr>Технологии, помогающие сохранить здоровье при работе с компьютером а) Комфортное рабочее место   </vt:lpstr>
      <vt:lpstr>б) Специальное питание для глаз</vt:lpstr>
      <vt:lpstr>Анкетирование среди одноклассников </vt:lpstr>
      <vt:lpstr>Презентация PowerPoint</vt:lpstr>
      <vt:lpstr>Комплекс упражнений  для глаз и мышц шеи</vt:lpstr>
      <vt:lpstr>Презентация PowerPoint</vt:lpstr>
      <vt:lpstr>Презентация PowerPoint</vt:lpstr>
      <vt:lpstr>Выводы исследовательской работы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25</cp:revision>
  <dcterms:created xsi:type="dcterms:W3CDTF">2016-10-17T12:36:41Z</dcterms:created>
  <dcterms:modified xsi:type="dcterms:W3CDTF">2016-10-30T15:00:08Z</dcterms:modified>
</cp:coreProperties>
</file>