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6" r:id="rId3"/>
    <p:sldId id="257" r:id="rId4"/>
    <p:sldId id="261" r:id="rId5"/>
    <p:sldId id="260" r:id="rId6"/>
    <p:sldId id="262" r:id="rId7"/>
    <p:sldId id="258" r:id="rId8"/>
    <p:sldId id="259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5FDDA-A03F-46F8-A2F2-2DA1FBCD397E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A75FC-6915-4519-91AC-18B146C0AA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DA75FC-6915-4519-91AC-18B146C0AAE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marL="82296" lvl="0">
              <a:spcBef>
                <a:spcPts val="60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Формирование финансовой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грамотности 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примере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УМК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FORWARD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4500570"/>
            <a:ext cx="5557854" cy="113823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МБОУ ЦО №62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Соловьева Н.И.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185738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финансовой грамотности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2714620"/>
            <a:ext cx="7215238" cy="3571900"/>
          </a:xfrm>
        </p:spPr>
        <p:txBody>
          <a:bodyPr>
            <a:normAutofit fontScale="47500" lnSpcReduction="20000"/>
          </a:bodyPr>
          <a:lstStyle/>
          <a:p>
            <a:pPr marL="342900" marR="321945" lvl="0" indent="-342900" algn="l">
              <a:lnSpc>
                <a:spcPct val="88000"/>
              </a:lnSpc>
              <a:spcBef>
                <a:spcPts val="660"/>
              </a:spcBef>
              <a:spcAft>
                <a:spcPts val="0"/>
              </a:spcAft>
              <a:buFont typeface="Arial"/>
              <a:buChar char="•"/>
              <a:tabLst>
                <a:tab pos="381000" algn="l"/>
              </a:tabLst>
            </a:pP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способность человека управлять своими доходами и</a:t>
            </a:r>
            <a:r>
              <a:rPr lang="ru-RU" sz="5100" spc="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расходами, принимать правильные решения по</a:t>
            </a:r>
            <a:r>
              <a:rPr lang="ru-RU" sz="5100" spc="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распределению</a:t>
            </a:r>
            <a:r>
              <a:rPr lang="ru-RU" sz="5100" spc="-8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денежных</a:t>
            </a:r>
            <a:r>
              <a:rPr lang="ru-RU" sz="5100" spc="-11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средств</a:t>
            </a:r>
            <a:r>
              <a:rPr lang="ru-RU" sz="5100" spc="-7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(жить</a:t>
            </a:r>
            <a:r>
              <a:rPr lang="ru-RU" sz="5100" spc="-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</a:t>
            </a:r>
            <a:r>
              <a:rPr lang="ru-RU" sz="5100" spc="-7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средствам)</a:t>
            </a:r>
            <a:r>
              <a:rPr lang="ru-RU" sz="5100" spc="-6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5100" spc="-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грамотно</a:t>
            </a:r>
            <a:r>
              <a:rPr lang="ru-RU" sz="5100" spc="-1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их приумножать;</a:t>
            </a:r>
            <a:endParaRPr lang="ru-RU" sz="51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algn="l">
              <a:lnSpc>
                <a:spcPts val="3220"/>
              </a:lnSpc>
              <a:spcBef>
                <a:spcPts val="310"/>
              </a:spcBef>
              <a:spcAft>
                <a:spcPts val="0"/>
              </a:spcAft>
              <a:buFont typeface="Arial"/>
              <a:buChar char="•"/>
              <a:tabLst>
                <a:tab pos="381000" algn="l"/>
              </a:tabLst>
            </a:pP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знание</a:t>
            </a:r>
            <a:r>
              <a:rPr lang="ru-RU" sz="5100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ключевых</a:t>
            </a:r>
            <a:r>
              <a:rPr lang="ru-RU" sz="5100" spc="-1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финансовых</a:t>
            </a:r>
            <a:r>
              <a:rPr lang="ru-RU" sz="5100" spc="-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понятий и</a:t>
            </a:r>
            <a:r>
              <a:rPr lang="ru-RU" sz="5100" spc="-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умение использовать</a:t>
            </a:r>
            <a:r>
              <a:rPr lang="ru-RU" sz="5100" spc="-7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их</a:t>
            </a:r>
            <a:r>
              <a:rPr lang="ru-RU" sz="5100" spc="-6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</a:t>
            </a:r>
            <a:r>
              <a:rPr lang="ru-RU" sz="5100" spc="-6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практике,</a:t>
            </a:r>
            <a:r>
              <a:rPr lang="ru-RU" sz="5100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позволяющее</a:t>
            </a:r>
            <a:r>
              <a:rPr lang="ru-RU" sz="5100" spc="-7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достичь</a:t>
            </a:r>
            <a:r>
              <a:rPr lang="ru-RU" sz="5100" spc="-6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финансового</a:t>
            </a:r>
            <a:r>
              <a:rPr lang="ru-RU" sz="5100" spc="-5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благополучия</a:t>
            </a:r>
            <a:r>
              <a:rPr lang="ru-RU" sz="5100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5100" spc="-3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оставаться</a:t>
            </a:r>
            <a:r>
              <a:rPr lang="ru-RU" sz="5100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</a:t>
            </a:r>
            <a:r>
              <a:rPr lang="ru-RU" sz="5100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этом уровне</a:t>
            </a:r>
            <a:r>
              <a:rPr lang="ru-RU" sz="5100" spc="-1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всю</a:t>
            </a:r>
            <a:r>
              <a:rPr lang="ru-RU" sz="5100" spc="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свою</a:t>
            </a:r>
            <a:r>
              <a:rPr lang="ru-RU" sz="5100" spc="-1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жизнь.</a:t>
            </a:r>
            <a:endParaRPr lang="ru-RU" sz="51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Финансово грамотный человек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R="393700" lvl="0">
              <a:lnSpc>
                <a:spcPct val="97000"/>
              </a:lnSpc>
              <a:spcBef>
                <a:spcPts val="420"/>
              </a:spcBef>
              <a:buFont typeface="Arial"/>
              <a:buChar char="•"/>
              <a:tabLst>
                <a:tab pos="381000" algn="l"/>
              </a:tabLst>
            </a:pP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ведёт</a:t>
            </a:r>
            <a:r>
              <a:rPr lang="ru-RU" spc="-12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учёт</a:t>
            </a:r>
            <a:r>
              <a:rPr lang="ru-RU" spc="-9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собственных</a:t>
            </a:r>
            <a:r>
              <a:rPr lang="ru-RU" spc="-10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доходов</a:t>
            </a:r>
            <a:r>
              <a:rPr lang="ru-RU" spc="-9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pc="-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расходов</a:t>
            </a:r>
            <a:r>
              <a:rPr lang="ru-RU" spc="-10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(т.е.</a:t>
            </a:r>
            <a:r>
              <a:rPr lang="ru-RU" spc="-8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важно</a:t>
            </a:r>
            <a:r>
              <a:rPr lang="ru-RU" spc="-6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знать</a:t>
            </a:r>
            <a:r>
              <a:rPr lang="ru-RU" spc="-3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какой</a:t>
            </a:r>
            <a:r>
              <a:rPr lang="ru-RU" spc="-3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доход</a:t>
            </a:r>
            <a:r>
              <a:rPr lang="ru-RU" spc="-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вы</a:t>
            </a:r>
            <a:r>
              <a:rPr lang="ru-RU" spc="-3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получили,</a:t>
            </a:r>
            <a:r>
              <a:rPr lang="ru-RU" spc="-3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</a:t>
            </a:r>
            <a:r>
              <a:rPr lang="ru-RU" spc="-2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что</a:t>
            </a:r>
            <a:r>
              <a:rPr lang="ru-RU" spc="-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потратили деньги,</a:t>
            </a:r>
            <a:r>
              <a:rPr lang="ru-RU" spc="-9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какова</a:t>
            </a:r>
            <a:r>
              <a:rPr lang="ru-RU" spc="-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разница</a:t>
            </a:r>
            <a:r>
              <a:rPr lang="ru-RU" spc="-8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между</a:t>
            </a:r>
            <a:r>
              <a:rPr lang="ru-RU" spc="-10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доходами</a:t>
            </a:r>
            <a:r>
              <a:rPr lang="ru-RU" spc="-9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pc="-8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расходами</a:t>
            </a:r>
            <a:r>
              <a:rPr lang="ru-RU" spc="-8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–</a:t>
            </a:r>
            <a:r>
              <a:rPr lang="ru-RU" spc="-6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pc="-6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идеале</a:t>
            </a:r>
            <a:r>
              <a:rPr lang="ru-RU" spc="-7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должно</a:t>
            </a:r>
            <a:r>
              <a:rPr lang="ru-RU" spc="-6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что-то</a:t>
            </a:r>
            <a:r>
              <a:rPr lang="ru-RU" spc="-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оставаться</a:t>
            </a:r>
            <a:r>
              <a:rPr lang="ru-RU" spc="-4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pc="-5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это</a:t>
            </a:r>
            <a:r>
              <a:rPr lang="ru-RU" spc="-3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“что-то”</a:t>
            </a:r>
            <a:r>
              <a:rPr lang="ru-RU" spc="-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нужно</a:t>
            </a:r>
            <a:r>
              <a:rPr lang="ru-RU" spc="-6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приумножить для достижения будущих финансовых</a:t>
            </a:r>
            <a:r>
              <a:rPr lang="ru-RU" spc="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целей).</a:t>
            </a: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R="1231265" lvl="0">
              <a:lnSpc>
                <a:spcPct val="97000"/>
              </a:lnSpc>
              <a:spcBef>
                <a:spcPts val="720"/>
              </a:spcBef>
              <a:buFont typeface="Arial"/>
              <a:buChar char="•"/>
              <a:tabLst>
                <a:tab pos="381000" algn="l"/>
              </a:tabLst>
            </a:pP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тратит</a:t>
            </a:r>
            <a:r>
              <a:rPr lang="ru-RU" spc="-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меньше,</a:t>
            </a:r>
            <a:r>
              <a:rPr lang="ru-RU" spc="-5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чем</a:t>
            </a:r>
            <a:r>
              <a:rPr lang="ru-RU" spc="-3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зарабатывает</a:t>
            </a:r>
            <a:r>
              <a:rPr lang="ru-RU" spc="-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—</a:t>
            </a:r>
            <a:r>
              <a:rPr lang="ru-RU" spc="-2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</a:t>
            </a:r>
            <a:r>
              <a:rPr lang="ru-RU" spc="-3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финансово</a:t>
            </a:r>
            <a:r>
              <a:rPr lang="ru-RU" spc="-62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грамотного</a:t>
            </a:r>
            <a:r>
              <a:rPr lang="ru-RU" spc="-7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человека</a:t>
            </a:r>
            <a:r>
              <a:rPr lang="ru-RU" spc="-6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нет</a:t>
            </a:r>
            <a:r>
              <a:rPr lang="ru-RU" spc="-5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большого</a:t>
            </a:r>
            <a:r>
              <a:rPr lang="ru-RU" spc="-5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количества кредитов</a:t>
            </a:r>
            <a:r>
              <a:rPr lang="ru-RU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</a:t>
            </a:r>
            <a:r>
              <a:rPr lang="ru-RU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разных</a:t>
            </a:r>
            <a:r>
              <a:rPr lang="ru-RU" spc="-3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банках,</a:t>
            </a:r>
            <a:r>
              <a:rPr lang="ru-RU" spc="-5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он</a:t>
            </a:r>
            <a:r>
              <a:rPr lang="ru-RU" spc="-4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умеет</a:t>
            </a:r>
            <a:r>
              <a:rPr lang="ru-RU" spc="-5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жить</a:t>
            </a:r>
            <a:r>
              <a:rPr lang="ru-RU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</a:t>
            </a:r>
            <a:r>
              <a:rPr lang="ru-RU" spc="-3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средствам</a:t>
            </a:r>
            <a:r>
              <a:rPr lang="ru-RU" spc="-6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pc="-2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сберегает</a:t>
            </a:r>
            <a:r>
              <a:rPr lang="ru-RU" spc="-1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свободные</a:t>
            </a:r>
            <a:r>
              <a:rPr lang="ru-RU" spc="-40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денежные</a:t>
            </a:r>
            <a:r>
              <a:rPr lang="ru-RU" spc="-25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4987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средства.</a:t>
            </a:r>
            <a:endParaRPr lang="ru-RU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71472" y="214290"/>
            <a:ext cx="3114668" cy="285115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2-4 класс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Обучение счету.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примеров на сложение и вычитание.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Покупки в магазине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86058"/>
            <a:ext cx="3941697" cy="216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42852"/>
            <a:ext cx="3902312" cy="405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4929198"/>
            <a:ext cx="6310310" cy="173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5-9 класс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Проценты.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Количественные местоимения. Названия магазинов.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Фразы для осуществления покупок.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Деньги на карманные расходы.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357166"/>
            <a:ext cx="5111750" cy="2842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9925" y="3786190"/>
            <a:ext cx="59340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642918"/>
            <a:ext cx="458502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500570"/>
            <a:ext cx="6419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71480"/>
            <a:ext cx="417973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класс: тематика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3829048" cy="4400568"/>
          </a:xfrm>
        </p:spPr>
        <p:txBody>
          <a:bodyPr/>
          <a:lstStyle/>
          <a:p>
            <a:pPr lvl="0"/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Small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Business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Banking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Currency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Personal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Budgeting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Mortgage</a:t>
            </a:r>
            <a:endParaRPr lang="ru-RU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4876" y="1357298"/>
            <a:ext cx="4116705" cy="5340064"/>
            <a:chOff x="7912" y="897"/>
            <a:chExt cx="6483" cy="841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12" y="897"/>
              <a:ext cx="6483" cy="8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220" y="1204"/>
              <a:ext cx="5557" cy="7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 класс: тематика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50" name="Group 2"/>
          <p:cNvGrpSpPr>
            <a:grpSpLocks noGrp="1"/>
          </p:cNvGrpSpPr>
          <p:nvPr>
            <p:ph idx="1"/>
          </p:nvPr>
        </p:nvGrpSpPr>
        <p:grpSpPr bwMode="auto">
          <a:xfrm>
            <a:off x="5500694" y="1600201"/>
            <a:ext cx="3186106" cy="4400568"/>
            <a:chOff x="8479" y="-1098"/>
            <a:chExt cx="5921" cy="80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79" y="-1099"/>
              <a:ext cx="5921" cy="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787" y="-792"/>
              <a:ext cx="5298" cy="7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481013" y="1071546"/>
            <a:ext cx="459105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1013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5EA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1013" algn="l"/>
              </a:tabLst>
            </a:pPr>
            <a:endParaRPr lang="ru-RU" sz="3200" dirty="0" smtClean="0">
              <a:solidFill>
                <a:srgbClr val="005EA3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1013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5EA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1013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Economy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Economics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81013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Economy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State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81013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Business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Organisations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81013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Taxation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81013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Import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Export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5EA3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1013" algn="l"/>
              </a:tabLs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Business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Finance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5EA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Banking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построить личный бюджет?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643195" y="1285840"/>
            <a:ext cx="7685135" cy="4840141"/>
            <a:chOff x="212" y="2591"/>
            <a:chExt cx="13501" cy="8340"/>
          </a:xfrm>
        </p:grpSpPr>
        <p:pic>
          <p:nvPicPr>
            <p:cNvPr id="20486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365" y="2591"/>
              <a:ext cx="6348" cy="8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9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2" y="2714"/>
              <a:ext cx="6351" cy="8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Ипотека или съемная квартира?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61620" y="1217237"/>
            <a:ext cx="8810625" cy="5268345"/>
            <a:chOff x="412" y="1917"/>
            <a:chExt cx="13875" cy="8297"/>
          </a:xfrm>
        </p:grpSpPr>
        <p:pic>
          <p:nvPicPr>
            <p:cNvPr id="2150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346" y="2083"/>
              <a:ext cx="6941" cy="4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53" y="2392"/>
              <a:ext cx="6016" cy="3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2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12" y="1917"/>
              <a:ext cx="6912" cy="8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13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1" y="2224"/>
              <a:ext cx="5985" cy="7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 finance and banking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500349" y="1288659"/>
            <a:ext cx="8283575" cy="5413118"/>
            <a:chOff x="1125" y="1917"/>
            <a:chExt cx="13045" cy="8525"/>
          </a:xfrm>
        </p:grpSpPr>
        <p:pic>
          <p:nvPicPr>
            <p:cNvPr id="22538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25" y="2138"/>
              <a:ext cx="6351" cy="7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9" name="Picture 1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346" y="1917"/>
              <a:ext cx="6824" cy="8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0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53" y="2224"/>
              <a:ext cx="5897" cy="75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231</Words>
  <PresentationFormat>Экран (4:3)</PresentationFormat>
  <Paragraphs>40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Формирование финансовой грамотности на примере УМК FORWARD</vt:lpstr>
      <vt:lpstr>Формирование финансовой грамотности  </vt:lpstr>
      <vt:lpstr>Финансово грамотный человек </vt:lpstr>
      <vt:lpstr>Слайд 4</vt:lpstr>
      <vt:lpstr>Слайд 5</vt:lpstr>
      <vt:lpstr>Слайд 6</vt:lpstr>
      <vt:lpstr>10 класс: тематика</vt:lpstr>
      <vt:lpstr>11 класс: тематика </vt:lpstr>
      <vt:lpstr>Как построить личный бюджет? </vt:lpstr>
      <vt:lpstr>Ипотека или съемная квартира?</vt:lpstr>
      <vt:lpstr>Business finance and banking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финансовой грамотности на уроках английского языка</dc:title>
  <dc:creator>PC</dc:creator>
  <cp:lastModifiedBy>PC</cp:lastModifiedBy>
  <cp:revision>16</cp:revision>
  <dcterms:created xsi:type="dcterms:W3CDTF">2022-03-26T09:04:38Z</dcterms:created>
  <dcterms:modified xsi:type="dcterms:W3CDTF">2022-05-03T18:22:09Z</dcterms:modified>
</cp:coreProperties>
</file>