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4" r:id="rId19"/>
    <p:sldId id="273" r:id="rId20"/>
    <p:sldId id="275" r:id="rId21"/>
    <p:sldId id="276" r:id="rId22"/>
    <p:sldId id="278" r:id="rId23"/>
    <p:sldId id="279" r:id="rId24"/>
    <p:sldId id="280" r:id="rId2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Любите ли вы лук?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/>
                      <a:t>16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C12-4A94-93CA-7349DC1F89DE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/>
                      <a:t>5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C12-4A94-93CA-7349DC1F89D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000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10</c:v>
                </c:pt>
                <c:pt idx="1">
                  <c:v>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C12-4A94-93CA-7349DC1F89DE}"/>
            </c:ext>
          </c:extLst>
        </c:ser>
        <c:dLbls/>
        <c:firstSliceAng val="0"/>
      </c:pieChart>
    </c:plotArea>
    <c:legend>
      <c:legendPos val="r"/>
      <c:layout/>
    </c:legend>
    <c:plotVisOnly val="1"/>
    <c:dispBlanksAs val="zero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layout/>
    </c:title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Считаете ли вы лук полезным для человека?</c:v>
                </c:pt>
              </c:strCache>
            </c:strRef>
          </c:tx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z="2000"/>
                      <a:t>18</a:t>
                    </a:r>
                  </a:p>
                </c:rich>
              </c:tx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DCF7-4620-9733-AF0E6B94A941}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pPr>
                      <a:defRPr sz="2000"/>
                    </a:pPr>
                    <a:r>
                      <a:rPr lang="en-US"/>
                      <a:t>3</a:t>
                    </a:r>
                  </a:p>
                </c:rich>
              </c:tx>
              <c:spPr/>
              <c:showVal val="1"/>
              <c:extLst xmlns:c16r2="http://schemas.microsoft.com/office/drawing/2015/06/chart"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DCF7-4620-9733-AF0E6B94A94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/>
                </a:pPr>
                <a:endParaRPr lang="ru-RU"/>
              </a:p>
            </c:txPr>
            <c:showVal val="1"/>
            <c:showLeaderLines val="1"/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Лист1!$A$2:$A$3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Лист1!$B$2:$B$3</c:f>
              <c:numCache>
                <c:formatCode>General</c:formatCode>
                <c:ptCount val="2"/>
                <c:pt idx="0">
                  <c:v>11</c:v>
                </c:pt>
                <c:pt idx="1">
                  <c:v>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CF7-4620-9733-AF0E6B94A941}"/>
            </c:ext>
          </c:extLst>
        </c:ser>
        <c:dLbls/>
        <c:firstSliceAng val="0"/>
      </c:pieChart>
    </c:plotArea>
    <c:legend>
      <c:legendPos val="r"/>
      <c:layout/>
    </c:legend>
    <c:plotVisOnly val="1"/>
    <c:dispBlanksAs val="zero"/>
  </c:chart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28602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437244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523043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068635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87766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513160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47674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415325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45386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45165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875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0C0CCC-2707-40E3-B485-D6DB82AB6057}" type="datetimeFigureOut">
              <a:rPr lang="ru-RU" smtClean="0"/>
              <a:pPr/>
              <a:t>02.04.2021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87AA10-33E2-4DB4-9354-7E878EC865B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6815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5" Type="http://schemas.openxmlformats.org/officeDocument/2006/relationships/chart" Target="../charts/chart2.xml"/><Relationship Id="rId4" Type="http://schemas.openxmlformats.org/officeDocument/2006/relationships/chart" Target="../charts/char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179725" y="501134"/>
            <a:ext cx="37481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ru-RU" altLang="ru-RU" b="1" dirty="0" smtClean="0">
                <a:solidFill>
                  <a:srgbClr val="244061"/>
                </a:solidFill>
                <a:latin typeface="Arial Black" panose="020B0A040201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Исследовательская работа</a:t>
            </a:r>
            <a:endParaRPr lang="ru-RU" altLang="ru-RU" sz="1400" dirty="0" smtClean="0">
              <a:latin typeface="Arial" panose="020B0604020202020204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590799" y="1828800"/>
            <a:ext cx="812482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«Выращивание лука</a:t>
            </a:r>
          </a:p>
          <a:p>
            <a:pPr algn="ctr"/>
            <a:r>
              <a:rPr lang="ru-RU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 в домашних условиях»</a:t>
            </a:r>
            <a:endParaRPr lang="ru-RU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14950" y="3934196"/>
            <a:ext cx="6096000" cy="685059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Выполнил обучающийся 2 класса А</a:t>
            </a:r>
            <a:endParaRPr lang="ru-RU" sz="12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Розсоха</a:t>
            </a:r>
            <a:r>
              <a:rPr lang="ru-RU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Сергей</a:t>
            </a:r>
            <a:endParaRPr lang="ru-RU" sz="12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Витамин С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13182" y="335024"/>
            <a:ext cx="8119293" cy="59968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597875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Ответы Mail.ru: Какой витамин содержит лук и для чего он полезен?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21825" y="391610"/>
            <a:ext cx="7521764" cy="581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2642295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Лук на зелень Первые витамины (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6718"/>
          <a:stretch/>
        </p:blipFill>
        <p:spPr bwMode="auto">
          <a:xfrm>
            <a:off x="2362954" y="887240"/>
            <a:ext cx="4327054" cy="55497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⬇ Скачать картинки Лук репчатый мультик, стоковые фото Лук репчатый мультик  в хорошем качестве | Depositphoto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60291" y="2857500"/>
            <a:ext cx="3344333" cy="30099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75324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23925" y="495301"/>
            <a:ext cx="822007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solidFill>
                  <a:srgbClr val="C00000"/>
                </a:solidFill>
                <a:ea typeface="Calibri" panose="020F0502020204030204" pitchFamily="34" charset="0"/>
              </a:rPr>
              <a:t>Гипотеза</a:t>
            </a:r>
            <a:r>
              <a:rPr lang="ru-RU" sz="2800" b="1" dirty="0">
                <a:solidFill>
                  <a:srgbClr val="C00000"/>
                </a:solidFill>
                <a:ea typeface="Calibri" panose="020F0502020204030204" pitchFamily="34" charset="0"/>
              </a:rPr>
              <a:t>:</a:t>
            </a:r>
            <a:r>
              <a:rPr lang="ru-RU" sz="2800" b="1" dirty="0">
                <a:ea typeface="Calibri" panose="020F0502020204030204" pitchFamily="34" charset="0"/>
              </a:rPr>
              <a:t> при одинаковом поливе лучше урожай будет, если  много света, влаги и тепла. </a:t>
            </a:r>
            <a:endParaRPr lang="ru-RU" sz="2800" b="1" dirty="0"/>
          </a:p>
        </p:txBody>
      </p:sp>
      <p:pic>
        <p:nvPicPr>
          <p:cNvPr id="8194" name="Picture 2" descr="Лук – от семи недуг | Мир дошколят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18074" y="3334590"/>
            <a:ext cx="2624625" cy="2817129"/>
          </a:xfrm>
          <a:prstGeom prst="rect">
            <a:avLst/>
          </a:prstGeom>
          <a:gradFill>
            <a:gsLst>
              <a:gs pos="0">
                <a:schemeClr val="accent6">
                  <a:lumMod val="5000"/>
                  <a:lumOff val="95000"/>
                </a:schemeClr>
              </a:gs>
              <a:gs pos="74000">
                <a:schemeClr val="accent6">
                  <a:lumMod val="45000"/>
                  <a:lumOff val="55000"/>
                </a:schemeClr>
              </a:gs>
              <a:gs pos="83000">
                <a:schemeClr val="accent6">
                  <a:lumMod val="45000"/>
                  <a:lumOff val="55000"/>
                </a:schemeClr>
              </a:gs>
              <a:gs pos="100000">
                <a:schemeClr val="accent6">
                  <a:lumMod val="30000"/>
                  <a:lumOff val="70000"/>
                </a:schemeClr>
              </a:gs>
            </a:gsLst>
            <a:lin ang="5400000" scaled="1"/>
          </a:gradFill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56429" y="1528715"/>
            <a:ext cx="3555066" cy="473445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577792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43049" y="610260"/>
            <a:ext cx="10401017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rgbClr val="C00000"/>
                </a:solidFill>
              </a:rPr>
              <a:t>Цель работы:</a:t>
            </a:r>
            <a:endParaRPr lang="ru-RU" dirty="0">
              <a:solidFill>
                <a:srgbClr val="C00000"/>
              </a:solidFill>
            </a:endParaRPr>
          </a:p>
          <a:p>
            <a:r>
              <a:rPr lang="ru-RU" sz="2000" b="1" dirty="0"/>
              <a:t>выявить наиболее благоприятные условия для выращивания зелёного лука в домашних условиях</a:t>
            </a:r>
            <a:r>
              <a:rPr lang="ru-RU" sz="2000" b="1" dirty="0" smtClean="0"/>
              <a:t>.</a:t>
            </a:r>
            <a:endParaRPr lang="ru-RU" sz="20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1543049" y="1595145"/>
            <a:ext cx="9686925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800"/>
              </a:spcAft>
            </a:pPr>
            <a:r>
              <a:rPr lang="ru-RU" sz="2000" b="1" dirty="0" smtClean="0">
                <a:solidFill>
                  <a:srgbClr val="C0000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Задачи:</a:t>
            </a:r>
            <a:endParaRPr lang="ru-RU" sz="1600" b="1" dirty="0">
              <a:solidFill>
                <a:srgbClr val="C00000"/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Познакомиться с историей появления лука.</a:t>
            </a:r>
            <a:endParaRPr lang="ru-RU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Узнать о разновидностях  лука и его полезных свойствах.</a:t>
            </a:r>
            <a:endParaRPr lang="ru-RU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0"/>
              </a:spcAft>
              <a:buFont typeface="+mj-lt"/>
              <a:buAutoNum type="arabicPeriod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Познакомиться с разными способами выращивания зелёного лука в домашних условиях.</a:t>
            </a:r>
            <a:endParaRPr lang="ru-RU" sz="1600" b="1" dirty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just">
              <a:spcAft>
                <a:spcPts val="1000"/>
              </a:spcAft>
              <a:buFont typeface="+mj-lt"/>
              <a:buAutoNum type="arabicPeriod"/>
            </a:pPr>
            <a:r>
              <a:rPr lang="ru-RU" sz="2000" b="1" dirty="0">
                <a:ea typeface="Times New Roman" panose="02020603050405020304" pitchFamily="18" charset="0"/>
                <a:cs typeface="Times New Roman" panose="02020603050405020304" pitchFamily="18" charset="0"/>
              </a:rPr>
              <a:t>Провести наблюдения за прорастанием  зелёного лука в воде, в почве и в контейнерах из-под яиц в разных домашних условиях</a:t>
            </a:r>
            <a:r>
              <a:rPr lang="ru-RU" sz="2000" b="1" dirty="0" smtClean="0"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b="1" dirty="0" smtClean="0"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 smtClean="0">
                <a:solidFill>
                  <a:srgbClr val="FF0000"/>
                </a:solidFill>
              </a:rPr>
              <a:t>Методы </a:t>
            </a:r>
            <a:r>
              <a:rPr lang="ru-RU" b="1" dirty="0">
                <a:solidFill>
                  <a:srgbClr val="FF0000"/>
                </a:solidFill>
              </a:rPr>
              <a:t>исследования: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b="1" dirty="0"/>
              <a:t>анализ литературы и материалов Интернета по теме;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b="1" dirty="0"/>
              <a:t>наблюдение;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b="1" dirty="0"/>
              <a:t>анкетирование;</a:t>
            </a:r>
          </a:p>
          <a:p>
            <a:pPr marL="285750" lvl="0" indent="-285750">
              <a:buFont typeface="Wingdings" panose="05000000000000000000" pitchFamily="2" charset="2"/>
              <a:buChar char="Ø"/>
            </a:pPr>
            <a:r>
              <a:rPr lang="ru-RU" b="1" dirty="0"/>
              <a:t>интервьюирование.</a:t>
            </a:r>
          </a:p>
          <a:p>
            <a:pPr marL="342900" lvl="0" indent="-342900" algn="just">
              <a:lnSpc>
                <a:spcPct val="150000"/>
              </a:lnSpc>
              <a:spcAft>
                <a:spcPts val="1000"/>
              </a:spcAft>
              <a:buFont typeface="+mj-lt"/>
              <a:buAutoNum type="arabicPeriod"/>
            </a:pPr>
            <a:endParaRPr lang="ru-RU" sz="1600" b="1" dirty="0">
              <a:effectLst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33457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37221" y="1778227"/>
            <a:ext cx="3195457" cy="393445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71168" y="912136"/>
            <a:ext cx="3611870" cy="480055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230795" y="5866228"/>
            <a:ext cx="429407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/>
              <a:t>В школьной библиотеке.</a:t>
            </a:r>
            <a:endParaRPr lang="ru-RU" sz="24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828675" y="600075"/>
            <a:ext cx="401955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Поиск информации</a:t>
            </a:r>
            <a:endParaRPr lang="ru-RU" sz="2800" b="1" dirty="0"/>
          </a:p>
        </p:txBody>
      </p:sp>
    </p:spTree>
    <p:extLst>
      <p:ext uri="{BB962C8B-B14F-4D97-AF65-F5344CB8AC3E}">
        <p14:creationId xmlns:p14="http://schemas.microsoft.com/office/powerpoint/2010/main" xmlns="" val="19523671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86820" y="516048"/>
            <a:ext cx="3594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«Лук </a:t>
            </a:r>
            <a:r>
              <a:rPr lang="ru-RU" sz="2800" b="1" dirty="0"/>
              <a:t>от семи недуг»</a:t>
            </a:r>
          </a:p>
        </p:txBody>
      </p:sp>
      <p:pic>
        <p:nvPicPr>
          <p:cNvPr id="5122" name="Picture 2" descr="Лук - от семи недуг - 11 Февраля 2018 - МДОУ №27 &quot;Золотая Рыбка&quot;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94675" y="1300162"/>
            <a:ext cx="3448050" cy="4876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4110" y="1572259"/>
            <a:ext cx="3241675" cy="433260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56018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60080" y="306437"/>
            <a:ext cx="4549389" cy="60502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800725" y="1162050"/>
            <a:ext cx="6391275" cy="1911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Зорина Валентина Николаевна рассказала о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разновидностях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лука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и его </a:t>
            </a:r>
            <a:r>
              <a:rPr lang="ru-RU" sz="28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строении.</a:t>
            </a:r>
            <a:endParaRPr lang="ru-RU" sz="20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4157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810" y="485774"/>
            <a:ext cx="1586865" cy="218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89213" y="485774"/>
            <a:ext cx="1620838" cy="2181225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xmlns="" val="1336583298"/>
              </p:ext>
            </p:extLst>
          </p:nvPr>
        </p:nvGraphicFramePr>
        <p:xfrm>
          <a:off x="4903787" y="666750"/>
          <a:ext cx="5353050" cy="29622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6" name="Диаграмма 5"/>
          <p:cNvGraphicFramePr/>
          <p:nvPr>
            <p:extLst>
              <p:ext uri="{D42A27DB-BD31-4B8C-83A1-F6EECF244321}">
                <p14:modId xmlns:p14="http://schemas.microsoft.com/office/powerpoint/2010/main" xmlns="" val="3277761031"/>
              </p:ext>
            </p:extLst>
          </p:nvPr>
        </p:nvGraphicFramePr>
        <p:xfrm>
          <a:off x="384810" y="3157537"/>
          <a:ext cx="5362575" cy="30194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629640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0470" y="895857"/>
            <a:ext cx="3752647" cy="507490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010149" y="1008787"/>
            <a:ext cx="677227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228600" algn="just">
              <a:lnSpc>
                <a:spcPct val="150000"/>
              </a:lnSpc>
              <a:spcAft>
                <a:spcPts val="0"/>
              </a:spcAft>
            </a:pPr>
            <a:r>
              <a:rPr lang="ru-RU" sz="2400" b="1" dirty="0" err="1">
                <a:ea typeface="Calibri" panose="020F0502020204030204" pitchFamily="34" charset="0"/>
                <a:cs typeface="Times New Roman" panose="02020603050405020304" pitchFamily="18" charset="0"/>
              </a:rPr>
              <a:t>Агерчук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 Галина Ивановна рассказала, что лук </a:t>
            </a:r>
            <a:r>
              <a:rPr lang="ru-RU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добавляется </a:t>
            </a:r>
            <a:r>
              <a:rPr lang="ru-RU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в некоторые салаты для детей, но его перед этим ошпаривают, то есть обдают кипятком, чтобы ушла лишняя горечь.</a:t>
            </a:r>
            <a:endParaRPr lang="ru-RU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39146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0972" y="388874"/>
            <a:ext cx="3065145" cy="3400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754065" y="1101948"/>
            <a:ext cx="3780155" cy="429196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805057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1777" y="240668"/>
            <a:ext cx="3188970" cy="395033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91554" y="1127442"/>
            <a:ext cx="3355340" cy="3631565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981950" y="3533776"/>
            <a:ext cx="3695701" cy="314912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2655636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8177" y="449897"/>
            <a:ext cx="2169795" cy="273875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17338" t="22727" r="16466" b="1"/>
          <a:stretch/>
        </p:blipFill>
        <p:spPr bwMode="auto">
          <a:xfrm>
            <a:off x="7762875" y="2714625"/>
            <a:ext cx="4040187" cy="2946717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 xmlns=""/>
            </a:ext>
          </a:extLst>
        </p:spPr>
      </p:pic>
      <p:pic>
        <p:nvPicPr>
          <p:cNvPr id="4" name="Рисунок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87177" y="542925"/>
            <a:ext cx="3445510" cy="294513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23937" y="3409950"/>
            <a:ext cx="2586038" cy="3352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64126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12104" y="819149"/>
            <a:ext cx="4322445" cy="49434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04874" y="819150"/>
            <a:ext cx="4038317" cy="503174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479673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D:\День НАУКИ (апрель, 2021)\Лук\ФОТО лук\IMG-20210323-WA0028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67194" y="441800"/>
            <a:ext cx="3629025" cy="26787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96074" y="3514725"/>
            <a:ext cx="3700145" cy="295576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7509" y="3514725"/>
            <a:ext cx="3933191" cy="306689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Рисунок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67508" y="161925"/>
            <a:ext cx="3933191" cy="305752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1585653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648" y="556885"/>
            <a:ext cx="2349427" cy="3192991"/>
          </a:xfrm>
          <a:prstGeom prst="rect">
            <a:avLst/>
          </a:prstGeom>
          <a:noFill/>
          <a:ln>
            <a:noFill/>
          </a:ln>
        </p:spPr>
      </p:pic>
      <p:pic>
        <p:nvPicPr>
          <p:cNvPr id="3" name="Рисунок 2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57446" y="2750617"/>
            <a:ext cx="2782039" cy="33540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Рисунок 3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43240" y="2750617"/>
            <a:ext cx="2628333" cy="3230345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Прямоугольник 5"/>
          <p:cNvSpPr/>
          <p:nvPr/>
        </p:nvSpPr>
        <p:spPr>
          <a:xfrm>
            <a:off x="3315726" y="295275"/>
            <a:ext cx="429606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ea typeface="Calibri" panose="020F0502020204030204" pitchFamily="34" charset="0"/>
              </a:rPr>
              <a:t>«Вертикальная грядка»</a:t>
            </a:r>
            <a:endParaRPr lang="ru-RU" sz="2800" b="1" dirty="0"/>
          </a:p>
        </p:txBody>
      </p:sp>
      <p:pic>
        <p:nvPicPr>
          <p:cNvPr id="7" name="Рисунок 6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442764" y="556885"/>
            <a:ext cx="2480650" cy="35443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160965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9525" y="666750"/>
            <a:ext cx="51054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ea typeface="Calibri" panose="020F0502020204030204" pitchFamily="34" charset="0"/>
              </a:rPr>
              <a:t>«Волшебный мешочек</a:t>
            </a:r>
            <a:r>
              <a:rPr lang="ru-RU" sz="2800" b="1" dirty="0" smtClean="0">
                <a:ea typeface="Calibri" panose="020F0502020204030204" pitchFamily="34" charset="0"/>
              </a:rPr>
              <a:t>» </a:t>
            </a:r>
            <a:endParaRPr lang="ru-RU" sz="2800" b="1" dirty="0"/>
          </a:p>
        </p:txBody>
      </p:sp>
      <p:pic>
        <p:nvPicPr>
          <p:cNvPr id="6" name="Рисунок 5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29161" y="2809874"/>
            <a:ext cx="3128645" cy="36756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575" y="1562100"/>
            <a:ext cx="3686174" cy="3405504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Рисунок 7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277225" y="1562100"/>
            <a:ext cx="3733800" cy="360648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2395253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4214272094"/>
              </p:ext>
            </p:extLst>
          </p:nvPr>
        </p:nvGraphicFramePr>
        <p:xfrm>
          <a:off x="962026" y="1181100"/>
          <a:ext cx="11058524" cy="50513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43827">
                  <a:extLst>
                    <a:ext uri="{9D8B030D-6E8A-4147-A177-3AD203B41FA5}">
                      <a16:colId xmlns:a16="http://schemas.microsoft.com/office/drawing/2014/main" xmlns="" val="1569296696"/>
                    </a:ext>
                  </a:extLst>
                </a:gridCol>
                <a:gridCol w="1532667">
                  <a:extLst>
                    <a:ext uri="{9D8B030D-6E8A-4147-A177-3AD203B41FA5}">
                      <a16:colId xmlns:a16="http://schemas.microsoft.com/office/drawing/2014/main" xmlns="" val="149135542"/>
                    </a:ext>
                  </a:extLst>
                </a:gridCol>
                <a:gridCol w="1671397">
                  <a:extLst>
                    <a:ext uri="{9D8B030D-6E8A-4147-A177-3AD203B41FA5}">
                      <a16:colId xmlns:a16="http://schemas.microsoft.com/office/drawing/2014/main" xmlns="" val="1231397106"/>
                    </a:ext>
                  </a:extLst>
                </a:gridCol>
                <a:gridCol w="1778396">
                  <a:extLst>
                    <a:ext uri="{9D8B030D-6E8A-4147-A177-3AD203B41FA5}">
                      <a16:colId xmlns:a16="http://schemas.microsoft.com/office/drawing/2014/main" xmlns="" val="819139459"/>
                    </a:ext>
                  </a:extLst>
                </a:gridCol>
                <a:gridCol w="1882444">
                  <a:extLst>
                    <a:ext uri="{9D8B030D-6E8A-4147-A177-3AD203B41FA5}">
                      <a16:colId xmlns:a16="http://schemas.microsoft.com/office/drawing/2014/main" xmlns="" val="2147721990"/>
                    </a:ext>
                  </a:extLst>
                </a:gridCol>
                <a:gridCol w="1671397">
                  <a:extLst>
                    <a:ext uri="{9D8B030D-6E8A-4147-A177-3AD203B41FA5}">
                      <a16:colId xmlns:a16="http://schemas.microsoft.com/office/drawing/2014/main" xmlns="" val="1711328936"/>
                    </a:ext>
                  </a:extLst>
                </a:gridCol>
                <a:gridCol w="1778396">
                  <a:extLst>
                    <a:ext uri="{9D8B030D-6E8A-4147-A177-3AD203B41FA5}">
                      <a16:colId xmlns:a16="http://schemas.microsoft.com/office/drawing/2014/main" xmlns="" val="3673516101"/>
                    </a:ext>
                  </a:extLst>
                </a:gridCol>
              </a:tblGrid>
              <a:tr h="340429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в воде в пластиковом стаканчике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в почве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в контейнере из-под яиц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788367984"/>
                  </a:ext>
                </a:extLst>
              </a:tr>
              <a:tr h="169937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обрезан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не обрезан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обрезан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не обрезан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обрезан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Лук не обрезан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4131331736"/>
                  </a:ext>
                </a:extLst>
              </a:tr>
              <a:tr h="2670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1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посадка 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посадка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посадка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посадка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посадка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посадка</a:t>
                      </a: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3588278780"/>
                  </a:ext>
                </a:extLst>
              </a:tr>
              <a:tr h="2670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3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1 см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 см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1397155937"/>
                  </a:ext>
                </a:extLst>
              </a:tr>
              <a:tr h="26704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5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3 см 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2 см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5мм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49234339"/>
                  </a:ext>
                </a:extLst>
              </a:tr>
              <a:tr h="46193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7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5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 см 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5 см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205530700"/>
                  </a:ext>
                </a:extLst>
              </a:tr>
              <a:tr h="4005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9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7 см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2 см 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8 см 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 см 5мм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2881478440"/>
                  </a:ext>
                </a:extLst>
              </a:tr>
              <a:tr h="4005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11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9 см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3см 5 мм 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10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2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 см 5мм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454339559"/>
                  </a:ext>
                </a:extLst>
              </a:tr>
              <a:tr h="53409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13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10 см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5см 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12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2 см 5мм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  2 см 5мм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3859563121"/>
                  </a:ext>
                </a:extLst>
              </a:tr>
              <a:tr h="4005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15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11 см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7см 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14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3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4см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1423172768"/>
                  </a:ext>
                </a:extLst>
              </a:tr>
              <a:tr h="4005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17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14 см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10см 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зелень выросла на 17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 dirty="0">
                          <a:effectLst/>
                        </a:rPr>
                        <a:t> 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3 см 5мм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5см  5мм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3334992874"/>
                  </a:ext>
                </a:extLst>
              </a:tr>
              <a:tr h="4005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19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16 см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11см 5 мм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19 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4см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зелень выросла на 6см 5мм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346691423"/>
                  </a:ext>
                </a:extLst>
              </a:tr>
              <a:tr h="400567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600">
                          <a:effectLst/>
                        </a:rPr>
                        <a:t>День 20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высота зелени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17 см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высота зелени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13см 5 мм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высота зелени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21 см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высота зелени  </a:t>
                      </a:r>
                      <a:r>
                        <a:rPr lang="en-US" sz="500">
                          <a:effectLst/>
                        </a:rPr>
                        <a:t>4</a:t>
                      </a:r>
                      <a:r>
                        <a:rPr lang="ru-RU" sz="500">
                          <a:effectLst/>
                        </a:rPr>
                        <a:t> см 5 мм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высота зелени 7  см 5мм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(1 луковица загнила)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росток не увеличился </a:t>
                      </a:r>
                    </a:p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500">
                          <a:effectLst/>
                        </a:rPr>
                        <a:t> 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2601067661"/>
                  </a:ext>
                </a:extLst>
              </a:tr>
              <a:tr h="340429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700">
                          <a:effectLst/>
                        </a:rPr>
                        <a:t>Место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b="0" dirty="0">
                          <a:effectLst/>
                        </a:rPr>
                        <a:t>II</a:t>
                      </a:r>
                      <a:endParaRPr lang="ru-RU" sz="500" b="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III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I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VI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V</a:t>
                      </a:r>
                      <a:endParaRPr lang="ru-RU" sz="5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VI</a:t>
                      </a:r>
                      <a:endParaRPr lang="ru-RU" sz="5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32468" marR="32468" marT="0" marB="0"/>
                </a:tc>
                <a:extLst>
                  <a:ext uri="{0D108BD9-81ED-4DB2-BD59-A6C34878D82A}">
                    <a16:rowId xmlns:a16="http://schemas.microsoft.com/office/drawing/2014/main" xmlns="" val="3010854749"/>
                  </a:ext>
                </a:extLst>
              </a:tr>
            </a:tbl>
          </a:graphicData>
        </a:graphic>
      </p:graphicFrame>
      <p:sp>
        <p:nvSpPr>
          <p:cNvPr id="3" name="Прямоугольник 2"/>
          <p:cNvSpPr/>
          <p:nvPr/>
        </p:nvSpPr>
        <p:spPr>
          <a:xfrm>
            <a:off x="2676524" y="257175"/>
            <a:ext cx="8258175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ctr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Лук, выращенный в классе на подоконнике</a:t>
            </a: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3794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09600" y="4724400"/>
            <a:ext cx="11410949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0215" algn="just">
              <a:lnSpc>
                <a:spcPct val="150000"/>
              </a:lnSpc>
              <a:spcAft>
                <a:spcPts val="0"/>
              </a:spcAft>
            </a:pPr>
            <a:r>
              <a:rPr lang="ru-RU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Хуже всего лук вырос в кладовой, где ему было мало света и тепла.</a:t>
            </a:r>
            <a:endParaRPr lang="ru-RU" sz="2000" b="1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05630" y="873152"/>
            <a:ext cx="4147820" cy="33559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964700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818" y="181069"/>
            <a:ext cx="11651810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В ходе исследования моя </a:t>
            </a:r>
            <a:r>
              <a:rPr lang="ru-RU" sz="3200" b="1" dirty="0">
                <a:solidFill>
                  <a:srgbClr val="C00000"/>
                </a:solidFill>
              </a:rPr>
              <a:t>гипотеза </a:t>
            </a:r>
            <a:r>
              <a:rPr lang="ru-RU" sz="3200" b="1" dirty="0" smtClean="0">
                <a:solidFill>
                  <a:srgbClr val="C00000"/>
                </a:solidFill>
              </a:rPr>
              <a:t>подтвердилась частично.</a:t>
            </a:r>
          </a:p>
          <a:p>
            <a:pPr algn="ctr"/>
            <a:r>
              <a:rPr lang="ru-RU" sz="2400" b="1" dirty="0" smtClean="0"/>
              <a:t> </a:t>
            </a:r>
            <a:r>
              <a:rPr lang="ru-RU" sz="2800" dirty="0"/>
              <a:t>Лучший урожай зелёного лука можно получить в условиях хорошего освещения, при комнатной температуре. Необрезанный лук в первые </a:t>
            </a:r>
            <a:endParaRPr lang="ru-RU" sz="2800" dirty="0" smtClean="0"/>
          </a:p>
          <a:p>
            <a:pPr algn="ctr"/>
            <a:r>
              <a:rPr lang="ru-RU" sz="2800" dirty="0" smtClean="0"/>
              <a:t>10-12 </a:t>
            </a:r>
            <a:r>
              <a:rPr lang="ru-RU" sz="2800" dirty="0"/>
              <a:t>дней растёт медленнее.</a:t>
            </a:r>
            <a:r>
              <a:rPr lang="ru-RU" sz="2800" b="1" dirty="0"/>
              <a:t> </a:t>
            </a:r>
            <a:endParaRPr lang="ru-RU" sz="2800" dirty="0"/>
          </a:p>
        </p:txBody>
      </p:sp>
      <p:pic>
        <p:nvPicPr>
          <p:cNvPr id="4" name="Рисунок 3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376" y="2450876"/>
            <a:ext cx="2266950" cy="3023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44582" y="2450876"/>
            <a:ext cx="2241868" cy="3023235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Рисунок 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14377" y="2450876"/>
            <a:ext cx="2779413" cy="302323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6489976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334977" y="126749"/>
            <a:ext cx="1166991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Наиболее оптимальными условиями </a:t>
            </a:r>
          </a:p>
          <a:p>
            <a:pPr algn="ctr"/>
            <a:r>
              <a:rPr lang="ru-RU" sz="2800" b="1" dirty="0"/>
              <a:t>для выращивания зеленого лука является </a:t>
            </a:r>
          </a:p>
          <a:p>
            <a:pPr algn="ctr"/>
            <a:r>
              <a:rPr lang="ru-RU" sz="2800" b="1" dirty="0"/>
              <a:t>пластиковая ёмкость с землёй и вода. </a:t>
            </a:r>
          </a:p>
        </p:txBody>
      </p:sp>
      <p:pic>
        <p:nvPicPr>
          <p:cNvPr id="5" name="Рисунок 4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3741" y="1738266"/>
            <a:ext cx="4703605" cy="3524661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Прямоугольник 1"/>
          <p:cNvSpPr/>
          <p:nvPr/>
        </p:nvSpPr>
        <p:spPr>
          <a:xfrm>
            <a:off x="1581485" y="5375557"/>
            <a:ext cx="229325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I</a:t>
            </a:r>
            <a:r>
              <a:rPr lang="ru-RU" sz="5400" b="1" cap="none" spc="0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  <a:effectLst/>
              </a:rPr>
              <a:t> место</a:t>
            </a:r>
            <a:endParaRPr lang="ru-RU" sz="5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rgbClr val="C00000"/>
              </a:solidFill>
              <a:effectLst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28371" y="5262927"/>
            <a:ext cx="32049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II</a:t>
            </a:r>
            <a:r>
              <a:rPr lang="ru-RU" sz="54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 </a:t>
            </a:r>
            <a:r>
              <a:rPr lang="ru-RU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C00000"/>
                </a:solidFill>
              </a:rPr>
              <a:t>место</a:t>
            </a:r>
          </a:p>
        </p:txBody>
      </p:sp>
      <p:pic>
        <p:nvPicPr>
          <p:cNvPr id="7" name="Рисунок 6" descr="C:\Users\МБОУ ЯСШ №1\Downloads\IMG_5692 (1)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5400000">
            <a:off x="5992317" y="1814216"/>
            <a:ext cx="3517790" cy="33482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31118904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335794" y="697117"/>
            <a:ext cx="7976103" cy="1004934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Овал 4"/>
          <p:cNvSpPr/>
          <p:nvPr/>
        </p:nvSpPr>
        <p:spPr>
          <a:xfrm>
            <a:off x="660903" y="2895597"/>
            <a:ext cx="2316323" cy="21818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Уроки окружающего мира</a:t>
            </a:r>
            <a:endParaRPr lang="ru-RU" dirty="0"/>
          </a:p>
        </p:txBody>
      </p:sp>
      <p:sp>
        <p:nvSpPr>
          <p:cNvPr id="6" name="Овал 5"/>
          <p:cNvSpPr/>
          <p:nvPr/>
        </p:nvSpPr>
        <p:spPr>
          <a:xfrm>
            <a:off x="4630920" y="2777903"/>
            <a:ext cx="2316178" cy="21818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Классные часы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8700380" y="2777904"/>
            <a:ext cx="2459526" cy="218188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Внеурочная деятельность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3573005" y="737919"/>
            <a:ext cx="57883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50" dirty="0" smtClean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Данный материал</a:t>
            </a:r>
            <a:endParaRPr lang="ru-RU" sz="54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cxnSp>
        <p:nvCxnSpPr>
          <p:cNvPr id="11" name="Прямая со стрелкой 10"/>
          <p:cNvCxnSpPr/>
          <p:nvPr/>
        </p:nvCxnSpPr>
        <p:spPr>
          <a:xfrm>
            <a:off x="5681050" y="1874067"/>
            <a:ext cx="27160" cy="6518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 flipH="1">
            <a:off x="2977226" y="1874067"/>
            <a:ext cx="2445800" cy="9038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>
            <a:off x="5930020" y="1874067"/>
            <a:ext cx="2666245" cy="8705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949251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6">
                <a:lumMod val="5000"/>
                <a:lumOff val="95000"/>
              </a:schemeClr>
            </a:gs>
            <a:gs pos="74000">
              <a:schemeClr val="accent6">
                <a:lumMod val="45000"/>
                <a:lumOff val="55000"/>
              </a:schemeClr>
            </a:gs>
            <a:gs pos="83000">
              <a:schemeClr val="accent6">
                <a:lumMod val="45000"/>
                <a:lumOff val="55000"/>
              </a:schemeClr>
            </a:gs>
            <a:gs pos="100000">
              <a:schemeClr val="accent6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Желаю здоровья! 120 картинок с пожеланиями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421394" y="479833"/>
            <a:ext cx="8546470" cy="571500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42345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614</Words>
  <Application>Microsoft Office PowerPoint</Application>
  <PresentationFormat>Произвольный</PresentationFormat>
  <Paragraphs>182</Paragraphs>
  <Slides>24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24</vt:i4>
      </vt:variant>
    </vt:vector>
  </HeadingPairs>
  <TitlesOfParts>
    <vt:vector size="2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Ольга Ольга</dc:creator>
  <cp:lastModifiedBy>Windows User</cp:lastModifiedBy>
  <cp:revision>29</cp:revision>
  <dcterms:created xsi:type="dcterms:W3CDTF">2021-03-29T03:11:19Z</dcterms:created>
  <dcterms:modified xsi:type="dcterms:W3CDTF">2021-04-02T07:10:59Z</dcterms:modified>
</cp:coreProperties>
</file>