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9" r:id="rId5"/>
    <p:sldId id="261" r:id="rId6"/>
    <p:sldId id="287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3" r:id="rId17"/>
    <p:sldId id="280" r:id="rId18"/>
    <p:sldId id="281" r:id="rId19"/>
    <p:sldId id="282" r:id="rId20"/>
    <p:sldId id="283" r:id="rId21"/>
    <p:sldId id="284" r:id="rId22"/>
    <p:sldId id="285" r:id="rId23"/>
    <p:sldId id="286" r:id="rId24"/>
    <p:sldId id="288" r:id="rId25"/>
    <p:sldId id="276" r:id="rId26"/>
    <p:sldId id="289" r:id="rId27"/>
    <p:sldId id="290" r:id="rId28"/>
    <p:sldId id="292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88192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8411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85216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40891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8700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54436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6474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57324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30183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07696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2098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BD8F2-3D42-40FA-800C-628CC43979E6}" type="datetimeFigureOut">
              <a:rPr lang="ru-RU" smtClean="0"/>
              <a:pPr/>
              <a:t>20.10.2020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F3986-4EBC-4916-B02E-F14B632C34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9140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etsad-kitty.ru/user/21919934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doshvozrast.ru/rabrod/rabrod.htm" TargetMode="External"/><Relationship Id="rId3" Type="http://schemas.openxmlformats.org/officeDocument/2006/relationships/hyperlink" Target="http://www.o-detstve.ru/forteachers.html" TargetMode="External"/><Relationship Id="rId7" Type="http://schemas.openxmlformats.org/officeDocument/2006/relationships/hyperlink" Target="http://www.tvoyrebenok.ru/index.shtml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95.31.1.68/users.php?m=register" TargetMode="External"/><Relationship Id="rId11" Type="http://schemas.openxmlformats.org/officeDocument/2006/relationships/hyperlink" Target="http://www.liveinternet.ru/users/deti-66/" TargetMode="External"/><Relationship Id="rId5" Type="http://schemas.openxmlformats.org/officeDocument/2006/relationships/hyperlink" Target="http://www.solnet.ee/contests/index.php" TargetMode="External"/><Relationship Id="rId10" Type="http://schemas.openxmlformats.org/officeDocument/2006/relationships/hyperlink" Target="http://konspekt.vscolu.ru/" TargetMode="External"/><Relationship Id="rId4" Type="http://schemas.openxmlformats.org/officeDocument/2006/relationships/hyperlink" Target="http://detsad-kitty.ru/" TargetMode="External"/><Relationship Id="rId9" Type="http://schemas.openxmlformats.org/officeDocument/2006/relationships/hyperlink" Target="http://lutiksol.narod2.ru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aam.ru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ds482nsk.edusite.ru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mail.ru/public/2UnG/4NezzUCwc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loud.mail.ru/public/5HaM/3xXWA43DR" TargetMode="External"/><Relationship Id="rId5" Type="http://schemas.openxmlformats.org/officeDocument/2006/relationships/hyperlink" Target="https://cloud.mail.ru/public/4igd/2FxcMS8yo" TargetMode="External"/><Relationship Id="rId4" Type="http://schemas.openxmlformats.org/officeDocument/2006/relationships/hyperlink" Target="https://cloud.mail.ru/public/3XgX/rD1QgHhBd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6" y="0"/>
            <a:ext cx="913710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оле 2"/>
          <p:cNvSpPr txBox="1"/>
          <p:nvPr/>
        </p:nvSpPr>
        <p:spPr>
          <a:xfrm>
            <a:off x="653326" y="401733"/>
            <a:ext cx="7695491" cy="128586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72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ПОРТФОЛИО</a:t>
            </a:r>
            <a:endParaRPr lang="ru-RU" sz="11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6" name="Поле 3"/>
          <p:cNvSpPr txBox="1"/>
          <p:nvPr/>
        </p:nvSpPr>
        <p:spPr>
          <a:xfrm>
            <a:off x="263436" y="2041938"/>
            <a:ext cx="8707069" cy="19195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spc="50" dirty="0" err="1" smtClean="0"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Стрековцовой</a:t>
            </a:r>
            <a:r>
              <a:rPr lang="ru-RU" sz="4800" b="1" spc="50" dirty="0" smtClean="0"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 </a:t>
            </a:r>
            <a:endParaRPr lang="ru-RU" sz="1100" dirty="0">
              <a:solidFill>
                <a:schemeClr val="tx2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spc="50" dirty="0" smtClean="0"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>
                    <a:srgbClr val="000000">
                      <a:alpha val="65000"/>
                    </a:srgbClr>
                  </a:outerShdw>
                </a:effectLst>
                <a:latin typeface="Times New Roman"/>
                <a:ea typeface="Calibri"/>
                <a:cs typeface="Times New Roman"/>
              </a:rPr>
              <a:t>Майи Олеговны</a:t>
            </a:r>
            <a:endParaRPr lang="ru-RU" sz="1100" dirty="0">
              <a:solidFill>
                <a:schemeClr val="tx2">
                  <a:lumMod val="75000"/>
                </a:schemeClr>
              </a:solidFill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66265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5"/>
          <p:cNvSpPr txBox="1"/>
          <p:nvPr/>
        </p:nvSpPr>
        <p:spPr>
          <a:xfrm>
            <a:off x="2284051" y="260648"/>
            <a:ext cx="4854662" cy="1091837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60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СОДЕРЖАНИЕ</a:t>
            </a:r>
            <a:endParaRPr lang="ru-RU" sz="11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оле 6"/>
          <p:cNvSpPr txBox="1">
            <a:spLocks/>
          </p:cNvSpPr>
          <p:nvPr/>
        </p:nvSpPr>
        <p:spPr>
          <a:xfrm>
            <a:off x="755576" y="1625898"/>
            <a:ext cx="6591300" cy="45624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Раздел 1. Общие сведения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Раздел 2. Ресурсное обеспечение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Раздел 3. Методическая копилка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 Документы и материалы по самообразованию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>
                <a:effectLst/>
                <a:latin typeface="Times New Roman"/>
                <a:ea typeface="Calibri"/>
                <a:cs typeface="Times New Roman"/>
              </a:rPr>
              <a:t>Достижения воспитанников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 smtClean="0">
                <a:solidFill>
                  <a:srgbClr val="000000"/>
                </a:solidFill>
                <a:effectLst/>
                <a:latin typeface="Times New Roman"/>
                <a:ea typeface="Calibri"/>
                <a:cs typeface="Times New Roman"/>
              </a:rPr>
              <a:t>Фотоматериалы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56170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1440"/>
            <a:ext cx="9144000" cy="7389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9"/>
          <p:cNvSpPr txBox="1"/>
          <p:nvPr/>
        </p:nvSpPr>
        <p:spPr>
          <a:xfrm>
            <a:off x="180123" y="-171400"/>
            <a:ext cx="8767244" cy="1589595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РАЗДЕЛ 1</a:t>
            </a:r>
            <a:endParaRPr lang="ru-RU" sz="11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Общие сведения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оле 10"/>
          <p:cNvSpPr txBox="1">
            <a:spLocks noChangeArrowheads="1"/>
          </p:cNvSpPr>
          <p:nvPr/>
        </p:nvSpPr>
        <p:spPr bwMode="auto">
          <a:xfrm>
            <a:off x="899591" y="2276872"/>
            <a:ext cx="7086389" cy="331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lt1">
                    <a:lumMod val="100000"/>
                    <a:lumOff val="0"/>
                  </a:schemeClr>
                </a:solidFill>
              </a14:hiddenFill>
            </a:ext>
            <a:ext uri="{91240B29-F687-4F45-9708-019B960494DF}">
              <a14:hiddenLine xmlns=""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800" dirty="0">
                <a:effectLst/>
                <a:latin typeface="Times New Roman"/>
                <a:ea typeface="Calibri"/>
                <a:cs typeface="Times New Roman"/>
              </a:rPr>
              <a:t>Резюме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800" dirty="0">
                <a:effectLst/>
                <a:latin typeface="Times New Roman"/>
                <a:ea typeface="Calibri"/>
                <a:cs typeface="Times New Roman"/>
              </a:rPr>
              <a:t>Дополнительная информация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4199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48680"/>
            <a:ext cx="2232248" cy="288032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12"/>
          <p:cNvSpPr txBox="1"/>
          <p:nvPr/>
        </p:nvSpPr>
        <p:spPr>
          <a:xfrm>
            <a:off x="2560509" y="117157"/>
            <a:ext cx="6403980" cy="10922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РЕЗЮМЕ</a:t>
            </a:r>
            <a:endParaRPr lang="ru-RU" sz="11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5" name="Поле 14"/>
          <p:cNvSpPr txBox="1">
            <a:spLocks/>
          </p:cNvSpPr>
          <p:nvPr/>
        </p:nvSpPr>
        <p:spPr>
          <a:xfrm>
            <a:off x="2566513" y="903040"/>
            <a:ext cx="6397975" cy="33337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Ф.И.О. </a:t>
            </a:r>
            <a:r>
              <a:rPr lang="ru-RU" sz="1600" u="sng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Стрековцова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 Майя Олеговна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Дата рождения: 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29.01.1982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Место </a:t>
            </a:r>
            <a:r>
              <a:rPr lang="ru-RU" sz="1600" b="1" dirty="0" err="1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рождения:</a:t>
            </a:r>
            <a:r>
              <a:rPr lang="ru-RU" sz="1600" u="sng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г.Магадан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Гражданство: </a:t>
            </a:r>
            <a:r>
              <a:rPr lang="ru-RU" sz="1600" u="sng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РФ      </a:t>
            </a:r>
            <a:r>
              <a:rPr lang="ru-RU" sz="16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Пол: </a:t>
            </a:r>
            <a:r>
              <a:rPr lang="ru-RU" sz="1600" u="sng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женский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Домашний адрес: </a:t>
            </a:r>
            <a:r>
              <a:rPr lang="ru-RU" sz="1600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630124 Г.Новосибирск Дзержинский район ул.Есенина д.10 </a:t>
            </a:r>
            <a:r>
              <a:rPr lang="ru-RU" sz="1600" u="sng" dirty="0" err="1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кв</a:t>
            </a:r>
            <a:r>
              <a:rPr lang="ru-RU" sz="1600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11.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Телефон: 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89232306868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E</a:t>
            </a: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-</a:t>
            </a:r>
            <a:r>
              <a:rPr lang="en-US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mail</a:t>
            </a: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: </a:t>
            </a:r>
            <a:r>
              <a:rPr lang="en-US" sz="1600" u="sng" dirty="0" smtClean="0">
                <a:solidFill>
                  <a:srgbClr val="0000FF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maiabo@mail.ru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 </a:t>
            </a:r>
          </a:p>
        </p:txBody>
      </p:sp>
      <p:sp>
        <p:nvSpPr>
          <p:cNvPr id="6" name="Поле 15"/>
          <p:cNvSpPr txBox="1">
            <a:spLocks/>
          </p:cNvSpPr>
          <p:nvPr/>
        </p:nvSpPr>
        <p:spPr>
          <a:xfrm>
            <a:off x="539552" y="4293096"/>
            <a:ext cx="8424936" cy="1872208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Место работы:</a:t>
            </a:r>
            <a:r>
              <a:rPr lang="en-US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МКДОУ №482 </a:t>
            </a:r>
            <a:r>
              <a:rPr lang="ru-RU" sz="1600" u="sng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дс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 комбинированного вида «Радуга» ул.Лазурная 2</a:t>
            </a:r>
            <a:r>
              <a:rPr lang="en-US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/1  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т. </a:t>
            </a:r>
            <a:r>
              <a:rPr lang="en-US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2025550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Педагогический стаж: </a:t>
            </a:r>
            <a:r>
              <a:rPr lang="ru-RU" sz="1600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1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2 </a:t>
            </a:r>
            <a:r>
              <a:rPr lang="ru-RU" sz="1600" u="sng" dirty="0" smtClean="0">
                <a:latin typeface="Times New Roman" pitchFamily="18" charset="0"/>
                <a:ea typeface="Calibri"/>
                <a:cs typeface="Times New Roman" pitchFamily="18" charset="0"/>
              </a:rPr>
              <a:t>лет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Стаж работы в </a:t>
            </a:r>
            <a:r>
              <a:rPr lang="ru-RU" sz="16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МКДОУ №482 </a:t>
            </a:r>
            <a:r>
              <a:rPr lang="ru-RU" sz="16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- 12 </a:t>
            </a:r>
            <a:r>
              <a:rPr lang="ru-RU" sz="1600" b="1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лет</a:t>
            </a:r>
            <a:r>
              <a:rPr lang="ru-RU" sz="1600" u="sng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  </a:t>
            </a:r>
            <a:endParaRPr lang="ru-RU" sz="1600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u="none" strike="noStrike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u="none" strike="noStrike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u="none" strike="noStrike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pic>
        <p:nvPicPr>
          <p:cNvPr id="7" name="Рисунок 6" descr="C:\Users\Маришечь\Downloads\IMG_20200410_205154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2016224" cy="26642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096062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70"/>
            <a:ext cx="9144000" cy="688027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оле 25"/>
          <p:cNvSpPr txBox="1">
            <a:spLocks/>
          </p:cNvSpPr>
          <p:nvPr/>
        </p:nvSpPr>
        <p:spPr>
          <a:xfrm>
            <a:off x="945603" y="2847509"/>
            <a:ext cx="7166610" cy="223012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260649"/>
            <a:ext cx="8208912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Мои </a:t>
            </a:r>
            <a:r>
              <a:rPr lang="ru-RU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размышления</a:t>
            </a:r>
          </a:p>
          <a:p>
            <a:pPr algn="ctr"/>
            <a:r>
              <a:rPr lang="ru-RU" dirty="0" smtClean="0"/>
              <a:t> </a:t>
            </a:r>
            <a:r>
              <a:rPr lang="ru-RU" sz="24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Мое кредо:</a:t>
            </a:r>
            <a:r>
              <a:rPr lang="ru-RU" dirty="0" smtClean="0"/>
              <a:t> 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Вводить ребенка в мир истины, добра и красоты.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 все времена, во всем мире дети составляют богатство страны. 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знаю, что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 следует посвятить самые серьезные исследования в области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обучения, развития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воспитания. Ведь малыш уже с первых дней своей жизни – это отнюдь не сосуд, который надо наполнить, а светильник, который следует зажечь.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Детский сад – живой, развивающийся организм: каждый прожитый день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час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дарит мне и воспитанникам радость общения, радость бытия.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Ежедневно, как ручейки, сюда стекаются и взрослые, и дети.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Одни – чтобы учиться, другие - чтобы учить и воспитывать.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День за днём, год за годом мы вместе идём вперёд от сотрудничества 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сотворчеству</a:t>
            </a:r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пусть эти ручейки объединяются в реки, реки в моря, моря в океаны.</a:t>
            </a:r>
          </a:p>
          <a:p>
            <a:r>
              <a:rPr lang="ru-RU" sz="20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Счастливого нам плавания по безбрежному океану любви и творчества!</a:t>
            </a:r>
            <a:endParaRPr lang="ru-RU" sz="20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0261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70"/>
            <a:ext cx="9144000" cy="68802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18"/>
          <p:cNvSpPr txBox="1"/>
          <p:nvPr/>
        </p:nvSpPr>
        <p:spPr>
          <a:xfrm>
            <a:off x="945603" y="404664"/>
            <a:ext cx="7237095" cy="186961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ДОПОЛНИТЕЛЬНАЯ </a:t>
            </a:r>
            <a:endParaRPr lang="ru-RU" sz="11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ИНФОРМАЦИЯ</a:t>
            </a:r>
            <a:endParaRPr lang="ru-RU" sz="11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оле 25"/>
          <p:cNvSpPr txBox="1">
            <a:spLocks/>
          </p:cNvSpPr>
          <p:nvPr/>
        </p:nvSpPr>
        <p:spPr>
          <a:xfrm>
            <a:off x="945603" y="2847509"/>
            <a:ext cx="7166610" cy="223012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 smtClean="0">
                <a:latin typeface="Times New Roman"/>
                <a:ea typeface="Calibri"/>
                <a:cs typeface="Times New Roman"/>
              </a:rPr>
              <a:t>Прохожу обучение:  </a:t>
            </a:r>
            <a:r>
              <a:rPr lang="ru-RU" sz="2200" dirty="0" smtClean="0">
                <a:latin typeface="Times New Roman"/>
                <a:ea typeface="Calibri"/>
                <a:cs typeface="Times New Roman"/>
              </a:rPr>
              <a:t>курс фотографии, курсы «Ментальной арифметики», </a:t>
            </a:r>
            <a:r>
              <a:rPr lang="ru-RU" sz="2400" dirty="0" smtClean="0">
                <a:latin typeface="Times New Roman" pitchFamily="18" charset="0"/>
                <a:ea typeface="Calibri"/>
                <a:cs typeface="Times New Roman" pitchFamily="18" charset="0"/>
              </a:rPr>
              <a:t>«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«Система сопровождения ребенка с ОВЗ в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общеразвивающем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детском саду»</a:t>
            </a:r>
            <a:r>
              <a:rPr lang="ru-RU" sz="1100" dirty="0" smtClean="0"/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>
                <a:effectLst/>
                <a:latin typeface="Times New Roman"/>
                <a:ea typeface="Calibri"/>
                <a:cs typeface="Times New Roman"/>
              </a:rPr>
              <a:t>Навыки работы с ПК</a:t>
            </a:r>
            <a:r>
              <a:rPr lang="en-US" sz="2200" b="1" dirty="0">
                <a:effectLst/>
                <a:latin typeface="Times New Roman"/>
                <a:ea typeface="Calibri"/>
                <a:cs typeface="Times New Roman"/>
              </a:rPr>
              <a:t>: </a:t>
            </a:r>
            <a:r>
              <a:rPr lang="en-US" sz="2200" dirty="0">
                <a:effectLst/>
                <a:latin typeface="Times New Roman"/>
                <a:ea typeface="Calibri"/>
                <a:cs typeface="Times New Roman"/>
              </a:rPr>
              <a:t>Ms Office, </a:t>
            </a:r>
            <a:r>
              <a:rPr lang="en-US" sz="2200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2200" dirty="0">
                <a:effectLst/>
                <a:latin typeface="Times New Roman"/>
                <a:ea typeface="Calibri"/>
                <a:cs typeface="Times New Roman"/>
              </a:rPr>
              <a:t>Adobe </a:t>
            </a:r>
            <a:r>
              <a:rPr lang="en-US" sz="2200" dirty="0" smtClean="0">
                <a:effectLst/>
                <a:latin typeface="Times New Roman"/>
                <a:ea typeface="Calibri"/>
                <a:cs typeface="Times New Roman"/>
              </a:rPr>
              <a:t>Photoshop</a:t>
            </a:r>
            <a:r>
              <a:rPr lang="ru-RU" sz="2200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en-US" sz="2200" dirty="0" err="1" smtClean="0">
                <a:effectLst/>
                <a:latin typeface="Times New Roman"/>
                <a:ea typeface="Calibri"/>
                <a:cs typeface="Times New Roman"/>
              </a:rPr>
              <a:t>Lightroom</a:t>
            </a:r>
            <a:r>
              <a:rPr lang="en-US" sz="2200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>
                <a:effectLst/>
                <a:latin typeface="Times New Roman"/>
                <a:ea typeface="Calibri"/>
                <a:cs typeface="Times New Roman"/>
              </a:rPr>
              <a:t>Интересы, предпочтения, хобби:</a:t>
            </a:r>
            <a:r>
              <a:rPr lang="ru-RU" sz="2200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200" dirty="0" smtClean="0">
                <a:latin typeface="Times New Roman"/>
                <a:ea typeface="Calibri"/>
                <a:cs typeface="Times New Roman"/>
              </a:rPr>
              <a:t>фотография, психология.</a:t>
            </a:r>
            <a:endParaRPr lang="ru-RU" sz="1100" dirty="0">
              <a:effectLst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026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1440"/>
            <a:ext cx="9144000" cy="7389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20"/>
          <p:cNvSpPr txBox="1"/>
          <p:nvPr/>
        </p:nvSpPr>
        <p:spPr>
          <a:xfrm>
            <a:off x="968783" y="-626110"/>
            <a:ext cx="7247890" cy="18288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Раздел 2</a:t>
            </a:r>
            <a:endParaRPr lang="ru-RU" sz="1100" dirty="0">
              <a:solidFill>
                <a:srgbClr val="FF0000"/>
              </a:solidFill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Ресурсное обеспечение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оле 29"/>
          <p:cNvSpPr txBox="1">
            <a:spLocks/>
          </p:cNvSpPr>
          <p:nvPr/>
        </p:nvSpPr>
        <p:spPr>
          <a:xfrm>
            <a:off x="892492" y="1202690"/>
            <a:ext cx="7359015" cy="83947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sz="2600">
                <a:effectLst/>
                <a:latin typeface="Times New Roman"/>
                <a:ea typeface="Calibri"/>
                <a:cs typeface="Times New Roman"/>
              </a:rPr>
              <a:t>Список научно-методического обеспечения:</a:t>
            </a:r>
            <a:endParaRPr lang="ru-RU" sz="1100">
              <a:effectLst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180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>
              <a:effectLst/>
              <a:ea typeface="Calibri"/>
              <a:cs typeface="Times New Roman"/>
            </a:endParaRPr>
          </a:p>
        </p:txBody>
      </p:sp>
      <p:sp>
        <p:nvSpPr>
          <p:cNvPr id="5" name="Поле 21"/>
          <p:cNvSpPr txBox="1">
            <a:spLocks noChangeArrowheads="1"/>
          </p:cNvSpPr>
          <p:nvPr/>
        </p:nvSpPr>
        <p:spPr bwMode="auto">
          <a:xfrm>
            <a:off x="323528" y="1804035"/>
            <a:ext cx="8568952" cy="586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42900" lvl="0" indent="-342900">
              <a:lnSpc>
                <a:spcPct val="150000"/>
              </a:lnSpc>
              <a:spcAft>
                <a:spcPts val="1000"/>
              </a:spcAft>
              <a:buClr>
                <a:srgbClr val="FF0000"/>
              </a:buClr>
              <a:buFont typeface="Wingdings"/>
              <a:buChar char=""/>
              <a:tabLst>
                <a:tab pos="457200" algn="l"/>
              </a:tabLst>
            </a:pPr>
            <a:r>
              <a:rPr lang="ru-RU" sz="1600" b="1" dirty="0">
                <a:effectLst/>
                <a:latin typeface="Times New Roman"/>
                <a:ea typeface="Calibri"/>
                <a:cs typeface="Times New Roman"/>
              </a:rPr>
              <a:t>Использование методических материалов и учебно-методической литературы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Clr>
                <a:srgbClr val="FF0000"/>
              </a:buClr>
              <a:buFont typeface="Wingdings"/>
              <a:buChar char=""/>
              <a:tabLst>
                <a:tab pos="457200" algn="l"/>
              </a:tabLst>
            </a:pPr>
            <a:r>
              <a:rPr lang="ru-RU" sz="1600" b="1" dirty="0">
                <a:effectLst/>
                <a:latin typeface="Times New Roman"/>
                <a:ea typeface="Calibri"/>
                <a:cs typeface="Times New Roman"/>
              </a:rPr>
              <a:t>Использование ИКТ  в образовательном процессе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Clr>
                <a:srgbClr val="FF0000"/>
              </a:buClr>
              <a:buFont typeface="Wingdings"/>
              <a:buChar char=""/>
              <a:tabLst>
                <a:tab pos="457200" algn="l"/>
              </a:tabLst>
            </a:pPr>
            <a:r>
              <a:rPr lang="ru-RU" sz="1600" b="1" dirty="0">
                <a:effectLst/>
                <a:latin typeface="Times New Roman"/>
                <a:ea typeface="Calibri"/>
                <a:cs typeface="Times New Roman"/>
              </a:rPr>
              <a:t>Информация об участии в профессиональных и творческих педагогических конкурсах, проведении семинаров 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Clr>
                <a:srgbClr val="FF0000"/>
              </a:buClr>
              <a:buFont typeface="Wingdings"/>
              <a:buChar char=""/>
              <a:tabLst>
                <a:tab pos="457200" algn="l"/>
              </a:tabLst>
            </a:pPr>
            <a:r>
              <a:rPr lang="ru-RU" sz="1600" b="1" dirty="0">
                <a:effectLst/>
                <a:latin typeface="Times New Roman"/>
                <a:ea typeface="Calibri"/>
                <a:cs typeface="Times New Roman"/>
              </a:rPr>
              <a:t>Разработка проектов, клубов, положений, написание статей 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Clr>
                <a:srgbClr val="FF0000"/>
              </a:buClr>
              <a:buFont typeface="Wingdings"/>
              <a:buChar char=""/>
              <a:tabLst>
                <a:tab pos="457200" algn="l"/>
              </a:tabLst>
            </a:pPr>
            <a:r>
              <a:rPr lang="ru-RU" sz="1600" b="1" dirty="0">
                <a:effectLst/>
                <a:latin typeface="Times New Roman"/>
                <a:ea typeface="Calibri"/>
                <a:cs typeface="Times New Roman"/>
              </a:rPr>
              <a:t>Персональные страницы в сетевых сообществах</a:t>
            </a:r>
            <a:r>
              <a:rPr lang="ru-RU" sz="1600" b="1" dirty="0" smtClean="0">
                <a:effectLst/>
                <a:latin typeface="Times New Roman"/>
                <a:ea typeface="Calibri"/>
                <a:cs typeface="Times New Roman"/>
              </a:rPr>
              <a:t>:</a:t>
            </a:r>
          </a:p>
          <a:p>
            <a:pPr marL="342900" lvl="0" indent="-342900">
              <a:lnSpc>
                <a:spcPct val="150000"/>
              </a:lnSpc>
              <a:spcAft>
                <a:spcPts val="1000"/>
              </a:spcAft>
              <a:buClr>
                <a:srgbClr val="FF0000"/>
              </a:buClr>
              <a:tabLst>
                <a:tab pos="457200" algn="l"/>
              </a:tabLst>
            </a:pP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        </a:t>
            </a:r>
            <a:r>
              <a:rPr lang="ru-RU" sz="1600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sz="1600" b="1" dirty="0" smtClean="0">
                <a:latin typeface="Times New Roman"/>
                <a:ea typeface="Calibri"/>
                <a:cs typeface="Times New Roman"/>
              </a:rPr>
              <a:t>http:// www.maam.ru/users/771190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r>
              <a:rPr lang="en-US" sz="1600" u="sng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  <a:hlinkClick r:id="rId3"/>
              </a:rPr>
              <a:t>https://infourok.ru/user/strekovcova-mayya-olegovna </a:t>
            </a:r>
            <a:r>
              <a:rPr lang="ru-RU" sz="1600" u="sng" dirty="0" smtClean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  <a:hlinkClick r:id="rId3"/>
              </a:rPr>
              <a:t>/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457200" algn="just">
              <a:lnSpc>
                <a:spcPct val="150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1160301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70"/>
            <a:ext cx="9144000" cy="68802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24"/>
          <p:cNvSpPr txBox="1">
            <a:spLocks noChangeArrowheads="1"/>
          </p:cNvSpPr>
          <p:nvPr/>
        </p:nvSpPr>
        <p:spPr bwMode="auto">
          <a:xfrm>
            <a:off x="913949" y="0"/>
            <a:ext cx="7381875" cy="192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2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Использование методических материалов и учебно-методической литературы:</a:t>
            </a:r>
            <a:endParaRPr lang="ru-RU" sz="1100" dirty="0">
              <a:solidFill>
                <a:srgbClr val="FF0000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sp>
        <p:nvSpPr>
          <p:cNvPr id="4" name="Поле 26"/>
          <p:cNvSpPr txBox="1">
            <a:spLocks noChangeArrowheads="1"/>
          </p:cNvSpPr>
          <p:nvPr/>
        </p:nvSpPr>
        <p:spPr bwMode="auto">
          <a:xfrm>
            <a:off x="107504" y="1772816"/>
            <a:ext cx="8856984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</a:pP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180340">
              <a:lnSpc>
                <a:spcPct val="115000"/>
              </a:lnSpc>
              <a:spcAft>
                <a:spcPts val="1000"/>
              </a:spcAft>
            </a:pPr>
            <a:r>
              <a:rPr lang="ru-RU" sz="1400" dirty="0">
                <a:effectLst/>
                <a:latin typeface="Times New Roman"/>
                <a:ea typeface="Calibri"/>
                <a:cs typeface="Times New Roman"/>
              </a:rPr>
              <a:t> 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-1541112"/>
            <a:ext cx="5175969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Аппликация с детьми 5-6 лет.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Колдина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.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Мозайка-Синтез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916832"/>
            <a:ext cx="7776864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Апликация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семенами для работы с детьми 3-7 лет. Коваленко З.Д.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Мозайка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- Синтез»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Закон об образовании М.2019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Развитие речи детей в д.с.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В.В.Гербова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М.2015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 ФЭМП в д.саду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И.А.Помораева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А.В.Позина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М.2015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6. Изобразительная деятельность  в д.саду  Комарова Т.С. М.2015</a:t>
            </a:r>
            <a:r>
              <a:rPr lang="ru-RU" sz="1400" dirty="0" smtClean="0"/>
              <a:t> 7. Изо деятельность в д.саду </a:t>
            </a:r>
            <a:r>
              <a:rPr lang="ru-RU" sz="1400" dirty="0" err="1" smtClean="0"/>
              <a:t>Д.Н.Колдина</a:t>
            </a:r>
            <a:r>
              <a:rPr lang="ru-RU" sz="1400" dirty="0" smtClean="0"/>
              <a:t>  4-5 лет 2011.</a:t>
            </a:r>
          </a:p>
          <a:p>
            <a:r>
              <a:rPr lang="ru-RU" sz="1400" dirty="0" smtClean="0"/>
              <a:t>8.Л.В.Куцакова  Конструирование из строительного материала М.2015</a:t>
            </a:r>
          </a:p>
          <a:p>
            <a:r>
              <a:rPr lang="ru-RU" sz="1400" dirty="0" smtClean="0"/>
              <a:t>9. Ознакомление дошкольников с окружающем миром и социальной действительностью Н.В.Алешина М.2001</a:t>
            </a:r>
          </a:p>
          <a:p>
            <a:r>
              <a:rPr lang="ru-RU" sz="1400" dirty="0" smtClean="0"/>
              <a:t>10.Позновательно-исследовательская деятельность с 4-7 лет М.2015 </a:t>
            </a:r>
            <a:r>
              <a:rPr lang="ru-RU" sz="1400" dirty="0" err="1" smtClean="0"/>
              <a:t>Н.Е.Веракса</a:t>
            </a:r>
            <a:endParaRPr lang="ru-RU" sz="1400" dirty="0" smtClean="0"/>
          </a:p>
          <a:p>
            <a:r>
              <a:rPr lang="ru-RU" sz="1400" dirty="0" smtClean="0"/>
              <a:t>11. </a:t>
            </a:r>
            <a:r>
              <a:rPr lang="ru-RU" sz="1400" dirty="0" err="1" smtClean="0"/>
              <a:t>Л.В.Куцакова</a:t>
            </a:r>
            <a:r>
              <a:rPr lang="ru-RU" sz="1400" dirty="0" smtClean="0"/>
              <a:t>  Творим и мастерим М.2015</a:t>
            </a:r>
          </a:p>
          <a:p>
            <a:r>
              <a:rPr lang="ru-RU" sz="1400" dirty="0" smtClean="0"/>
              <a:t>12. </a:t>
            </a:r>
            <a:r>
              <a:rPr lang="ru-RU" sz="1400" dirty="0" err="1" smtClean="0"/>
              <a:t>О.А.Соломенникова</a:t>
            </a:r>
            <a:r>
              <a:rPr lang="ru-RU" sz="1400" dirty="0" smtClean="0"/>
              <a:t> Ознакомление с природой в д.саду с 5-6 лет М.2015</a:t>
            </a:r>
          </a:p>
          <a:p>
            <a:r>
              <a:rPr lang="ru-RU" sz="1400" dirty="0" smtClean="0"/>
              <a:t>13. Сценарий занятий по экологическому воспитанию дошкольников </a:t>
            </a:r>
            <a:r>
              <a:rPr lang="ru-RU" sz="1400" dirty="0" err="1" smtClean="0"/>
              <a:t>Л,Г,Горькова</a:t>
            </a:r>
            <a:r>
              <a:rPr lang="ru-RU" sz="1400" dirty="0" smtClean="0"/>
              <a:t>, </a:t>
            </a:r>
            <a:r>
              <a:rPr lang="ru-RU" sz="1400" dirty="0" err="1" smtClean="0"/>
              <a:t>А,В,Кочергина,Л,А,Обухова</a:t>
            </a:r>
            <a:r>
              <a:rPr lang="ru-RU" sz="1400" dirty="0" smtClean="0"/>
              <a:t>  М.2007 16.Е,А.Алябьева Воспитание культуры поведения М.2009</a:t>
            </a:r>
          </a:p>
          <a:p>
            <a:r>
              <a:rPr lang="ru-RU" sz="1400" dirty="0" smtClean="0"/>
              <a:t>17. </a:t>
            </a:r>
            <a:r>
              <a:rPr lang="ru-RU" sz="1400" dirty="0" err="1" smtClean="0"/>
              <a:t>Е.В.Марудова</a:t>
            </a:r>
            <a:r>
              <a:rPr lang="ru-RU" sz="1400" dirty="0" smtClean="0"/>
              <a:t> Ознакомление дошкольников с окружающем миром</a:t>
            </a:r>
          </a:p>
          <a:p>
            <a:r>
              <a:rPr lang="ru-RU" sz="1400" dirty="0" smtClean="0"/>
              <a:t>18. Развитие игровой деятельности Н.Ф.Губанова М2012</a:t>
            </a:r>
          </a:p>
          <a:p>
            <a:r>
              <a:rPr lang="ru-RU" sz="1400" dirty="0" smtClean="0"/>
              <a:t>19. От рождения до школы. Основная общеобразовательная программа дошкольной образовательной организации (в соответствии с новыми САНПИН и ФГОС). </a:t>
            </a:r>
            <a:r>
              <a:rPr lang="ru-RU" sz="1400" dirty="0" err="1" smtClean="0"/>
              <a:t>Веракса</a:t>
            </a:r>
            <a:r>
              <a:rPr lang="ru-RU" sz="1400" dirty="0" smtClean="0"/>
              <a:t>. «</a:t>
            </a:r>
            <a:r>
              <a:rPr lang="ru-RU" sz="1400" dirty="0" err="1" smtClean="0"/>
              <a:t>Мозайка-синтез</a:t>
            </a:r>
            <a:endParaRPr lang="ru-RU" sz="1400" dirty="0" smtClean="0"/>
          </a:p>
          <a:p>
            <a:r>
              <a:rPr lang="ru-RU" sz="1400" dirty="0" smtClean="0"/>
              <a:t>20. Развивающие </a:t>
            </a:r>
            <a:r>
              <a:rPr lang="ru-RU" sz="1400" dirty="0" err="1" smtClean="0"/>
              <a:t>тгры</a:t>
            </a:r>
            <a:r>
              <a:rPr lang="ru-RU" sz="1400" dirty="0" smtClean="0"/>
              <a:t> для дошкольников 2-7 лет </a:t>
            </a:r>
            <a:r>
              <a:rPr lang="ru-RU" sz="1400" dirty="0" err="1" smtClean="0"/>
              <a:t>А.В.Печерога</a:t>
            </a:r>
            <a:r>
              <a:rPr lang="ru-RU" sz="1400" dirty="0" smtClean="0"/>
              <a:t> М.2008.</a:t>
            </a:r>
          </a:p>
          <a:p>
            <a:endParaRPr lang="ru-RU" sz="1400" dirty="0" smtClean="0"/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127932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70"/>
            <a:ext cx="9144000" cy="68802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27"/>
          <p:cNvSpPr txBox="1">
            <a:spLocks noChangeArrowheads="1"/>
          </p:cNvSpPr>
          <p:nvPr/>
        </p:nvSpPr>
        <p:spPr bwMode="auto">
          <a:xfrm>
            <a:off x="1002030" y="-134302"/>
            <a:ext cx="7102475" cy="1998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solidFill>
                  <a:srgbClr val="FF00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Times New Roman" pitchFamily="18" charset="0"/>
                <a:ea typeface="Calibri"/>
                <a:cs typeface="Times New Roman" pitchFamily="18" charset="0"/>
              </a:rPr>
              <a:t>Использование ИКТ  в образовательном процессе:</a:t>
            </a:r>
            <a:endParaRPr lang="ru-RU" sz="1100" dirty="0">
              <a:solidFill>
                <a:srgbClr val="FF0000"/>
              </a:solidFill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r>
              <a:rPr lang="ru-RU" sz="2000" b="1" dirty="0">
                <a:solidFill>
                  <a:srgbClr val="FF3300"/>
                </a:solidFill>
                <a:effectLst/>
                <a:latin typeface="Calibri"/>
                <a:ea typeface="Calibri"/>
                <a:cs typeface="Times New Roman"/>
              </a:rPr>
              <a:t>Список используемых Интернет- ресурсов: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0070C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50000"/>
              </a:lnSpc>
              <a:spcAft>
                <a:spcPts val="1000"/>
              </a:spcAft>
            </a:pPr>
            <a:r>
              <a:rPr lang="ru-RU" sz="2800" dirty="0">
                <a:solidFill>
                  <a:srgbClr val="0070C0"/>
                </a:solidFill>
                <a:effectLst/>
                <a:latin typeface="Calibri"/>
                <a:ea typeface="Calibri"/>
                <a:cs typeface="Times New Roman"/>
              </a:rPr>
              <a:t> 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25919300"/>
              </p:ext>
            </p:extLst>
          </p:nvPr>
        </p:nvGraphicFramePr>
        <p:xfrm>
          <a:off x="323528" y="2111216"/>
          <a:ext cx="8496944" cy="38380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5281"/>
                <a:gridCol w="4128586"/>
                <a:gridCol w="3873077"/>
              </a:tblGrid>
              <a:tr h="3971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Название сайта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Адрес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Инфоурок</a:t>
                      </a:r>
                      <a:r>
                        <a:rPr lang="ru-RU" sz="1400" baseline="0" dirty="0" err="1" smtClean="0">
                          <a:effectLst/>
                          <a:latin typeface="+mn-lt"/>
                          <a:ea typeface="+mn-ea"/>
                          <a:cs typeface="+mn-cs"/>
                        </a:rPr>
                        <a:t>.ру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+mn-lt"/>
                          <a:ea typeface="Calibri"/>
                          <a:cs typeface="Times New Roman"/>
                        </a:rPr>
                        <a:t>https://infourok.ru/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Для педагогов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>
                          <a:effectLst/>
                          <a:hlinkClick r:id="rId3"/>
                        </a:rPr>
                        <a:t>http</a:t>
                      </a:r>
                      <a:r>
                        <a:rPr lang="ru-RU" sz="1400" u="sng">
                          <a:effectLst/>
                          <a:hlinkClick r:id="rId3"/>
                        </a:rPr>
                        <a:t>://</a:t>
                      </a:r>
                      <a:r>
                        <a:rPr lang="en-US" sz="1400" u="sng">
                          <a:effectLst/>
                          <a:hlinkClick r:id="rId3"/>
                        </a:rPr>
                        <a:t>www</a:t>
                      </a:r>
                      <a:r>
                        <a:rPr lang="ru-RU" sz="1400" u="sng">
                          <a:effectLst/>
                          <a:hlinkClick r:id="rId3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3"/>
                        </a:rPr>
                        <a:t>o</a:t>
                      </a:r>
                      <a:r>
                        <a:rPr lang="ru-RU" sz="1400" u="sng">
                          <a:effectLst/>
                          <a:hlinkClick r:id="rId3"/>
                        </a:rPr>
                        <a:t>-</a:t>
                      </a:r>
                      <a:r>
                        <a:rPr lang="en-US" sz="1400" u="sng">
                          <a:effectLst/>
                          <a:hlinkClick r:id="rId3"/>
                        </a:rPr>
                        <a:t>detstve</a:t>
                      </a:r>
                      <a:r>
                        <a:rPr lang="ru-RU" sz="1400" u="sng">
                          <a:effectLst/>
                          <a:hlinkClick r:id="rId3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3"/>
                        </a:rPr>
                        <a:t>ru</a:t>
                      </a:r>
                      <a:r>
                        <a:rPr lang="ru-RU" sz="1400" u="sng">
                          <a:effectLst/>
                          <a:hlinkClick r:id="rId3"/>
                        </a:rPr>
                        <a:t>/</a:t>
                      </a:r>
                      <a:r>
                        <a:rPr lang="en-US" sz="1400" u="sng">
                          <a:effectLst/>
                          <a:hlinkClick r:id="rId3"/>
                        </a:rPr>
                        <a:t>forteachers</a:t>
                      </a:r>
                      <a:r>
                        <a:rPr lang="ru-RU" sz="1400" u="sng">
                          <a:effectLst/>
                          <a:hlinkClick r:id="rId3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3"/>
                        </a:rPr>
                        <a:t>html</a:t>
                      </a:r>
                      <a:r>
                        <a:rPr lang="ru-RU" sz="1400" u="sng">
                          <a:effectLst/>
                          <a:hlinkClick r:id="rId4"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Портал Солнышко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>
                          <a:effectLst/>
                          <a:hlinkClick r:id="rId5"/>
                        </a:rPr>
                        <a:t>http</a:t>
                      </a:r>
                      <a:r>
                        <a:rPr lang="ru-RU" sz="1400" u="sng">
                          <a:effectLst/>
                          <a:hlinkClick r:id="rId5"/>
                        </a:rPr>
                        <a:t>://</a:t>
                      </a:r>
                      <a:r>
                        <a:rPr lang="en-US" sz="1400" u="sng">
                          <a:effectLst/>
                          <a:hlinkClick r:id="rId5"/>
                        </a:rPr>
                        <a:t>www</a:t>
                      </a:r>
                      <a:r>
                        <a:rPr lang="ru-RU" sz="1400" u="sng">
                          <a:effectLst/>
                          <a:hlinkClick r:id="rId5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5"/>
                        </a:rPr>
                        <a:t>solnet</a:t>
                      </a:r>
                      <a:r>
                        <a:rPr lang="ru-RU" sz="1400" u="sng">
                          <a:effectLst/>
                          <a:hlinkClick r:id="rId5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5"/>
                        </a:rPr>
                        <a:t>ee</a:t>
                      </a:r>
                      <a:r>
                        <a:rPr lang="ru-RU" sz="1400" u="sng">
                          <a:effectLst/>
                          <a:hlinkClick r:id="rId5"/>
                        </a:rPr>
                        <a:t>/</a:t>
                      </a:r>
                      <a:r>
                        <a:rPr lang="en-US" sz="1400" u="sng">
                          <a:effectLst/>
                          <a:hlinkClick r:id="rId5"/>
                        </a:rPr>
                        <a:t>contests</a:t>
                      </a:r>
                      <a:r>
                        <a:rPr lang="ru-RU" sz="1400" u="sng">
                          <a:effectLst/>
                          <a:hlinkClick r:id="rId5"/>
                        </a:rPr>
                        <a:t>/</a:t>
                      </a:r>
                      <a:r>
                        <a:rPr lang="en-US" sz="1400" u="sng">
                          <a:effectLst/>
                          <a:hlinkClick r:id="rId5"/>
                        </a:rPr>
                        <a:t>index</a:t>
                      </a:r>
                      <a:r>
                        <a:rPr lang="ru-RU" sz="1400" u="sng">
                          <a:effectLst/>
                          <a:hlinkClick r:id="rId5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5"/>
                        </a:rPr>
                        <a:t>php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Kinder-planet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>
                          <a:effectLst/>
                          <a:hlinkClick r:id="rId6"/>
                        </a:rPr>
                        <a:t>http</a:t>
                      </a:r>
                      <a:r>
                        <a:rPr lang="ru-RU" sz="1400" u="sng">
                          <a:effectLst/>
                          <a:hlinkClick r:id="rId6"/>
                        </a:rPr>
                        <a:t>://95.31.1.68/</a:t>
                      </a:r>
                      <a:r>
                        <a:rPr lang="en-US" sz="1400" u="sng">
                          <a:effectLst/>
                          <a:hlinkClick r:id="rId6"/>
                        </a:rPr>
                        <a:t>users</a:t>
                      </a:r>
                      <a:r>
                        <a:rPr lang="ru-RU" sz="1400" u="sng">
                          <a:effectLst/>
                          <a:hlinkClick r:id="rId6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6"/>
                        </a:rPr>
                        <a:t>php</a:t>
                      </a:r>
                      <a:r>
                        <a:rPr lang="ru-RU" sz="1400" u="sng">
                          <a:effectLst/>
                          <a:hlinkClick r:id="rId6"/>
                        </a:rPr>
                        <a:t>?</a:t>
                      </a:r>
                      <a:r>
                        <a:rPr lang="en-US" sz="1400" u="sng">
                          <a:effectLst/>
                          <a:hlinkClick r:id="rId6"/>
                        </a:rPr>
                        <a:t>m</a:t>
                      </a:r>
                      <a:r>
                        <a:rPr lang="ru-RU" sz="1400" u="sng">
                          <a:effectLst/>
                          <a:hlinkClick r:id="rId6"/>
                        </a:rPr>
                        <a:t>=</a:t>
                      </a:r>
                      <a:r>
                        <a:rPr lang="en-US" sz="1400" u="sng">
                          <a:effectLst/>
                          <a:hlinkClick r:id="rId6"/>
                        </a:rPr>
                        <a:t>register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Твой ребенок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>
                          <a:effectLst/>
                          <a:hlinkClick r:id="rId7"/>
                        </a:rPr>
                        <a:t>http</a:t>
                      </a:r>
                      <a:r>
                        <a:rPr lang="ru-RU" sz="1400" u="sng">
                          <a:effectLst/>
                          <a:hlinkClick r:id="rId7"/>
                        </a:rPr>
                        <a:t>://</a:t>
                      </a:r>
                      <a:r>
                        <a:rPr lang="en-US" sz="1400" u="sng">
                          <a:effectLst/>
                          <a:hlinkClick r:id="rId7"/>
                        </a:rPr>
                        <a:t>www</a:t>
                      </a:r>
                      <a:r>
                        <a:rPr lang="ru-RU" sz="1400" u="sng">
                          <a:effectLst/>
                          <a:hlinkClick r:id="rId7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7"/>
                        </a:rPr>
                        <a:t>tvoyrebenok</a:t>
                      </a:r>
                      <a:r>
                        <a:rPr lang="ru-RU" sz="1400" u="sng">
                          <a:effectLst/>
                          <a:hlinkClick r:id="rId7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7"/>
                        </a:rPr>
                        <a:t>ru</a:t>
                      </a:r>
                      <a:r>
                        <a:rPr lang="ru-RU" sz="1400" u="sng">
                          <a:effectLst/>
                          <a:hlinkClick r:id="rId7"/>
                        </a:rPr>
                        <a:t>/</a:t>
                      </a:r>
                      <a:r>
                        <a:rPr lang="en-US" sz="1400" u="sng">
                          <a:effectLst/>
                          <a:hlinkClick r:id="rId7"/>
                        </a:rPr>
                        <a:t>index</a:t>
                      </a:r>
                      <a:r>
                        <a:rPr lang="ru-RU" sz="1400" u="sng">
                          <a:effectLst/>
                          <a:hlinkClick r:id="rId7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7"/>
                        </a:rPr>
                        <a:t>shtml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Воспитание детей дошкольного возраста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>
                          <a:effectLst/>
                          <a:hlinkClick r:id="rId8"/>
                        </a:rPr>
                        <a:t>http</a:t>
                      </a:r>
                      <a:r>
                        <a:rPr lang="ru-RU" sz="1400" u="sng">
                          <a:effectLst/>
                          <a:hlinkClick r:id="rId8"/>
                        </a:rPr>
                        <a:t>://</a:t>
                      </a:r>
                      <a:r>
                        <a:rPr lang="en-US" sz="1400" u="sng">
                          <a:effectLst/>
                          <a:hlinkClick r:id="rId8"/>
                        </a:rPr>
                        <a:t>doshvozrast</a:t>
                      </a:r>
                      <a:r>
                        <a:rPr lang="ru-RU" sz="1400" u="sng">
                          <a:effectLst/>
                          <a:hlinkClick r:id="rId8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8"/>
                        </a:rPr>
                        <a:t>ru</a:t>
                      </a:r>
                      <a:r>
                        <a:rPr lang="ru-RU" sz="1400" u="sng">
                          <a:effectLst/>
                          <a:hlinkClick r:id="rId8"/>
                        </a:rPr>
                        <a:t>/</a:t>
                      </a:r>
                      <a:r>
                        <a:rPr lang="en-US" sz="1400" u="sng">
                          <a:effectLst/>
                          <a:hlinkClick r:id="rId8"/>
                        </a:rPr>
                        <a:t>rabrod</a:t>
                      </a:r>
                      <a:r>
                        <a:rPr lang="ru-RU" sz="1400" u="sng">
                          <a:effectLst/>
                          <a:hlinkClick r:id="rId8"/>
                        </a:rPr>
                        <a:t>/</a:t>
                      </a:r>
                      <a:r>
                        <a:rPr lang="en-US" sz="1400" u="sng">
                          <a:effectLst/>
                          <a:hlinkClick r:id="rId8"/>
                        </a:rPr>
                        <a:t>rabrod</a:t>
                      </a:r>
                      <a:r>
                        <a:rPr lang="ru-RU" sz="1400" u="sng">
                          <a:effectLst/>
                          <a:hlinkClick r:id="rId8"/>
                        </a:rPr>
                        <a:t>.</a:t>
                      </a:r>
                      <a:r>
                        <a:rPr lang="en-US" sz="1400" u="sng">
                          <a:effectLst/>
                          <a:hlinkClick r:id="rId8"/>
                        </a:rPr>
                        <a:t>htm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8.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Мультимедиа для дошколят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>
                          <a:effectLst/>
                          <a:hlinkClick r:id="rId9"/>
                        </a:rPr>
                        <a:t>http://lutiksol.narod2.ru/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Конспекты занятий в детском саду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>
                          <a:effectLst/>
                          <a:hlinkClick r:id="rId10"/>
                        </a:rPr>
                        <a:t>http://konspekt.vscolu.ru/</a:t>
                      </a:r>
                      <a:r>
                        <a:rPr lang="en-US" sz="14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10.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Дети-54.ру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effectLst/>
                          <a:hlinkClick r:id="rId11"/>
                        </a:rPr>
                        <a:t>http</a:t>
                      </a:r>
                      <a:r>
                        <a:rPr lang="ru-RU" sz="1400" u="sng" dirty="0">
                          <a:effectLst/>
                          <a:hlinkClick r:id="rId11"/>
                        </a:rPr>
                        <a:t>://</a:t>
                      </a:r>
                      <a:r>
                        <a:rPr lang="en-US" sz="1400" u="sng" dirty="0">
                          <a:effectLst/>
                          <a:hlinkClick r:id="rId11"/>
                        </a:rPr>
                        <a:t>www</a:t>
                      </a:r>
                      <a:r>
                        <a:rPr lang="ru-RU" sz="1400" u="sng" dirty="0">
                          <a:effectLst/>
                          <a:hlinkClick r:id="rId11"/>
                        </a:rPr>
                        <a:t>.</a:t>
                      </a:r>
                      <a:r>
                        <a:rPr lang="en-US" sz="1400" u="sng" dirty="0" err="1">
                          <a:effectLst/>
                          <a:hlinkClick r:id="rId11"/>
                        </a:rPr>
                        <a:t>liveinternet</a:t>
                      </a:r>
                      <a:r>
                        <a:rPr lang="ru-RU" sz="1400" u="sng" dirty="0">
                          <a:effectLst/>
                          <a:hlinkClick r:id="rId11"/>
                        </a:rPr>
                        <a:t>.</a:t>
                      </a:r>
                      <a:r>
                        <a:rPr lang="en-US" sz="1400" u="sng" dirty="0" err="1">
                          <a:effectLst/>
                          <a:hlinkClick r:id="rId11"/>
                        </a:rPr>
                        <a:t>ru</a:t>
                      </a:r>
                      <a:r>
                        <a:rPr lang="ru-RU" sz="1400" u="sng" dirty="0">
                          <a:effectLst/>
                          <a:hlinkClick r:id="rId11"/>
                        </a:rPr>
                        <a:t>/</a:t>
                      </a:r>
                      <a:r>
                        <a:rPr lang="en-US" sz="1400" u="sng" dirty="0">
                          <a:effectLst/>
                          <a:hlinkClick r:id="rId11"/>
                        </a:rPr>
                        <a:t>users</a:t>
                      </a:r>
                      <a:r>
                        <a:rPr lang="ru-RU" sz="1400" u="sng" dirty="0">
                          <a:effectLst/>
                          <a:hlinkClick r:id="rId11"/>
                        </a:rPr>
                        <a:t>/</a:t>
                      </a:r>
                      <a:r>
                        <a:rPr lang="en-US" sz="1400" u="sng" dirty="0" err="1">
                          <a:effectLst/>
                          <a:hlinkClick r:id="rId11"/>
                        </a:rPr>
                        <a:t>deti</a:t>
                      </a:r>
                      <a:r>
                        <a:rPr lang="ru-RU" sz="1400" u="sng" dirty="0" smtClean="0">
                          <a:effectLst/>
                          <a:hlinkClick r:id="rId11"/>
                        </a:rPr>
                        <a:t>-54/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440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11.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ДЕТсад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u="sng" dirty="0">
                          <a:effectLst/>
                          <a:hlinkClick r:id="rId4"/>
                        </a:rPr>
                        <a:t>http://detsad-kitty.ru/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7210416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70"/>
            <a:ext cx="9144000" cy="68802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31"/>
          <p:cNvSpPr txBox="1">
            <a:spLocks noChangeArrowheads="1"/>
          </p:cNvSpPr>
          <p:nvPr/>
        </p:nvSpPr>
        <p:spPr bwMode="auto">
          <a:xfrm>
            <a:off x="107504" y="116632"/>
            <a:ext cx="8856984" cy="152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Информация об участии в профессиональных и творческих педагогических конкурсах, проведении семинаров:</a:t>
            </a:r>
            <a:endParaRPr lang="ru-RU" sz="28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46418352"/>
              </p:ext>
            </p:extLst>
          </p:nvPr>
        </p:nvGraphicFramePr>
        <p:xfrm>
          <a:off x="179509" y="1600198"/>
          <a:ext cx="8784978" cy="5069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16380"/>
                <a:gridCol w="3416380"/>
                <a:gridCol w="976109"/>
                <a:gridCol w="976109"/>
              </a:tblGrid>
              <a:tr h="2690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Уровень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Название конкурса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Год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>
                          <a:effectLst/>
                        </a:rPr>
                        <a:t>Результат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47356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Международный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kern="1800">
                          <a:effectLst/>
                        </a:rPr>
                        <a:t>КОНКУРС. Лучший конспект занятий для ДОУ от мааам.ру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2013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Участие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473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Дистанционный конкурс «День мамы»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Участие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473568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Всероссийский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Конкурс детского рисунка и прикладного творчества «Африка»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 место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473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Участие в программе «Чистые ладошки» от компании Tork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Участие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473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Интернет-конкурс первичных профсоюзных организаций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Участие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26901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Региональный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Фестиваль «Творческая встреча»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Участие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473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Конкурс «Зеленый кошелек» (макулатура)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2013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 место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473568"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Муниципальный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Смотр-конкурс «Урожай-2012» номинация «дети-цветы жизни»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 место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473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Автоквест посвященный юбилею п. Березовка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 место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2690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Автоквест «Зимние забавы»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Участие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  <a:tr h="4735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</a:rPr>
                        <a:t>ДОУ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Конкурс «Зеленый кошелек». Изготовление эко-контейнера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2012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 место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090" marR="5909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3743222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70"/>
            <a:ext cx="9144000" cy="68802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34"/>
          <p:cNvSpPr txBox="1">
            <a:spLocks noChangeArrowheads="1"/>
          </p:cNvSpPr>
          <p:nvPr/>
        </p:nvSpPr>
        <p:spPr bwMode="auto">
          <a:xfrm>
            <a:off x="884953" y="332656"/>
            <a:ext cx="7347585" cy="140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Разработка проектов, клубов, положений, написание статей: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  <p:sp>
        <p:nvSpPr>
          <p:cNvPr id="4" name="Поле 35"/>
          <p:cNvSpPr txBox="1">
            <a:spLocks noChangeArrowheads="1"/>
          </p:cNvSpPr>
          <p:nvPr/>
        </p:nvSpPr>
        <p:spPr bwMode="auto">
          <a:xfrm>
            <a:off x="323528" y="1988840"/>
            <a:ext cx="8568952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>
                <a:effectLst/>
                <a:latin typeface="Times New Roman"/>
                <a:ea typeface="Calibri"/>
                <a:cs typeface="Times New Roman"/>
              </a:rPr>
              <a:t>Разработка проекта </a:t>
            </a:r>
            <a:r>
              <a:rPr lang="ru-RU" sz="2200" dirty="0" smtClean="0">
                <a:effectLst/>
                <a:latin typeface="Times New Roman"/>
                <a:ea typeface="Calibri"/>
                <a:cs typeface="Times New Roman"/>
              </a:rPr>
              <a:t>«</a:t>
            </a:r>
            <a:r>
              <a:rPr lang="ru-RU" sz="2200" dirty="0" smtClean="0">
                <a:latin typeface="Times New Roman"/>
                <a:ea typeface="Calibri"/>
                <a:cs typeface="Times New Roman"/>
              </a:rPr>
              <a:t>А часики бегут…</a:t>
            </a:r>
            <a:r>
              <a:rPr lang="ru-RU" sz="2200" dirty="0" err="1" smtClean="0">
                <a:latin typeface="Times New Roman"/>
                <a:ea typeface="Calibri"/>
                <a:cs typeface="Times New Roman"/>
              </a:rPr>
              <a:t>бегут</a:t>
            </a:r>
            <a:r>
              <a:rPr lang="ru-RU" sz="2200" dirty="0" smtClean="0">
                <a:latin typeface="Times New Roman"/>
                <a:ea typeface="Calibri"/>
                <a:cs typeface="Times New Roman"/>
              </a:rPr>
              <a:t>»</a:t>
            </a:r>
            <a:r>
              <a:rPr lang="ru-RU" sz="2200" dirty="0" smtClean="0">
                <a:effectLst/>
                <a:latin typeface="Times New Roman"/>
                <a:ea typeface="Calibri"/>
                <a:cs typeface="Times New Roman"/>
              </a:rPr>
              <a:t>»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>
                <a:effectLst/>
                <a:latin typeface="Times New Roman"/>
                <a:ea typeface="Calibri"/>
                <a:cs typeface="Times New Roman"/>
              </a:rPr>
              <a:t>Разработка </a:t>
            </a:r>
            <a:r>
              <a:rPr lang="ru-RU" sz="2200" dirty="0" smtClean="0">
                <a:latin typeface="Times New Roman"/>
                <a:ea typeface="Calibri"/>
                <a:cs typeface="Times New Roman"/>
              </a:rPr>
              <a:t>проекта</a:t>
            </a:r>
            <a:r>
              <a:rPr lang="ru-RU" sz="2200" dirty="0" smtClean="0">
                <a:effectLst/>
                <a:latin typeface="Times New Roman"/>
                <a:ea typeface="Calibri"/>
                <a:cs typeface="Times New Roman"/>
              </a:rPr>
              <a:t>«Пуговка Чудесница»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>
                <a:effectLst/>
                <a:latin typeface="Times New Roman"/>
                <a:ea typeface="Calibri"/>
                <a:cs typeface="Times New Roman"/>
              </a:rPr>
              <a:t>Разработка </a:t>
            </a:r>
            <a:r>
              <a:rPr lang="ru-RU" sz="2200" dirty="0" smtClean="0">
                <a:effectLst/>
                <a:latin typeface="Times New Roman"/>
                <a:ea typeface="Calibri"/>
                <a:cs typeface="Times New Roman"/>
              </a:rPr>
              <a:t>проекта «75 лет Победы!»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 smtClean="0">
                <a:effectLst/>
                <a:latin typeface="Times New Roman"/>
                <a:ea typeface="Calibri"/>
                <a:cs typeface="Times New Roman"/>
              </a:rPr>
              <a:t>Опубликованы методические разработки </a:t>
            </a:r>
            <a:r>
              <a:rPr lang="ru-RU" sz="2200" dirty="0">
                <a:effectLst/>
                <a:latin typeface="Times New Roman"/>
                <a:ea typeface="Calibri"/>
                <a:cs typeface="Times New Roman"/>
              </a:rPr>
              <a:t>на сайте: </a:t>
            </a:r>
            <a:r>
              <a:rPr lang="ru-RU" sz="2200" u="sng" dirty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  <a:hlinkClick r:id="rId3"/>
              </a:rPr>
              <a:t>http://</a:t>
            </a:r>
            <a:r>
              <a:rPr lang="ru-RU" sz="2200" u="sng" dirty="0" smtClean="0">
                <a:solidFill>
                  <a:srgbClr val="0000FF"/>
                </a:solidFill>
                <a:effectLst/>
                <a:latin typeface="Times New Roman"/>
                <a:ea typeface="Calibri"/>
                <a:cs typeface="Times New Roman"/>
                <a:hlinkClick r:id="rId3"/>
              </a:rPr>
              <a:t>www.maaam.ru</a:t>
            </a:r>
            <a:r>
              <a:rPr lang="ru-RU" sz="2200" u="sng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,   </a:t>
            </a:r>
            <a:r>
              <a:rPr lang="en-US" sz="2200" u="sng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https</a:t>
            </a:r>
            <a:r>
              <a:rPr lang="en-US" sz="2200" u="sng" dirty="0" smtClean="0">
                <a:solidFill>
                  <a:srgbClr val="0000FF"/>
                </a:solidFill>
                <a:latin typeface="Times New Roman"/>
                <a:ea typeface="Calibri"/>
                <a:cs typeface="Times New Roman"/>
              </a:rPr>
              <a:t>://infourok.ru/user/strekovcova-mayya-olegovna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>
                <a:effectLst/>
                <a:latin typeface="Times New Roman"/>
                <a:ea typeface="Calibri"/>
                <a:cs typeface="Times New Roman"/>
              </a:rPr>
              <a:t>Опубликован </a:t>
            </a:r>
            <a:r>
              <a:rPr lang="ru-RU" sz="2200" dirty="0" err="1" smtClean="0">
                <a:effectLst/>
                <a:latin typeface="Times New Roman"/>
                <a:ea typeface="Calibri"/>
                <a:cs typeface="Times New Roman"/>
              </a:rPr>
              <a:t>фотоотчет</a:t>
            </a:r>
            <a:r>
              <a:rPr lang="ru-RU" sz="2200" dirty="0" smtClean="0">
                <a:effectLst/>
                <a:latin typeface="Times New Roman"/>
                <a:ea typeface="Calibri"/>
                <a:cs typeface="Times New Roman"/>
              </a:rPr>
              <a:t> о работе </a:t>
            </a:r>
            <a:r>
              <a:rPr lang="ru-RU" sz="2200" dirty="0" smtClean="0">
                <a:latin typeface="Times New Roman"/>
                <a:ea typeface="Calibri"/>
                <a:cs typeface="Times New Roman"/>
              </a:rPr>
              <a:t> Мини – музея «Никто не забыт! Ничто не забыто!»</a:t>
            </a:r>
            <a:r>
              <a:rPr lang="ru-RU" sz="2200" dirty="0" smtClean="0">
                <a:effectLst/>
                <a:latin typeface="Times New Roman"/>
                <a:ea typeface="Calibri"/>
                <a:cs typeface="Times New Roman"/>
              </a:rPr>
              <a:t>  </a:t>
            </a:r>
            <a:r>
              <a:rPr lang="ru-RU" sz="2200" dirty="0">
                <a:effectLst/>
                <a:latin typeface="Times New Roman"/>
                <a:ea typeface="Calibri"/>
                <a:cs typeface="Times New Roman"/>
              </a:rPr>
              <a:t>на сайте: </a:t>
            </a:r>
            <a:r>
              <a:rPr lang="en-US" sz="2200" dirty="0" smtClean="0">
                <a:latin typeface="Times New Roman"/>
                <a:ea typeface="Calibri"/>
                <a:cs typeface="Times New Roman"/>
                <a:hlinkClick r:id="rId4"/>
              </a:rPr>
              <a:t>http://</a:t>
            </a:r>
            <a:r>
              <a:rPr lang="en-US" sz="2200" dirty="0" smtClean="0">
                <a:latin typeface="Times New Roman"/>
                <a:ea typeface="Calibri"/>
                <a:cs typeface="Times New Roman"/>
                <a:hlinkClick r:id="rId4"/>
              </a:rPr>
              <a:t>ds482nsk.edusite.ru</a:t>
            </a:r>
            <a:endParaRPr lang="ru-RU" sz="2200" dirty="0" smtClean="0">
              <a:latin typeface="Times New Roman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 smtClean="0">
                <a:effectLst/>
                <a:latin typeface="Times New Roman"/>
                <a:ea typeface="Calibri"/>
                <a:cs typeface="Times New Roman"/>
              </a:rPr>
              <a:t>Опубликована статья  в сборник научно методических статей «Музыкальное мышление»  </a:t>
            </a:r>
            <a:r>
              <a:rPr lang="ru-RU" sz="2200" dirty="0" err="1" smtClean="0">
                <a:effectLst/>
                <a:latin typeface="Times New Roman"/>
                <a:ea typeface="Calibri"/>
                <a:cs typeface="Times New Roman"/>
              </a:rPr>
              <a:t>НИПкРО</a:t>
            </a:r>
            <a:r>
              <a:rPr lang="ru-RU" sz="2200" dirty="0" smtClean="0">
                <a:effectLst/>
                <a:latin typeface="Times New Roman"/>
                <a:ea typeface="Calibri"/>
                <a:cs typeface="Times New Roman"/>
              </a:rPr>
              <a:t>.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endParaRPr lang="ru-RU" sz="1100" dirty="0">
              <a:effectLst/>
              <a:latin typeface="Calibri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latin typeface="Calibri"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22542134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1440"/>
            <a:ext cx="9144000" cy="738944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39"/>
          <p:cNvSpPr txBox="1"/>
          <p:nvPr/>
        </p:nvSpPr>
        <p:spPr>
          <a:xfrm>
            <a:off x="914400" y="-44767"/>
            <a:ext cx="7315200" cy="18288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Раздел 3</a:t>
            </a:r>
            <a:endParaRPr lang="ru-RU" sz="1100">
              <a:effectLst/>
              <a:latin typeface="Calibri"/>
              <a:ea typeface="Calibri"/>
              <a:cs typeface="Times New Roman"/>
            </a:endParaRPr>
          </a:p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Методическая копилка</a:t>
            </a:r>
            <a:endParaRPr lang="ru-RU" sz="110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4" name="Поле 40"/>
          <p:cNvSpPr txBox="1">
            <a:spLocks/>
          </p:cNvSpPr>
          <p:nvPr/>
        </p:nvSpPr>
        <p:spPr>
          <a:xfrm>
            <a:off x="1331640" y="1929448"/>
            <a:ext cx="5463540" cy="497332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200" dirty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ru-RU" sz="2400" dirty="0">
                <a:effectLst/>
                <a:latin typeface="Times New Roman"/>
                <a:ea typeface="Calibri"/>
                <a:cs typeface="Times New Roman"/>
              </a:rPr>
              <a:t>Конспекты занятий</a:t>
            </a:r>
            <a:endParaRPr lang="ru-RU" sz="24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400" dirty="0">
                <a:effectLst/>
                <a:latin typeface="Times New Roman"/>
                <a:ea typeface="Calibri"/>
                <a:cs typeface="Times New Roman"/>
              </a:rPr>
              <a:t> Сценарии праздников, развлечений</a:t>
            </a:r>
            <a:endParaRPr lang="ru-RU" sz="24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400" dirty="0">
                <a:effectLst/>
                <a:latin typeface="Times New Roman"/>
                <a:ea typeface="Calibri"/>
                <a:cs typeface="Times New Roman"/>
              </a:rPr>
              <a:t> Родительские собрания</a:t>
            </a:r>
            <a:endParaRPr lang="ru-RU" sz="24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400" dirty="0">
                <a:effectLst/>
                <a:latin typeface="Times New Roman"/>
                <a:ea typeface="Calibri"/>
                <a:cs typeface="Times New Roman"/>
              </a:rPr>
              <a:t> Публикации</a:t>
            </a:r>
            <a:endParaRPr lang="ru-RU" sz="24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400" dirty="0">
                <a:effectLst/>
                <a:latin typeface="Times New Roman"/>
                <a:ea typeface="Calibri"/>
                <a:cs typeface="Times New Roman"/>
              </a:rPr>
              <a:t> Материалы с конференций</a:t>
            </a:r>
            <a:endParaRPr lang="ru-RU" sz="24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400" dirty="0">
                <a:effectLst/>
                <a:latin typeface="Times New Roman"/>
                <a:ea typeface="Calibri"/>
                <a:cs typeface="Times New Roman"/>
              </a:rPr>
              <a:t> Результаты исследовательских работ</a:t>
            </a:r>
            <a:endParaRPr lang="ru-RU" sz="24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Clr>
                <a:srgbClr val="FF3300"/>
              </a:buClr>
              <a:buFont typeface="Wingdings"/>
              <a:buChar char=""/>
            </a:pPr>
            <a:r>
              <a:rPr lang="ru-RU" sz="2400" dirty="0">
                <a:effectLst/>
                <a:latin typeface="Times New Roman"/>
                <a:ea typeface="Calibri"/>
                <a:cs typeface="Times New Roman"/>
              </a:rPr>
              <a:t> Рефераты, доклады</a:t>
            </a:r>
            <a:endParaRPr lang="ru-RU" sz="2400" dirty="0">
              <a:effectLst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6198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70"/>
            <a:ext cx="9144000" cy="68802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41"/>
          <p:cNvSpPr txBox="1">
            <a:spLocks/>
          </p:cNvSpPr>
          <p:nvPr/>
        </p:nvSpPr>
        <p:spPr>
          <a:xfrm>
            <a:off x="755576" y="0"/>
            <a:ext cx="7474024" cy="1746801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ПЕРЕЧЕНЬ МЕТОДИЧЕСКИХ РАЗРАБОТОК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32103575"/>
              </p:ext>
            </p:extLst>
          </p:nvPr>
        </p:nvGraphicFramePr>
        <p:xfrm>
          <a:off x="323527" y="1349160"/>
          <a:ext cx="8568953" cy="5149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9402"/>
                <a:gridCol w="6872243"/>
                <a:gridCol w="1177308"/>
              </a:tblGrid>
              <a:tr h="241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№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Название методической разработки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год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</a:tr>
              <a:tr h="3242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400" b="1" i="0" u="none" strike="noStrik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3"/>
                        </a:rPr>
                        <a:t>Консультация для родителей  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Эксперементируйте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 детьми!"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2019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269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"А часики бегут, бегут, бегут..."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2019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3242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Консультация для родителей  </a:t>
                      </a:r>
                      <a:r>
                        <a:rPr lang="ru-RU" sz="1400" b="1" i="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4"/>
                        </a:rPr>
                        <a:t> "Вашему ребёнку исполнилось 6-7 лет"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2019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3469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Консультация для родителей. </a:t>
                      </a:r>
                      <a:r>
                        <a:rPr lang="ru-RU" sz="1400" b="1" i="0" u="sng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hlinkClick r:id="rId5"/>
                        </a:rPr>
                        <a:t> "Учимся ориентироваться в пространстве"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2020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669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600" b="0" i="0" u="non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6"/>
                        </a:rPr>
                        <a:t>Памятка для родителей  "Воспитание положительных качеств у детей в ходе проведения режимных моментов."</a:t>
                      </a:r>
                      <a:endParaRPr lang="ru-RU" sz="1600" b="0" u="none" dirty="0"/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269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Лэпбук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"Новосибирск - мой родной город!"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479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Для педагогов «Решение образовательных ситуаций в ходе режимных моментов».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446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Консультация для родителей  "Наши друзья - витамины" 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2018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446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Познавательно-исследовательский проект "Пуговица - чудесница"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2020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269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Лэпбук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«Ничто не забыто,..Никто не забыт!»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2020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269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</a:t>
                      </a:r>
                      <a:endParaRPr lang="ru-RU" sz="9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Проект «75 лет Победе!»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2020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269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12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Проект мини музей «Никто не забыт! Ничто не забыто!»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2020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  <a:tr h="4790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13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Сборник в 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НИПкРО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6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Интелектуальное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воспитание в современном образовательном пространстве»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8258" marR="58258" marT="0" marB="0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2020</a:t>
                      </a:r>
                      <a:endParaRPr lang="ru-RU" dirty="0"/>
                    </a:p>
                  </a:txBody>
                  <a:tcPr marL="58258" marR="5825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294779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270"/>
            <a:ext cx="9144000" cy="68802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46"/>
          <p:cNvSpPr txBox="1"/>
          <p:nvPr/>
        </p:nvSpPr>
        <p:spPr>
          <a:xfrm>
            <a:off x="875030" y="332656"/>
            <a:ext cx="7259320" cy="160528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ea typeface="Calibri"/>
                <a:cs typeface="Times New Roman"/>
              </a:rPr>
              <a:t>Документы и материалы по самообразованию</a:t>
            </a:r>
            <a:endParaRPr lang="ru-RU" sz="1100" dirty="0">
              <a:effectLst/>
              <a:ea typeface="Calibri"/>
              <a:cs typeface="Times New Roman"/>
            </a:endParaRPr>
          </a:p>
        </p:txBody>
      </p:sp>
      <p:sp>
        <p:nvSpPr>
          <p:cNvPr id="4" name="Поле 81"/>
          <p:cNvSpPr txBox="1"/>
          <p:nvPr/>
        </p:nvSpPr>
        <p:spPr>
          <a:xfrm>
            <a:off x="323528" y="1937936"/>
            <a:ext cx="8568952" cy="45154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/>
                <a:ea typeface="Calibri"/>
                <a:cs typeface="Times New Roman"/>
              </a:rPr>
              <a:t>Курсы повышения квалификации:</a:t>
            </a:r>
            <a:endParaRPr lang="ru-RU" sz="24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Clr>
                <a:srgbClr val="FF0000"/>
              </a:buClr>
              <a:buFont typeface="Wingdings"/>
              <a:buChar char=""/>
            </a:pPr>
            <a:r>
              <a:rPr lang="ru-RU" sz="1200" b="1" dirty="0" smtClean="0"/>
              <a:t>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«Педагогическая деятельность мини-музея как культурно-просветительского центра дошкольной организации»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» </a:t>
            </a:r>
            <a:r>
              <a:rPr lang="ru-RU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(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2018 </a:t>
            </a:r>
            <a:r>
              <a:rPr lang="ru-RU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год)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Clr>
                <a:srgbClr val="FF0000"/>
              </a:buClr>
              <a:buFont typeface="Wingdings"/>
              <a:buChar char="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«Организация работы с обучающимися с ограниченными возможностями здоровья (ОВЗ) в соответствии с ФГОС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(2019 </a:t>
            </a:r>
            <a:r>
              <a:rPr lang="ru-RU" dirty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год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)</a:t>
            </a: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Clr>
                <a:srgbClr val="FF0000"/>
              </a:buClr>
              <a:buFont typeface="Wingdings"/>
              <a:buChar char="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«Эмоциональное выгорание педагогов. Профилактика и способы преодоления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» 2020 год</a:t>
            </a:r>
            <a:endParaRPr lang="ru-RU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400" dirty="0">
                <a:effectLst/>
                <a:latin typeface="Times New Roman"/>
                <a:ea typeface="Calibri"/>
                <a:cs typeface="Times New Roman"/>
              </a:rPr>
              <a:t>Методическая тема по самообразованию:</a:t>
            </a:r>
            <a:endParaRPr lang="ru-RU" sz="2400" dirty="0">
              <a:effectLst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Clr>
                <a:srgbClr val="FF0000"/>
              </a:buClr>
              <a:buFont typeface="Wingdings"/>
              <a:buChar char=""/>
            </a:pPr>
            <a:r>
              <a:rPr lang="ru-RU" sz="2400" dirty="0" smtClean="0">
                <a:effectLst/>
                <a:latin typeface="Times New Roman"/>
                <a:ea typeface="Calibri"/>
                <a:cs typeface="Times New Roman"/>
              </a:rPr>
              <a:t>«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Нравственно-патриотическое воспитание детей дошкольного возраста».</a:t>
            </a:r>
            <a:r>
              <a:rPr lang="ru-RU" dirty="0" smtClean="0">
                <a:effectLst/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endParaRPr lang="ru-RU" dirty="0">
              <a:effectLst/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100" dirty="0">
                <a:effectLst/>
                <a:ea typeface="Calibri"/>
                <a:cs typeface="Times New Roman"/>
              </a:rPr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2033833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3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" y="-22270"/>
            <a:ext cx="9144000" cy="688027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43"/>
          <p:cNvSpPr txBox="1">
            <a:spLocks noChangeArrowheads="1"/>
          </p:cNvSpPr>
          <p:nvPr/>
        </p:nvSpPr>
        <p:spPr bwMode="auto">
          <a:xfrm>
            <a:off x="1038190" y="18757"/>
            <a:ext cx="7258685" cy="169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800" b="1" dirty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Calibri"/>
                <a:ea typeface="Calibri"/>
                <a:cs typeface="Times New Roman"/>
              </a:rPr>
              <a:t>Достижения воспитанников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595437378"/>
              </p:ext>
            </p:extLst>
          </p:nvPr>
        </p:nvGraphicFramePr>
        <p:xfrm>
          <a:off x="179512" y="1996916"/>
          <a:ext cx="8784976" cy="46004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571"/>
                <a:gridCol w="3312571"/>
                <a:gridCol w="1079917"/>
                <a:gridCol w="1079917"/>
              </a:tblGrid>
              <a:tr h="36427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</a:tr>
              <a:tr h="36427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</a:tr>
              <a:tr h="641250">
                <a:tc rowSpan="2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</a:tr>
              <a:tr h="6412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</a:tr>
              <a:tr h="64125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</a:tr>
              <a:tr h="64125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</a:tr>
              <a:tr h="760903">
                <a:tc rowSpan="2"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</a:tr>
              <a:tr h="5459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1026" name="Picture 2" descr="C:\Users\Маришечь\Desktop\самообразование\10 группа\Ипатова Даша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988840"/>
            <a:ext cx="5688632" cy="40216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39776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56"/>
          <p:cNvSpPr txBox="1"/>
          <p:nvPr/>
        </p:nvSpPr>
        <p:spPr>
          <a:xfrm>
            <a:off x="909002" y="332656"/>
            <a:ext cx="7325995" cy="40107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4000" b="1" dirty="0" smtClean="0">
                <a:ln w="24498" cap="flat" cmpd="dbl" algn="ctr">
                  <a:solidFill>
                    <a:srgbClr val="D02E29"/>
                  </a:solidFill>
                  <a:prstDash val="solid"/>
                  <a:miter lim="0"/>
                </a:ln>
                <a:gradFill>
                  <a:gsLst>
                    <a:gs pos="10000">
                      <a:srgbClr val="FBF3F3"/>
                    </a:gs>
                    <a:gs pos="60000">
                      <a:srgbClr val="F3D8D8"/>
                    </a:gs>
                    <a:gs pos="100000">
                      <a:srgbClr val="E38C8A"/>
                    </a:gs>
                  </a:gsLst>
                  <a:lin ang="5400000" scaled="0"/>
                </a:gradFill>
                <a:latin typeface="Times New Roman" pitchFamily="18" charset="0"/>
                <a:ea typeface="Calibri"/>
                <a:cs typeface="Times New Roman" pitchFamily="18" charset="0"/>
              </a:rPr>
              <a:t>МОИ достижения</a:t>
            </a:r>
            <a:endParaRPr lang="ru-RU" sz="4000" dirty="0"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2050" name="Picture 2" descr="C:\Users\Маришечь\Desktop\самообразование\10 группа\Стрековцова Майя Олеговна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196752"/>
            <a:ext cx="4045945" cy="4632651"/>
          </a:xfrm>
          <a:prstGeom prst="rect">
            <a:avLst/>
          </a:prstGeom>
          <a:noFill/>
        </p:spPr>
      </p:pic>
      <p:pic>
        <p:nvPicPr>
          <p:cNvPr id="6" name="Рисунок 5" descr="C:\Users\Маришечь\Desktop\самообразование\2018-20...год грамоты\Сертификат участника проекта infourok.ru №4363662096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1196752"/>
            <a:ext cx="3816424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429605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56"/>
          <p:cNvSpPr txBox="1"/>
          <p:nvPr/>
        </p:nvSpPr>
        <p:spPr>
          <a:xfrm>
            <a:off x="909002" y="332656"/>
            <a:ext cx="7325995" cy="40107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000" dirty="0">
              <a:solidFill>
                <a:schemeClr val="tx2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5" name="Рисунок 4" descr="C:\Users\Маришечь\Desktop\самообразование\09062020 Диплом 1 место_page-00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764704"/>
            <a:ext cx="4176464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Маришечь\Desktop\самообразование\Благодарность проекта infourok.ru №ХЗ4987172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836712"/>
            <a:ext cx="3888432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42960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56"/>
          <p:cNvSpPr txBox="1"/>
          <p:nvPr/>
        </p:nvSpPr>
        <p:spPr>
          <a:xfrm>
            <a:off x="909002" y="332656"/>
            <a:ext cx="7325995" cy="40107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000" dirty="0">
              <a:solidFill>
                <a:schemeClr val="tx2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" name="Рисунок 6" descr="C:\Users\Маришечь\Desktop\самообразование\конкурс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548680"/>
            <a:ext cx="4392488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Маришечь\Desktop\самообразование\Справка о публикации в НИПКПРО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6056" y="692696"/>
            <a:ext cx="345638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429605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56"/>
          <p:cNvSpPr txBox="1"/>
          <p:nvPr/>
        </p:nvSpPr>
        <p:spPr>
          <a:xfrm>
            <a:off x="909002" y="332656"/>
            <a:ext cx="7325995" cy="40107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000" dirty="0">
              <a:solidFill>
                <a:schemeClr val="tx2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" name="Рисунок 5" descr="C:\Users\Маришечь\Desktop\самообразование\2018-20...год грамоты\Свидетельство проекта infourok.ru №ЧО54897992 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692696"/>
            <a:ext cx="3888432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Маришечь\Desktop\самообразование\Свидетельство проекта infourok.ru №БН9795909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20072" y="1340768"/>
            <a:ext cx="367240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429605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56"/>
          <p:cNvSpPr txBox="1"/>
          <p:nvPr/>
        </p:nvSpPr>
        <p:spPr>
          <a:xfrm>
            <a:off x="909002" y="332656"/>
            <a:ext cx="7325995" cy="40107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000" dirty="0">
              <a:solidFill>
                <a:schemeClr val="tx2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" name="Рисунок 6" descr="C:\Users\Маришечь\Desktop\самообразование\Свидетельство проекта infourok.ru №ЦВ39851475 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844824"/>
            <a:ext cx="3888432" cy="47205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Маришечь\Desktop\самообразование\Свидетельство проекта infourok.ru №ЩЦ4502281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60648"/>
            <a:ext cx="4176464" cy="5381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429605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56"/>
          <p:cNvSpPr txBox="1"/>
          <p:nvPr/>
        </p:nvSpPr>
        <p:spPr>
          <a:xfrm>
            <a:off x="909002" y="332656"/>
            <a:ext cx="7325995" cy="40107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000" dirty="0">
              <a:solidFill>
                <a:schemeClr val="tx2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" name="Рисунок 5" descr="C:\Users\Маришечь\Desktop\самообразование\Свидетельство проекта infourok.ru №ЯЗ698992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620688"/>
            <a:ext cx="410445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Маришечь\Desktop\самообразование\Свидетельство проекта infourok.ru №ЧЗ996115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620688"/>
            <a:ext cx="3744416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42960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56"/>
          <p:cNvSpPr txBox="1"/>
          <p:nvPr/>
        </p:nvSpPr>
        <p:spPr>
          <a:xfrm>
            <a:off x="909002" y="332656"/>
            <a:ext cx="7325995" cy="40107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000" dirty="0">
              <a:solidFill>
                <a:schemeClr val="tx2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7" name="Рисунок 6" descr="C:\Users\Маришечь\Desktop\самообразование\Свидетельство проекта infourok.ru №СМ77901640 (2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908720"/>
            <a:ext cx="4176464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Маришечь\Desktop\самообразование\Свидетельство проекта infourok.ru №НА1605783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836712"/>
            <a:ext cx="3888432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429605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56"/>
          <p:cNvSpPr txBox="1"/>
          <p:nvPr/>
        </p:nvSpPr>
        <p:spPr>
          <a:xfrm>
            <a:off x="909002" y="332656"/>
            <a:ext cx="7325995" cy="40107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000" dirty="0">
              <a:solidFill>
                <a:schemeClr val="tx2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pic>
        <p:nvPicPr>
          <p:cNvPr id="6" name="Рисунок 5" descr="C:\Users\Маришечь\Desktop\самообразование\2018-20...год грамоты\Свидетельство проекта infourok.ru №ЯФ071668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404664"/>
            <a:ext cx="4104456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Маришечь\Desktop\самообразование\Диплом участника образовательного курса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836712"/>
            <a:ext cx="4606026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5429605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оле 56"/>
          <p:cNvSpPr txBox="1"/>
          <p:nvPr/>
        </p:nvSpPr>
        <p:spPr>
          <a:xfrm>
            <a:off x="909002" y="332656"/>
            <a:ext cx="7325995" cy="4010744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endParaRPr lang="ru-RU" sz="4000" dirty="0">
              <a:solidFill>
                <a:schemeClr val="tx2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260648"/>
            <a:ext cx="76328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Творческая деятельность наших детей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C:\Users\1E4A~1\AppData\Local\Temp\Rar$DIa4740.49342\IMG_20200320_102758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13" y="1268759"/>
            <a:ext cx="3072807" cy="3384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C:\Users\1E4A~1\AppData\Local\Temp\Rar$DIa4740.25571\IMG-20200320-WA0006.jpe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268760"/>
            <a:ext cx="3744416" cy="33123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5429605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оле 57"/>
          <p:cNvSpPr txBox="1">
            <a:spLocks noChangeArrowheads="1"/>
          </p:cNvSpPr>
          <p:nvPr/>
        </p:nvSpPr>
        <p:spPr bwMode="auto">
          <a:xfrm>
            <a:off x="171257" y="3456306"/>
            <a:ext cx="4486910" cy="265201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solidFill>
                  <a:srgbClr val="FF3300"/>
                </a:solidFill>
                <a:effectLst/>
                <a:latin typeface="Times New Roman"/>
                <a:ea typeface="Calibri"/>
                <a:cs typeface="Times New Roman"/>
              </a:rPr>
              <a:t>"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pic>
        <p:nvPicPr>
          <p:cNvPr id="7" name="Рисунок 1" descr="G:\NIKON D3100\DCIM\100D3100\DSC_019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476672"/>
            <a:ext cx="7142580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971600" y="5521882"/>
            <a:ext cx="669674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Мастер – класс  для детей «Подкова на счастье!»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64635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оле 57"/>
          <p:cNvSpPr txBox="1">
            <a:spLocks noChangeArrowheads="1"/>
          </p:cNvSpPr>
          <p:nvPr/>
        </p:nvSpPr>
        <p:spPr bwMode="auto">
          <a:xfrm>
            <a:off x="171257" y="3456306"/>
            <a:ext cx="4486910" cy="265201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solidFill>
                  <a:srgbClr val="FF3300"/>
                </a:solidFill>
                <a:effectLst/>
                <a:latin typeface="Times New Roman"/>
                <a:ea typeface="Calibri"/>
                <a:cs typeface="Times New Roman"/>
              </a:rPr>
              <a:t>"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5521882"/>
            <a:ext cx="6696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G:\NIKON D3100\DCIM\100D3100\DSC_008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04664"/>
            <a:ext cx="4104456" cy="3240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G:\NIKON D3100\DCIM\100D3100\DSC_004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2132856"/>
            <a:ext cx="3856856" cy="3288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323528" y="4121498"/>
            <a:ext cx="43924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Экскурсия с детьми </a:t>
            </a:r>
            <a:r>
              <a:rPr lang="ru-RU" altLang="ru-RU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вмультимедийный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исторический парк «Россия - Моя история».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64635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оле 57"/>
          <p:cNvSpPr txBox="1">
            <a:spLocks noChangeArrowheads="1"/>
          </p:cNvSpPr>
          <p:nvPr/>
        </p:nvSpPr>
        <p:spPr bwMode="auto">
          <a:xfrm>
            <a:off x="171257" y="3456306"/>
            <a:ext cx="4486910" cy="265201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solidFill>
                  <a:srgbClr val="FF3300"/>
                </a:solidFill>
                <a:effectLst/>
                <a:latin typeface="Times New Roman"/>
                <a:ea typeface="Calibri"/>
                <a:cs typeface="Times New Roman"/>
              </a:rPr>
              <a:t>"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5521882"/>
            <a:ext cx="6696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47664" y="4437112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Экскурсия с детьми и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родетелями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вмультимедийный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исторический парк «Россия - Моя история</a:t>
            </a:r>
            <a:r>
              <a:rPr lang="ru-RU" alt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 Праздник Масленица.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pic>
        <p:nvPicPr>
          <p:cNvPr id="11" name="Рисунок 10" descr="C:\Users\1E4A~1\AppData\Local\Temp\Rar$DIa3816.42153\IMG_20200229_13111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2448272" cy="34218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Рисунок 11" descr="C:\Users\1E4A~1\AppData\Local\Temp\Rar$DIa3484.13946\IMG_20200229_130951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60648"/>
            <a:ext cx="2438163" cy="3385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C:\Users\1E4A~1\AppData\Local\Temp\Rar$DIa4568.23547\IMG_20200229_151541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32656"/>
            <a:ext cx="2786251" cy="35283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886463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сохранить\документы\портфолио\portfolio musik\портфолио фон2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оле 57"/>
          <p:cNvSpPr txBox="1">
            <a:spLocks noChangeArrowheads="1"/>
          </p:cNvSpPr>
          <p:nvPr/>
        </p:nvSpPr>
        <p:spPr bwMode="auto">
          <a:xfrm>
            <a:off x="171257" y="3456306"/>
            <a:ext cx="4486910" cy="265201"/>
          </a:xfrm>
          <a:prstGeom prst="rect">
            <a:avLst/>
          </a:prstGeom>
          <a:noFill/>
          <a:ln>
            <a:noFill/>
          </a:ln>
          <a:extLst/>
        </p:spPr>
        <p:txBody>
          <a:bodyPr rot="0" vert="horz" wrap="square" lIns="0" tIns="0" rIns="0" bIns="0" anchor="t" anchorCtr="0" upright="1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600" b="1" dirty="0" smtClean="0">
                <a:solidFill>
                  <a:srgbClr val="FF3300"/>
                </a:solidFill>
                <a:effectLst/>
                <a:latin typeface="Times New Roman"/>
                <a:ea typeface="Calibri"/>
                <a:cs typeface="Times New Roman"/>
              </a:rPr>
              <a:t>"</a:t>
            </a:r>
            <a:endParaRPr lang="ru-RU" sz="11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1600" y="5521882"/>
            <a:ext cx="66967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3" name="Рисунок 1" descr="DSC036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268760"/>
            <a:ext cx="3019425" cy="226695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1187624" y="464704"/>
            <a:ext cx="79563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Детские поделки к музею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Мы помним! Мы гордимся!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 descr="E:\DCIM\101MSDCF\DSC036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4008" y="1268760"/>
            <a:ext cx="3114675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Рисунок 14" descr="E:\DCIM\101MSDCF\DSC0361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31840" y="4077072"/>
            <a:ext cx="31242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8646356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1019</Words>
  <Application>Microsoft Office PowerPoint</Application>
  <PresentationFormat>Экран (4:3)</PresentationFormat>
  <Paragraphs>261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Маришечь</cp:lastModifiedBy>
  <cp:revision>13</cp:revision>
  <dcterms:created xsi:type="dcterms:W3CDTF">2013-01-31T10:08:31Z</dcterms:created>
  <dcterms:modified xsi:type="dcterms:W3CDTF">2020-10-20T07:54:26Z</dcterms:modified>
</cp:coreProperties>
</file>