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9" r:id="rId10"/>
    <p:sldId id="264" r:id="rId11"/>
    <p:sldId id="270" r:id="rId12"/>
    <p:sldId id="266" r:id="rId13"/>
    <p:sldId id="275" r:id="rId14"/>
    <p:sldId id="282" r:id="rId15"/>
    <p:sldId id="278" r:id="rId16"/>
    <p:sldId id="283" r:id="rId17"/>
    <p:sldId id="274" r:id="rId18"/>
    <p:sldId id="271" r:id="rId19"/>
    <p:sldId id="276" r:id="rId20"/>
    <p:sldId id="273" r:id="rId21"/>
    <p:sldId id="279" r:id="rId22"/>
    <p:sldId id="284" r:id="rId23"/>
    <p:sldId id="285" r:id="rId24"/>
    <p:sldId id="287" r:id="rId25"/>
    <p:sldId id="280" r:id="rId26"/>
    <p:sldId id="281" r:id="rId2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432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C3DEAF3-A02F-4EEB-AC4D-DA39192D6DC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8FA33AC-3750-4F92-BAF3-2FBE052AEB3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D0A25D9-DDB6-4022-BA58-ACD290F045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330F4-0361-4717-8791-9DB0D8F733B5}" type="datetimeFigureOut">
              <a:rPr lang="ru-RU" smtClean="0"/>
              <a:t>27.04.2022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5100CB3-B36A-412E-A7D3-8FF51E0993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8CB9943-707D-4C27-921B-5F016DFCCD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3BD177-16A9-4B71-AD1C-F7813FC44BE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72558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D7492FA-73D4-4D0D-9AB3-178272B8CB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AB2BAB4-2F51-4756-B3FC-E57CCA7415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84A6B43-D11B-4A29-B730-6FC1386B99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330F4-0361-4717-8791-9DB0D8F733B5}" type="datetimeFigureOut">
              <a:rPr lang="ru-RU" smtClean="0"/>
              <a:t>27.04.2022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7F8A4F8-5B98-4F27-9658-E690B1E24A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55A39BE-83BE-41C5-BB9F-5F7C9C8C8A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3BD177-16A9-4B71-AD1C-F7813FC44BE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117717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3D044F1-AA56-45B1-8698-8F4590C651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342CF22-9A28-40D6-B4C8-C60D1230D7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5011B83-B51C-46C8-83CD-E69147285E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330F4-0361-4717-8791-9DB0D8F733B5}" type="datetimeFigureOut">
              <a:rPr lang="ru-RU" smtClean="0"/>
              <a:t>27.04.2022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91EAD46-DBFE-4342-BBD2-A03E61FF70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57A9C8D-0435-4C22-AA0B-6FAF251C00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3BD177-16A9-4B71-AD1C-F7813FC44BE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26411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58B72A5-D2D2-4AF3-B867-E71861BEDC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A843F40-AF78-48E6-A6DE-2AE9EF4B695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F276F7B4-2307-45C0-9FE7-EE89C93D834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EE5A0A0-C065-471B-8FCA-846C6F0646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330F4-0361-4717-8791-9DB0D8F733B5}" type="datetimeFigureOut">
              <a:rPr lang="ru-RU" smtClean="0"/>
              <a:t>27.04.2022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19CE377C-A5A7-45A8-926E-CF83311D7B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EF9E455-6F14-45B0-9855-618BA18B7D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3BD177-16A9-4B71-AD1C-F7813FC44BE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1726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662D12D-F891-4F35-8D81-E881B787D6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8338C8F-1D9A-4D15-969B-784852335F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723C4368-F217-44BF-A3FF-614DBA85E6B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E69472B1-F4A6-4F06-BA20-F070451C1CA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A5DD6EB7-44D9-4CCF-B2FC-7BBC785B5AC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E0F520A6-73E4-45E7-B92B-E239C7F119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330F4-0361-4717-8791-9DB0D8F733B5}" type="datetimeFigureOut">
              <a:rPr lang="ru-RU" smtClean="0"/>
              <a:t>27.04.2022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D61A963E-2856-4B18-85FD-7708794C81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9458649B-BFB0-42DB-8347-926370E259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3BD177-16A9-4B71-AD1C-F7813FC44BE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70883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C12109C-4EF6-491A-86DD-D89E904708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50FE89F9-DE07-4898-8717-C4417D9C45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330F4-0361-4717-8791-9DB0D8F733B5}" type="datetimeFigureOut">
              <a:rPr lang="ru-RU" smtClean="0"/>
              <a:t>27.04.2022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CA6D702B-33B2-41A7-B2D2-3DBB9CDB98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5A0393A6-E538-41A1-8496-250FF592E5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3BD177-16A9-4B71-AD1C-F7813FC44BE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49626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63EC1407-457F-4D4E-B396-297630BF57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330F4-0361-4717-8791-9DB0D8F733B5}" type="datetimeFigureOut">
              <a:rPr lang="ru-RU" smtClean="0"/>
              <a:t>27.04.2022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EEC0410A-E6E4-44B9-9BCF-38ED64AF48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555F383F-2F2B-409F-B0EE-F457F0471F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3BD177-16A9-4B71-AD1C-F7813FC44BE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56618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CABDC75-D48A-447D-94E3-FF731E3C93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D89AFA0-E4C2-433B-94D4-D91DD7D85F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CE8D374C-64B2-4FE7-BC32-8B25B50CA28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2AF6493-1B00-4FDA-A1D4-BD6F1FD29E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330F4-0361-4717-8791-9DB0D8F733B5}" type="datetimeFigureOut">
              <a:rPr lang="ru-RU" smtClean="0"/>
              <a:t>27.04.2022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27122D1-D46A-492E-84ED-D0C4F4AD44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35D4F5A-E93B-4593-AC69-57A535FBE3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3BD177-16A9-4B71-AD1C-F7813FC44BE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47322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EE65003-181F-4EEE-A7F3-3287ED11EB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161E531C-CE95-44C9-BF0A-C652E5058AC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1AAB3524-9302-48CA-B0F1-68B57D732C1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3236321-B35E-4EF0-9875-1B9EF60B61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330F4-0361-4717-8791-9DB0D8F733B5}" type="datetimeFigureOut">
              <a:rPr lang="ru-RU" smtClean="0"/>
              <a:t>27.04.2022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B2C4B740-02C4-40D5-8EA6-161701FD8C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1C1BB38-BE96-48F8-9D94-0B07E2B16B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3BD177-16A9-4B71-AD1C-F7813FC44BE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56657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349094D-63D5-495D-B659-B79486ACC1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373B8183-F092-4EC6-947B-79DB1E93259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5B21883-B695-4B47-89B1-8EB8D2CB11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330F4-0361-4717-8791-9DB0D8F733B5}" type="datetimeFigureOut">
              <a:rPr lang="ru-RU" smtClean="0"/>
              <a:t>27.04.2022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826BFAA-27B0-4B3A-9C6A-80D7AF7AC2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435762E-9E88-4300-A8B0-64DE3548B0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3BD177-16A9-4B71-AD1C-F7813FC44BE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97056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23E21157-FEE7-4E0A-8AAC-D0EA14E4ECD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AFD2CA47-0A6C-4412-98CC-57B4494F38B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E328EFF-FA0A-4ACF-B980-8ADF78B82F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330F4-0361-4717-8791-9DB0D8F733B5}" type="datetimeFigureOut">
              <a:rPr lang="ru-RU" smtClean="0"/>
              <a:t>27.04.2022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E99A5CE-56F5-4F89-8162-E797138351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0716FEE-E8F5-4224-9255-18C959CA77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3BD177-16A9-4B71-AD1C-F7813FC44BE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08123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3DDD93E-3378-4317-9F41-A4DFE5972F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1E29925-CF60-47E0-9DC3-3ACC8E7859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2AB96AA-E3B6-49A9-84D9-24B3BDB6AC7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5330F4-0361-4717-8791-9DB0D8F733B5}" type="datetimeFigureOut">
              <a:rPr lang="ru-RU" smtClean="0"/>
              <a:t>27.04.2022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7A68F6E-35B7-4D50-B60E-6348E60EA81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8F5FE55-C1A3-432D-B706-063159CD0E8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3BD177-16A9-4B71-AD1C-F7813FC44BE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67558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F7A8F77-2D7F-4167-A10C-16F942FF3AB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119"/>
          <a:stretch/>
        </p:blipFill>
        <p:spPr>
          <a:xfrm>
            <a:off x="0" y="1"/>
            <a:ext cx="12192000" cy="6737684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B0A5558-1319-460B-A01B-999352ED0F7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66273" y="529389"/>
            <a:ext cx="7303169" cy="1672390"/>
          </a:xfrm>
        </p:spPr>
        <p:txBody>
          <a:bodyPr>
            <a:normAutofit fontScale="90000"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b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Д/с «Улыбка» - филиал МБДОУ –</a:t>
            </a:r>
            <a:r>
              <a:rPr lang="ru-RU" sz="18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Боровихинский</a:t>
            </a:r>
            <a:r>
              <a:rPr lang="ru-RU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д/с   о/в «Солнышко»</a:t>
            </a:r>
            <a:br>
              <a:rPr lang="ru-RU" sz="18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br>
              <a:rPr lang="ru-RU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D9B2CB1F-6818-4804-998E-67E28EFF461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-794084" y="1239253"/>
            <a:ext cx="11057021" cy="4969042"/>
          </a:xfrm>
        </p:spPr>
        <p:txBody>
          <a:bodyPr>
            <a:normAutofit fontScale="62500" lnSpcReduction="20000"/>
          </a:bodyPr>
          <a:lstStyle/>
          <a:p>
            <a:endParaRPr lang="ru-RU" sz="3000" b="1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3000" b="1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3100" b="1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1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sz="31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роект по нравственно-патриотическому воспитанию</a:t>
            </a:r>
          </a:p>
          <a:p>
            <a:r>
              <a:rPr lang="ru-RU" sz="31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группе раннего возраста "Звёздочки"</a:t>
            </a:r>
            <a:br>
              <a:rPr lang="ru-RU" sz="3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000" b="1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3000" b="1" dirty="0">
              <a:solidFill>
                <a:srgbClr val="00B05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4100" b="1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4100" b="1" i="1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Для меня моя семья - маленькая Родина</a:t>
            </a:r>
            <a:r>
              <a:rPr lang="ru-RU" sz="4100" b="1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br>
              <a:rPr lang="ru-RU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  <a:spcBef>
                <a:spcPts val="0"/>
              </a:spcBef>
            </a:pPr>
            <a:endParaRPr lang="ru-RU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marR="71755" algn="just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</a:pPr>
            <a:r>
              <a:rPr lang="ru-RU" sz="1800" b="1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    </a:t>
            </a:r>
          </a:p>
          <a:p>
            <a:pPr marR="71755" algn="just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</a:pPr>
            <a:endParaRPr lang="ru-RU" sz="2100" b="1" i="1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71755" algn="just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</a:pPr>
            <a:endParaRPr lang="ru-RU" sz="2100" b="1" i="1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71755" algn="just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</a:pPr>
            <a:r>
              <a:rPr lang="ru-RU" sz="2100" b="1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                                               Подготовили: воспитатели Ушакова Е.Е</a:t>
            </a:r>
          </a:p>
          <a:p>
            <a:pPr marR="71755" algn="just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</a:pPr>
            <a:r>
              <a:rPr lang="ru-RU" sz="2100" b="1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                                                                                                   </a:t>
            </a:r>
            <a:r>
              <a:rPr lang="ru-RU" sz="2100" b="1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Песенко</a:t>
            </a:r>
            <a:r>
              <a:rPr lang="ru-RU" sz="2100" b="1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Н.В.</a:t>
            </a:r>
          </a:p>
          <a:p>
            <a:pPr marR="71755" algn="just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</a:pPr>
            <a:r>
              <a:rPr lang="ru-RU" sz="1800" b="1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                              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519502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F8D21E5-08F3-4A3B-942A-F019F67E24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Объект 2">
            <a:extLst>
              <a:ext uri="{FF2B5EF4-FFF2-40B4-BE49-F238E27FC236}">
                <a16:creationId xmlns:a16="http://schemas.microsoft.com/office/drawing/2014/main" id="{C687A187-A578-4773-8876-2AC432ADE8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821692"/>
            <a:ext cx="10254916" cy="5355272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ru-RU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4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Актуальность:</a:t>
            </a:r>
            <a:endParaRPr lang="ru-RU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6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Детям раннего возраста свойственна большая эмоциональная отзывчивость, что позволяет воспитывать в них любовь, добрые чувства и отношения к окружающим людям , прежде всего, к близким, к своей семье.. Ребёнок должен осознать себя членом семьи. Именно семья является хранителем традиций, обеспечивает преемственность поколений, сохраняет и развивает лучшие качества людей. 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Работа над проектом имеет большое значение для формирования личности ребёнка, укрепления и развития </a:t>
            </a:r>
            <a:r>
              <a:rPr lang="ru-RU" sz="2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детско</a:t>
            </a:r>
            <a:r>
              <a:rPr lang="ru-RU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– родительских отношений.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6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Тип проекта: </a:t>
            </a:r>
            <a:r>
              <a:rPr lang="ru-RU" sz="2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творческий, информационно-игровой</a:t>
            </a:r>
            <a:endParaRPr lang="ru-RU" sz="26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6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Продолжительность: </a:t>
            </a:r>
            <a:r>
              <a:rPr lang="ru-RU" sz="2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долгосрочный</a:t>
            </a:r>
            <a:endParaRPr lang="ru-RU" sz="26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07000"/>
              </a:lnSpc>
              <a:spcAft>
                <a:spcPts val="800"/>
              </a:spcAft>
              <a:buNone/>
            </a:pPr>
            <a:endParaRPr lang="ru-RU" sz="29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35870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D75DB75-1A13-4EF3-A6C8-9DB4E83939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DA1AEB0-8EE8-41E1-A86A-1223C9504D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flipV="1">
            <a:off x="838200" y="319407"/>
            <a:ext cx="10515600" cy="45719"/>
          </a:xfrm>
        </p:spPr>
        <p:txBody>
          <a:bodyPr>
            <a:normAutofit fontScale="90000"/>
          </a:bodyPr>
          <a:lstStyle/>
          <a:p>
            <a:r>
              <a:rPr lang="ru-RU" dirty="0"/>
              <a:t>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F8C0C29-4DB9-48E2-8F05-F9B5C61701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684533"/>
            <a:ext cx="10299031" cy="5475635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4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Цель проекта: </a:t>
            </a:r>
            <a:r>
              <a:rPr lang="ru-RU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формировать у детей первоначальные представления о семье, воспитывать чувства привязанности и любви к своим родителям, родственникам.</a:t>
            </a:r>
            <a:endParaRPr lang="ru-RU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4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4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Задачи проекта:</a:t>
            </a:r>
            <a:endParaRPr lang="ru-RU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ru-RU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Познакомить детей с понятиями «семья», «имя», «фамилия»</a:t>
            </a:r>
            <a:endParaRPr lang="ru-RU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ru-RU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Воспитывать любовь и уважение к членам семьи</a:t>
            </a:r>
            <a:endParaRPr lang="ru-RU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Учить называть членов своей семьи: мама, папа, брат, сестра, бабушка, дедушка</a:t>
            </a:r>
            <a:endParaRPr lang="ru-RU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Формировать умение детей играть совместно со сверстниками </a:t>
            </a:r>
            <a:endParaRPr lang="ru-RU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ru-RU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Привлечь родителей к совместной деятельности с ребенком в условиях семьи и детского сада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37433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7A3D34A-F6C6-4A4C-979E-E7C29E4D8B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Объект 2">
            <a:extLst>
              <a:ext uri="{FF2B5EF4-FFF2-40B4-BE49-F238E27FC236}">
                <a16:creationId xmlns:a16="http://schemas.microsoft.com/office/drawing/2014/main" id="{129777BD-6615-4C6C-AE05-3953BFE8FF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8937" y="481264"/>
            <a:ext cx="9119938" cy="5669280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endParaRPr lang="ru-RU" sz="2000" b="1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Aft>
                <a:spcPts val="800"/>
              </a:spcAft>
              <a:buNone/>
            </a:pPr>
            <a:r>
              <a:rPr lang="ru-RU" sz="24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Участники проекта:</a:t>
            </a:r>
            <a:r>
              <a:rPr lang="ru-RU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дети 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раннего возраста</a:t>
            </a:r>
            <a:r>
              <a:rPr lang="ru-RU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(2 -3 года), родители, воспитатели группы.</a:t>
            </a:r>
            <a:endParaRPr lang="ru-RU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Aft>
                <a:spcPts val="800"/>
              </a:spcAft>
              <a:buNone/>
            </a:pPr>
            <a:r>
              <a:rPr lang="ru-RU" sz="2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Ожидаемый результат:</a:t>
            </a:r>
            <a:r>
              <a:rPr lang="ru-RU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71500" indent="-342900">
              <a:lnSpc>
                <a:spcPct val="100000"/>
              </a:lnSpc>
              <a:spcAft>
                <a:spcPts val="800"/>
              </a:spcAft>
            </a:pP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ru-RU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азвитие знаний детей о семье: членах семьи;</a:t>
            </a:r>
            <a:endParaRPr lang="ru-RU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71500" indent="-342900">
              <a:lnSpc>
                <a:spcPct val="100000"/>
              </a:lnSpc>
              <a:spcBef>
                <a:spcPts val="150"/>
              </a:spcBef>
              <a:spcAft>
                <a:spcPts val="150"/>
              </a:spcAft>
            </a:pPr>
            <a:r>
              <a:rPr lang="ru-RU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формирование положительного и заботливого отношение ко всем членам семьи;</a:t>
            </a:r>
            <a:endParaRPr lang="ru-RU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71500" indent="-342900">
              <a:lnSpc>
                <a:spcPct val="100000"/>
              </a:lnSpc>
              <a:spcBef>
                <a:spcPts val="150"/>
              </a:spcBef>
              <a:spcAft>
                <a:spcPts val="150"/>
              </a:spcAft>
            </a:pPr>
            <a:r>
              <a:rPr lang="ru-RU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пополнение словарного запаса детей; </a:t>
            </a:r>
            <a:endParaRPr lang="ru-RU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71500" indent="-342900">
              <a:lnSpc>
                <a:spcPct val="100000"/>
              </a:lnSpc>
              <a:spcBef>
                <a:spcPts val="150"/>
              </a:spcBef>
              <a:spcAft>
                <a:spcPts val="150"/>
              </a:spcAft>
            </a:pP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повышение</a:t>
            </a:r>
            <a:r>
              <a:rPr lang="ru-RU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активности и заинтересованности  у родителей в образовательном процессе детей.</a:t>
            </a:r>
            <a:endParaRPr lang="ru-RU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Aft>
                <a:spcPts val="800"/>
              </a:spcAft>
              <a:buNone/>
            </a:pPr>
            <a:r>
              <a:rPr lang="ru-RU" sz="24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Форма проведения: </a:t>
            </a:r>
            <a:r>
              <a:rPr lang="ru-RU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индивидуально- групповая.</a:t>
            </a:r>
            <a:endParaRPr lang="ru-RU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2400" b="1" dirty="0">
                <a:solidFill>
                  <a:srgbClr val="00000A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315535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6399A0A-000D-4D4D-B5CE-FDB572EE5CE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Объект 2">
            <a:extLst>
              <a:ext uri="{FF2B5EF4-FFF2-40B4-BE49-F238E27FC236}">
                <a16:creationId xmlns:a16="http://schemas.microsoft.com/office/drawing/2014/main" id="{357E99FB-6970-433B-8911-E3CBC590B3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19726" y="661737"/>
            <a:ext cx="8193506" cy="5515227"/>
          </a:xfrm>
        </p:spPr>
        <p:txBody>
          <a:bodyPr/>
          <a:lstStyle/>
          <a:p>
            <a:pPr marL="0" lvl="0" indent="0" algn="ctr">
              <a:lnSpc>
                <a:spcPct val="100000"/>
              </a:lnSpc>
              <a:spcBef>
                <a:spcPts val="0"/>
              </a:spcBef>
              <a:buNone/>
            </a:pPr>
            <a:endParaRPr lang="ru-RU" sz="2400" b="1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  <a:tabLst>
                <a:tab pos="457200" algn="l"/>
              </a:tabLst>
            </a:pPr>
            <a:r>
              <a:rPr lang="ru-RU" sz="24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Содержание проектной деятельности:</a:t>
            </a:r>
            <a:endParaRPr lang="ru-RU" sz="2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  <a:tabLst>
                <a:tab pos="457200" algn="l"/>
              </a:tabLst>
            </a:pPr>
            <a:r>
              <a:rPr lang="ru-RU" sz="24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ru-RU" sz="24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э</a:t>
            </a:r>
            <a:r>
              <a:rPr lang="ru-RU" sz="24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тап- подготовительный</a:t>
            </a:r>
          </a:p>
          <a:p>
            <a:pPr>
              <a:lnSpc>
                <a:spcPct val="150000"/>
              </a:lnSpc>
              <a:spcBef>
                <a:spcPts val="0"/>
              </a:spcBef>
              <a:tabLst>
                <a:tab pos="457200" algn="l"/>
              </a:tabLst>
            </a:pPr>
            <a:r>
              <a:rPr lang="ru-RU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Постановка цели, задач</a:t>
            </a:r>
            <a:endParaRPr lang="ru-RU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lnSpc>
                <a:spcPct val="150000"/>
              </a:lnSpc>
              <a:spcBef>
                <a:spcPts val="0"/>
              </a:spcBef>
              <a:tabLst>
                <a:tab pos="457200" algn="l"/>
              </a:tabLst>
            </a:pP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одбор наглядно-иллюстративного материала</a:t>
            </a:r>
            <a:endParaRPr lang="ru-RU" sz="24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lnSpc>
                <a:spcPct val="150000"/>
              </a:lnSpc>
              <a:spcBef>
                <a:spcPts val="0"/>
              </a:spcBef>
              <a:tabLst>
                <a:tab pos="457200" algn="l"/>
              </a:tabLst>
            </a:pPr>
            <a:r>
              <a:rPr lang="ru-RU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Обзор художественной литературы по теме</a:t>
            </a:r>
            <a:endParaRPr lang="ru-RU" sz="24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lnSpc>
                <a:spcPct val="150000"/>
              </a:lnSpc>
              <a:spcBef>
                <a:spcPts val="0"/>
              </a:spcBef>
              <a:tabLst>
                <a:tab pos="457200" algn="l"/>
              </a:tabLst>
            </a:pP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одбор материала для продуктивной деятельности.</a:t>
            </a:r>
            <a:endParaRPr lang="ru-RU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544036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EFD20F6-CA35-4F0D-9C1E-DF5B4D7094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Объект 2">
            <a:extLst>
              <a:ext uri="{FF2B5EF4-FFF2-40B4-BE49-F238E27FC236}">
                <a16:creationId xmlns:a16="http://schemas.microsoft.com/office/drawing/2014/main" id="{F883A7AE-F9B1-4213-BE03-1211A00EC3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77516"/>
            <a:ext cx="10515600" cy="5599447"/>
          </a:xfrm>
        </p:spPr>
        <p:txBody>
          <a:bodyPr/>
          <a:lstStyle/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2400" b="1" dirty="0">
                <a:solidFill>
                  <a:srgbClr val="00000A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2 этап – практический</a:t>
            </a:r>
            <a:endParaRPr lang="ru-RU" sz="2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Рассматривание фотографий членов семьи, беседа о них.</a:t>
            </a:r>
            <a:endParaRPr lang="ru-RU" sz="2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23F48673-B730-4984-9A82-6A9793D651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8356" y="2406314"/>
            <a:ext cx="4652209" cy="348915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152688CF-F643-4F25-8EDE-69CB106D02F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8765" y="2059535"/>
            <a:ext cx="4567985" cy="342598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7923374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53E0491-ADA1-4B83-8C5D-79A8611EC96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Объект 2">
            <a:extLst>
              <a:ext uri="{FF2B5EF4-FFF2-40B4-BE49-F238E27FC236}">
                <a16:creationId xmlns:a16="http://schemas.microsoft.com/office/drawing/2014/main" id="{7C60F1F0-A1B9-40A0-83AF-BF199F6D5C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4295" y="830179"/>
            <a:ext cx="9605210" cy="4824663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2400" b="1" dirty="0">
                <a:solidFill>
                  <a:srgbClr val="00000A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Чтение художественной литературы: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400" dirty="0">
                <a:solidFill>
                  <a:srgbClr val="00000A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А. Барто «Разговор с мамой», </a:t>
            </a:r>
            <a:r>
              <a:rPr lang="ru-RU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Л.Н. Толстой «Бабушка и внучка»,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400" dirty="0">
                <a:solidFill>
                  <a:srgbClr val="00000A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И. Муравейка «Я сама», Е. Благинина «Солнышко»,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400" dirty="0">
                <a:solidFill>
                  <a:srgbClr val="00000A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О. Карышева «Подарок».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400" dirty="0">
                <a:solidFill>
                  <a:srgbClr val="00000A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sz="2400" dirty="0">
                <a:solidFill>
                  <a:srgbClr val="00000A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отешки «Ладушки-ладушки!», «А у нашей бабушки», «Три веселых братца»</a:t>
            </a:r>
            <a:r>
              <a:rPr lang="ru-RU" sz="2400" dirty="0">
                <a:solidFill>
                  <a:srgbClr val="00000A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ru-RU" sz="2400" b="1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24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Беседа по картинкам</a:t>
            </a:r>
            <a:r>
              <a:rPr lang="ru-RU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«Где работает мама (папа?)», «Моя дружная семья», «Папа - мой лучший друг», «Как я помогаю дома», «О братишках и сестренках», «О бабушке и дедушке», «Моя любимая мамочка».</a:t>
            </a:r>
            <a:endParaRPr lang="ru-RU" sz="2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97973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7BC5D16-073C-4377-B67E-FA554B86F48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Объект 2">
            <a:extLst>
              <a:ext uri="{FF2B5EF4-FFF2-40B4-BE49-F238E27FC236}">
                <a16:creationId xmlns:a16="http://schemas.microsoft.com/office/drawing/2014/main" id="{61FDCBA8-A258-4D78-A2B9-562B8355C1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33137"/>
            <a:ext cx="10315074" cy="5743826"/>
          </a:xfrm>
        </p:spPr>
        <p:txBody>
          <a:bodyPr/>
          <a:lstStyle/>
          <a:p>
            <a:r>
              <a:rPr lang="ru-RU" sz="24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Сюжетно - ролевые игры:</a:t>
            </a:r>
            <a:r>
              <a:rPr lang="ru-RU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«Накормим куклу», «Уложим куклу спать», «День рождения куклы», «Куклы на прогулке», «Я шофёр, как папа», «Семья принимает гостей», «Семья», «Дочки - матери».  </a:t>
            </a:r>
            <a:endParaRPr lang="ru-RU" sz="2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D71D1272-7D9A-4FDD-AE36-9EC93DDADE9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7871" y="2128619"/>
            <a:ext cx="3036258" cy="40483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68648467-D322-42A6-921F-3FBAA181A3B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507" b="23195"/>
          <a:stretch/>
        </p:blipFill>
        <p:spPr>
          <a:xfrm>
            <a:off x="8017325" y="1785460"/>
            <a:ext cx="3129359" cy="32870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C7F15675-CC96-4F2C-8C13-B9E9FB00CEB3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019"/>
          <a:stretch/>
        </p:blipFill>
        <p:spPr>
          <a:xfrm>
            <a:off x="705853" y="1809719"/>
            <a:ext cx="3286627" cy="359253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6630809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8F6DAC8-16A7-4CAF-AADF-319D561004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Объект 2">
            <a:extLst>
              <a:ext uri="{FF2B5EF4-FFF2-40B4-BE49-F238E27FC236}">
                <a16:creationId xmlns:a16="http://schemas.microsoft.com/office/drawing/2014/main" id="{9E20F3CB-83BC-4FD2-A2ED-A270CFCC89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770021"/>
            <a:ext cx="10515600" cy="5406942"/>
          </a:xfrm>
        </p:spPr>
        <p:txBody>
          <a:bodyPr/>
          <a:lstStyle/>
          <a:p>
            <a:r>
              <a:rPr lang="ru-RU" sz="24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Сюжетно - ролевые игры:</a:t>
            </a:r>
            <a:r>
              <a:rPr lang="ru-RU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Кукла заболела»,», «Мы идём на прививку».</a:t>
            </a:r>
            <a:endParaRPr lang="ru-RU" sz="2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AB56935-D0AB-4DC4-A197-1CC1AA8B19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2865" y="1792039"/>
            <a:ext cx="3221955" cy="42959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E1786C0C-2C48-4378-8F13-F056D19FF64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2441" y="1559427"/>
            <a:ext cx="3129212" cy="417228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9556802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EE859580-2F09-4CAF-BB89-7C96238819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Объект 2">
            <a:extLst>
              <a:ext uri="{FF2B5EF4-FFF2-40B4-BE49-F238E27FC236}">
                <a16:creationId xmlns:a16="http://schemas.microsoft.com/office/drawing/2014/main" id="{CC89BC45-FFA5-4E5D-A689-4E0E7017AC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69232"/>
            <a:ext cx="10515600" cy="5707732"/>
          </a:xfrm>
        </p:spPr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24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Дидактические игры и упражнения</a:t>
            </a:r>
            <a:r>
              <a:rPr lang="ru-RU" sz="2400" b="1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«Собери семью животных», «Найди маму», «Назови ласково».</a:t>
            </a:r>
            <a:r>
              <a:rPr lang="ru-RU" sz="24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24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Пальчиковые игры:</a:t>
            </a:r>
            <a:r>
              <a:rPr lang="ru-RU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«Моя семья», "Я пеку, пеку...","Дом", «Ладушки».</a:t>
            </a:r>
            <a:endParaRPr lang="ru-RU" sz="2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Ø"/>
            </a:pPr>
            <a:endParaRPr lang="ru-RU" sz="2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59B3503-F814-41C9-9823-6CCC17D0007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6875" y="1782305"/>
            <a:ext cx="4632156" cy="347411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E8D9C521-7D19-4179-99D0-8D75C68DC9D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0493" y="1687430"/>
            <a:ext cx="3498182" cy="466424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5695172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647E36B-54C4-4DB8-9090-AFD11FDD1D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Объект 2">
            <a:extLst>
              <a:ext uri="{FF2B5EF4-FFF2-40B4-BE49-F238E27FC236}">
                <a16:creationId xmlns:a16="http://schemas.microsoft.com/office/drawing/2014/main" id="{794A80F0-9BF6-4640-B4C3-47E6038B3E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41421"/>
            <a:ext cx="10515600" cy="5635543"/>
          </a:xfrm>
        </p:spPr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4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Проведение ООД:</a:t>
            </a:r>
            <a:r>
              <a:rPr lang="ru-RU" sz="24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ткрытое занятие: «Курочка в гостях у ребят»</a:t>
            </a:r>
            <a:r>
              <a:rPr lang="ru-RU" sz="24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>
                <a:solidFill>
                  <a:srgbClr val="00000A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</a:t>
            </a:r>
            <a:r>
              <a:rPr lang="ru-RU" sz="2400" dirty="0">
                <a:solidFill>
                  <a:srgbClr val="00000A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епка «Баранки для бабушки», «Прянички для мамы», рисование «Украсим тарелочку для мамы», 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«Мимоза для мамы». </a:t>
            </a:r>
            <a:endParaRPr lang="ru-RU" sz="2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9A2C50A-E70A-43B6-8BA3-1FA27C69EB3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98" t="3226" r="19585" b="-1"/>
          <a:stretch/>
        </p:blipFill>
        <p:spPr>
          <a:xfrm>
            <a:off x="6856882" y="1739945"/>
            <a:ext cx="3337894" cy="337810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12B1288-22EB-40A7-89EE-FEC5B3E99CA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82" t="14388" r="5459"/>
          <a:stretch/>
        </p:blipFill>
        <p:spPr>
          <a:xfrm>
            <a:off x="857134" y="2350189"/>
            <a:ext cx="5161548" cy="343915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92079133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395555E-B137-4794-9FC8-FC7C928F262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Объект 2">
            <a:extLst>
              <a:ext uri="{FF2B5EF4-FFF2-40B4-BE49-F238E27FC236}">
                <a16:creationId xmlns:a16="http://schemas.microsoft.com/office/drawing/2014/main" id="{88DA3EF5-1922-4919-AD82-9A45C54257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5326" y="445168"/>
            <a:ext cx="11213432" cy="5731795"/>
          </a:xfrm>
        </p:spPr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ru-RU" sz="24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Театрализованное представление к 8 марта «Как тигренок свою маму искал»</a:t>
            </a:r>
            <a:endParaRPr lang="ru-RU" sz="2400" b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286ADA60-483D-468C-9A59-8B00B351C8B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-3844" b="23121"/>
          <a:stretch/>
        </p:blipFill>
        <p:spPr>
          <a:xfrm>
            <a:off x="2017292" y="1133730"/>
            <a:ext cx="6513096" cy="482190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10177671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A4380AA-4098-497B-8A6E-5131EA16E45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Объект 2">
            <a:extLst>
              <a:ext uri="{FF2B5EF4-FFF2-40B4-BE49-F238E27FC236}">
                <a16:creationId xmlns:a16="http://schemas.microsoft.com/office/drawing/2014/main" id="{B8052A20-5B25-4F0B-9799-A150D7F8C2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65485"/>
            <a:ext cx="8017042" cy="5611478"/>
          </a:xfrm>
        </p:spPr>
        <p:txBody>
          <a:bodyPr/>
          <a:lstStyle/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endParaRPr lang="ru-RU" sz="2400" b="1" dirty="0">
              <a:solidFill>
                <a:srgbClr val="00000A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400" b="1" dirty="0">
                <a:solidFill>
                  <a:srgbClr val="00000A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400" b="1" dirty="0">
                <a:solidFill>
                  <a:srgbClr val="00000A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Работа с родителями:</a:t>
            </a:r>
            <a:endParaRPr lang="ru-RU" sz="2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</a:t>
            </a:r>
            <a:r>
              <a:rPr lang="ru-RU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еседа с детьми дома "</a:t>
            </a:r>
            <a:r>
              <a:rPr lang="ru-RU" sz="2400" dirty="0">
                <a:solidFill>
                  <a:srgbClr val="00000A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 семье</a:t>
            </a:r>
            <a:r>
              <a:rPr lang="ru-RU" sz="2400" dirty="0">
                <a:solidFill>
                  <a:srgbClr val="00000A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», «</a:t>
            </a:r>
            <a:r>
              <a:rPr lang="ru-RU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Бабушки и дедушки</a:t>
            </a:r>
            <a:r>
              <a:rPr lang="ru-RU" sz="2400" dirty="0">
                <a:solidFill>
                  <a:srgbClr val="00000A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», «</a:t>
            </a:r>
            <a:r>
              <a:rPr lang="ru-RU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Я люблю свою семью</a:t>
            </a:r>
            <a:r>
              <a:rPr lang="ru-RU" sz="2400" dirty="0">
                <a:solidFill>
                  <a:srgbClr val="00000A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sz="2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бор фотографий "Профессии моих родителей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sz="2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Съёмка </a:t>
            </a:r>
            <a:r>
              <a:rPr lang="ru-RU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видео и фото для квест- игры</a:t>
            </a:r>
            <a:endParaRPr lang="ru-RU" sz="2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ru-RU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Оформление совместно с детьми  "Семейного древа».</a:t>
            </a:r>
            <a:endParaRPr lang="ru-RU" sz="2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220279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8836C34-2CC2-46CC-92F4-F461A557EE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Объект 2">
            <a:extLst>
              <a:ext uri="{FF2B5EF4-FFF2-40B4-BE49-F238E27FC236}">
                <a16:creationId xmlns:a16="http://schemas.microsoft.com/office/drawing/2014/main" id="{FB5C4DB1-8218-4FBA-9CB5-7EED0653A9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8442"/>
            <a:ext cx="8738937" cy="6008522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  <a:tabLst>
                <a:tab pos="457200" algn="l"/>
              </a:tabLst>
            </a:pPr>
            <a:r>
              <a:rPr lang="ru-RU" sz="24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  <a:tabLst>
                <a:tab pos="457200" algn="l"/>
              </a:tabLst>
            </a:pPr>
            <a:r>
              <a:rPr lang="ru-RU" sz="24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sz="24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 этап – заключительный</a:t>
            </a:r>
          </a:p>
          <a:p>
            <a:pPr>
              <a:lnSpc>
                <a:spcPct val="150000"/>
              </a:lnSpc>
              <a:spcBef>
                <a:spcPts val="0"/>
              </a:spcBef>
              <a:tabLst>
                <a:tab pos="457200" algn="l"/>
              </a:tabLst>
            </a:pPr>
            <a:r>
              <a:rPr lang="ru-RU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Пополнение альбома "Профессия моих родителей»</a:t>
            </a:r>
            <a:endParaRPr lang="ru-RU" sz="2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Bef>
                <a:spcPts val="0"/>
              </a:spcBef>
              <a:tabLst>
                <a:tab pos="457200" algn="l"/>
              </a:tabLst>
            </a:pPr>
            <a:r>
              <a:rPr lang="ru-RU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Лепбук «Моя семья»</a:t>
            </a:r>
          </a:p>
          <a:p>
            <a:pPr>
              <a:lnSpc>
                <a:spcPct val="150000"/>
              </a:lnSpc>
              <a:spcBef>
                <a:spcPts val="0"/>
              </a:spcBef>
              <a:tabLst>
                <a:tab pos="457200" algn="l"/>
              </a:tabLst>
            </a:pP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Квест-игра «Мой любимый папа»</a:t>
            </a:r>
          </a:p>
          <a:p>
            <a:pPr>
              <a:lnSpc>
                <a:spcPct val="150000"/>
              </a:lnSpc>
              <a:spcBef>
                <a:spcPts val="0"/>
              </a:spcBef>
              <a:tabLst>
                <a:tab pos="457200" algn="l"/>
              </a:tabLst>
            </a:pPr>
            <a:r>
              <a:rPr lang="ru-RU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Видеопоздравление пап с 23 февраля</a:t>
            </a:r>
            <a:endParaRPr lang="ru-RU" sz="2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Bef>
                <a:spcPts val="0"/>
              </a:spcBef>
              <a:tabLst>
                <a:tab pos="457200" algn="l"/>
              </a:tabLst>
            </a:pPr>
            <a:r>
              <a:rPr lang="ru-RU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Выставка «Моя 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родословная</a:t>
            </a:r>
            <a:r>
              <a:rPr lang="ru-RU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sz="2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Bef>
                <a:spcPts val="0"/>
              </a:spcBef>
              <a:tabLst>
                <a:tab pos="457200" algn="l"/>
              </a:tabLst>
            </a:pPr>
            <a:r>
              <a:rPr lang="ru-RU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Итоговое занятие «Моя семья»</a:t>
            </a:r>
          </a:p>
          <a:p>
            <a:pPr>
              <a:lnSpc>
                <a:spcPct val="150000"/>
              </a:lnSpc>
              <a:spcBef>
                <a:spcPts val="0"/>
              </a:spcBef>
              <a:tabLst>
                <a:tab pos="457200" algn="l"/>
              </a:tabLst>
            </a:pPr>
            <a:r>
              <a:rPr lang="ru-RU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Буклеты «Игры с папой», «Прогулка с папой»</a:t>
            </a:r>
          </a:p>
          <a:p>
            <a:pPr>
              <a:lnSpc>
                <a:spcPct val="150000"/>
              </a:lnSpc>
              <a:spcBef>
                <a:spcPts val="0"/>
              </a:spcBef>
              <a:tabLst>
                <a:tab pos="457200" algn="l"/>
              </a:tabLst>
            </a:pP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Д/и «Собери семью животных»</a:t>
            </a:r>
          </a:p>
          <a:p>
            <a:pPr>
              <a:lnSpc>
                <a:spcPct val="150000"/>
              </a:lnSpc>
              <a:spcBef>
                <a:spcPts val="0"/>
              </a:spcBef>
              <a:tabLst>
                <a:tab pos="457200" algn="l"/>
              </a:tabLst>
            </a:pPr>
            <a:r>
              <a:rPr lang="ru-RU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Презентация проекта «Для меня моя семья - маленькая Родина».</a:t>
            </a:r>
            <a:endParaRPr lang="ru-RU" sz="2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8089534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D95E50DB-D5FD-4DC5-B848-F5519B78CA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Объект 2">
            <a:extLst>
              <a:ext uri="{FF2B5EF4-FFF2-40B4-BE49-F238E27FC236}">
                <a16:creationId xmlns:a16="http://schemas.microsoft.com/office/drawing/2014/main" id="{C5DCE391-8328-4827-B4D2-C5C68D2851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69232"/>
            <a:ext cx="10515600" cy="5707731"/>
          </a:xfrm>
        </p:spPr>
        <p:txBody>
          <a:bodyPr/>
          <a:lstStyle/>
          <a:p>
            <a:pPr marL="0" indent="0">
              <a:buNone/>
            </a:pPr>
            <a:r>
              <a:rPr lang="ru-RU" sz="24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Лепбук «Моя семья»</a:t>
            </a:r>
            <a:endParaRPr lang="ru-RU" sz="2400" b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3B67A5A-BC14-42FB-BB32-9EB1FB8ED5F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37" t="6140" r="4542" b="4738"/>
          <a:stretch/>
        </p:blipFill>
        <p:spPr>
          <a:xfrm rot="20898424">
            <a:off x="1384255" y="1433264"/>
            <a:ext cx="3225242" cy="430032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A1F2EC48-2677-4221-9405-7A1541F386B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29" t="6071" r="10053" b="14455"/>
          <a:stretch/>
        </p:blipFill>
        <p:spPr>
          <a:xfrm rot="16552131">
            <a:off x="6440670" y="356958"/>
            <a:ext cx="3735093" cy="545030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71987589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4DD709E-648A-4B59-AA31-5F0214A320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Объект 2">
            <a:extLst>
              <a:ext uri="{FF2B5EF4-FFF2-40B4-BE49-F238E27FC236}">
                <a16:creationId xmlns:a16="http://schemas.microsoft.com/office/drawing/2014/main" id="{447C6512-834D-48A5-B2F7-7E5829B635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89965"/>
            <a:ext cx="10515600" cy="5786998"/>
          </a:xfrm>
        </p:spPr>
        <p:txBody>
          <a:bodyPr/>
          <a:lstStyle/>
          <a:p>
            <a:pPr marL="0" indent="0">
              <a:buNone/>
            </a:pPr>
            <a:r>
              <a:rPr lang="ru-RU" sz="24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Буклеты «Игры с папой», «Прогулка с папой»</a:t>
            </a:r>
            <a:endParaRPr lang="ru-RU" sz="2400" b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A0C1C249-F73C-41A6-ADB6-6125C771538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48" r="4546" b="4476"/>
          <a:stretch/>
        </p:blipFill>
        <p:spPr>
          <a:xfrm>
            <a:off x="2786372" y="1015510"/>
            <a:ext cx="4439652" cy="516145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89391625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13B6FCC-DEAE-4ACC-927B-F0E7E9989D1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Объект 2">
            <a:extLst>
              <a:ext uri="{FF2B5EF4-FFF2-40B4-BE49-F238E27FC236}">
                <a16:creationId xmlns:a16="http://schemas.microsoft.com/office/drawing/2014/main" id="{67FC2BF3-F0A7-47B8-84A0-7A9D6F3A65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21105"/>
            <a:ext cx="9340516" cy="5755859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ru-RU" sz="2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влекательная квест-игра «Мой любимый папа»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Цель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показать роль отца в воспитании ребенка,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дать теоретические знания и предложить игры для их закрепление.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Задачи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собрать опыт семейных игр;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развивать у детей навыки конструирования;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сплотить родительскую общность.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Участники: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дети раннего возраста и их родители.</a:t>
            </a:r>
            <a:r>
              <a:rPr lang="ru-RU" sz="2400" dirty="0">
                <a:solidFill>
                  <a:srgbClr val="181717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400" dirty="0">
                <a:solidFill>
                  <a:srgbClr val="181717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группу </a:t>
            </a:r>
            <a:r>
              <a:rPr lang="ru-RU" sz="2400" dirty="0" err="1">
                <a:solidFill>
                  <a:srgbClr val="181717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WhatsApp</a:t>
            </a:r>
            <a:r>
              <a:rPr lang="ru-RU" sz="2400" dirty="0">
                <a:solidFill>
                  <a:srgbClr val="181717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родители</a:t>
            </a:r>
            <a:r>
              <a:rPr lang="ru-RU" sz="2400" dirty="0">
                <a:solidFill>
                  <a:srgbClr val="181717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получали задания и делились своими результатами и обменивались эмоциями. Всего в игре четыре задания. Их можно выполнять в любом порядке и в любое удобное для родителей время, </a:t>
            </a:r>
            <a:r>
              <a:rPr lang="ru-RU" sz="2400" dirty="0">
                <a:solidFill>
                  <a:srgbClr val="181717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ru-RU" sz="2400" dirty="0">
                <a:solidFill>
                  <a:srgbClr val="181717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 чтобы побороться за победу в игре, нужно выполнить все. Фото и видео  родители высылали  в чат с подписью: «Задание… Семья…».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400" dirty="0">
                <a:solidFill>
                  <a:srgbClr val="18171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игре приняли участие 7 семей.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71030475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A91DC31-0189-4446-9B15-3AAABAC85D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Объект 2">
            <a:extLst>
              <a:ext uri="{FF2B5EF4-FFF2-40B4-BE49-F238E27FC236}">
                <a16:creationId xmlns:a16="http://schemas.microsoft.com/office/drawing/2014/main" id="{850D1A83-2EF3-45F2-B11B-DB6BD15CD0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685800"/>
            <a:ext cx="10515600" cy="5491163"/>
          </a:xfrm>
        </p:spPr>
        <p:txBody>
          <a:bodyPr/>
          <a:lstStyle/>
          <a:p>
            <a:pPr marL="0" indent="0">
              <a:buNone/>
            </a:pPr>
            <a:r>
              <a:rPr lang="ru-RU" sz="24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Победители квест- </a:t>
            </a:r>
            <a:r>
              <a:rPr lang="ru-RU" sz="24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игры «Мой любимый папа» </a:t>
            </a:r>
            <a:endParaRPr lang="ru-RU" sz="2400" b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1D413CFF-3A27-42B8-8FB5-2F910861DCE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41" t="1052" b="12717"/>
          <a:stretch/>
        </p:blipFill>
        <p:spPr>
          <a:xfrm>
            <a:off x="493294" y="1419726"/>
            <a:ext cx="3060591" cy="375717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B6C390C5-D2B0-46C0-85DD-2138AF4BB73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51" t="5769" r="1538" b="7512"/>
          <a:stretch/>
        </p:blipFill>
        <p:spPr>
          <a:xfrm>
            <a:off x="4148139" y="1882305"/>
            <a:ext cx="2909134" cy="428989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B6268553-CBCA-4F05-86CB-A958DF87EBE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8497" y="884988"/>
            <a:ext cx="3044992" cy="405998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85156704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B857F3C-6EBF-404F-9D9C-772E8A3DAE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0316" y="-88106"/>
            <a:ext cx="12192000" cy="6858000"/>
          </a:xfrm>
          <a:prstGeom prst="rect">
            <a:avLst/>
          </a:prstGeom>
        </p:spPr>
      </p:pic>
      <p:sp>
        <p:nvSpPr>
          <p:cNvPr id="3" name="Объект 2">
            <a:extLst>
              <a:ext uri="{FF2B5EF4-FFF2-40B4-BE49-F238E27FC236}">
                <a16:creationId xmlns:a16="http://schemas.microsoft.com/office/drawing/2014/main" id="{FDAA8ED5-627F-4BC3-B7CD-394D4A7DDE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637674"/>
            <a:ext cx="10515600" cy="5539289"/>
          </a:xfrm>
        </p:spPr>
        <p:txBody>
          <a:bodyPr/>
          <a:lstStyle/>
          <a:p>
            <a:pPr marL="0" indent="0">
              <a:buNone/>
            </a:pPr>
            <a:r>
              <a:rPr lang="ru-RU" sz="24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Участники квест-</a:t>
            </a:r>
            <a:r>
              <a:rPr lang="ru-RU" sz="24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игры «Мой любимый папа» </a:t>
            </a:r>
            <a:endParaRPr lang="ru-RU" sz="2400" b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4" name="Объект 4">
            <a:extLst>
              <a:ext uri="{FF2B5EF4-FFF2-40B4-BE49-F238E27FC236}">
                <a16:creationId xmlns:a16="http://schemas.microsoft.com/office/drawing/2014/main" id="{ED73BB66-4A3B-4DC4-828E-8FBA41EAD53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404" y="2040523"/>
            <a:ext cx="3102330" cy="41364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05F5849E-22BB-4CF0-9D64-EF4B427AAB3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6288" y="1360780"/>
            <a:ext cx="3102330" cy="41364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F6E02908-B1B7-4D4F-BFA8-7013E39F7B2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6172" y="774155"/>
            <a:ext cx="2996772" cy="39956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68385188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4F03CDBB-08C4-400C-981D-E1101B618F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4221" y="-88106"/>
            <a:ext cx="12192000" cy="6858000"/>
          </a:xfrm>
          <a:prstGeom prst="rect">
            <a:avLst/>
          </a:prstGeom>
        </p:spPr>
      </p:pic>
      <p:sp>
        <p:nvSpPr>
          <p:cNvPr id="9" name="Объект 8">
            <a:extLst>
              <a:ext uri="{FF2B5EF4-FFF2-40B4-BE49-F238E27FC236}">
                <a16:creationId xmlns:a16="http://schemas.microsoft.com/office/drawing/2014/main" id="{B312A7DD-AD0F-426B-849F-7D70EB80B1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79884" y="505325"/>
            <a:ext cx="9873916" cy="567163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Награждение участников квест-игры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F7C25E6-1479-4892-9419-A49D5D03F0D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8643" y="1060533"/>
            <a:ext cx="6821905" cy="511642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16825473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5F97D048-1990-4DF5-944C-B23F9939C00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84" y="64294"/>
            <a:ext cx="12192000" cy="6858000"/>
          </a:xfrm>
          <a:prstGeom prst="rect">
            <a:avLst/>
          </a:prstGeom>
        </p:spPr>
      </p:pic>
      <p:sp>
        <p:nvSpPr>
          <p:cNvPr id="3" name="Объект 2">
            <a:extLst>
              <a:ext uri="{FF2B5EF4-FFF2-40B4-BE49-F238E27FC236}">
                <a16:creationId xmlns:a16="http://schemas.microsoft.com/office/drawing/2014/main" id="{37E1C405-EEBC-40F2-B0B8-AE14E0DEBB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88958" y="673768"/>
            <a:ext cx="9464842" cy="5503195"/>
          </a:xfrm>
        </p:spPr>
        <p:txBody>
          <a:bodyPr/>
          <a:lstStyle/>
          <a:p>
            <a:pPr marL="0" indent="0">
              <a:buNone/>
            </a:pPr>
            <a:r>
              <a:rPr lang="ru-RU" sz="24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Выставка «Моя </a:t>
            </a:r>
            <a:r>
              <a:rPr lang="ru-RU" sz="24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родословная</a:t>
            </a:r>
            <a:r>
              <a:rPr lang="ru-RU" sz="24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sz="2400" b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7337D60-572D-4AFE-87FE-60730204350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6190" y="1194136"/>
            <a:ext cx="6862009" cy="514650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52689162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54CDE10E-A715-466B-AD11-6BF80AB4D6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Объект 2">
            <a:extLst>
              <a:ext uri="{FF2B5EF4-FFF2-40B4-BE49-F238E27FC236}">
                <a16:creationId xmlns:a16="http://schemas.microsoft.com/office/drawing/2014/main" id="{8B4AF9D0-EAF8-4301-B2FC-9E108F129B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69557"/>
            <a:ext cx="10515600" cy="5707406"/>
          </a:xfrm>
        </p:spPr>
        <p:txBody>
          <a:bodyPr/>
          <a:lstStyle/>
          <a:p>
            <a:r>
              <a:rPr lang="ru-RU" sz="28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Победители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участников выставки «Моя родословная»</a:t>
            </a:r>
            <a:r>
              <a:rPr lang="ru-RU" sz="28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800" b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2800" b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CD4D8EB-C741-4C20-8923-3F9CF11BB1A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611" y="1151344"/>
            <a:ext cx="2491539" cy="3322052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C5B8375D-3327-41F9-ACC3-5D5B65B7B8A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8058" y="982901"/>
            <a:ext cx="2617871" cy="3490495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6241BA19-7620-44AD-B8F1-8546F344F1B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60518" y="1845597"/>
            <a:ext cx="2617871" cy="3490495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C3C01B5E-0BCF-4D38-BA75-985C963BF74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5971" y="2493530"/>
            <a:ext cx="2617871" cy="3490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430931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2AFEE872-855D-4CF5-867E-81BE549322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Объект 2">
            <a:extLst>
              <a:ext uri="{FF2B5EF4-FFF2-40B4-BE49-F238E27FC236}">
                <a16:creationId xmlns:a16="http://schemas.microsoft.com/office/drawing/2014/main" id="{A8C25B2B-93D0-45D5-98E8-8EC4210952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998621"/>
            <a:ext cx="10515600" cy="5178342"/>
          </a:xfrm>
        </p:spPr>
        <p:txBody>
          <a:bodyPr/>
          <a:lstStyle/>
          <a:p>
            <a:r>
              <a:rPr lang="ru-RU" sz="28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Участники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участников выставки «Моя родословная»</a:t>
            </a:r>
            <a:r>
              <a:rPr lang="ru-RU" sz="28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800" b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A24AEB2-FD23-4415-B0F6-DDCBDC74D1C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7985" y="1780674"/>
            <a:ext cx="2842460" cy="3789947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5BCD8D1A-140A-48A3-9E17-3C1AE4E3219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5978" y="1780674"/>
            <a:ext cx="2842460" cy="37899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285521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5370EB5-C95B-4F60-9499-5EE6B9EBD62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Объект 2">
            <a:extLst>
              <a:ext uri="{FF2B5EF4-FFF2-40B4-BE49-F238E27FC236}">
                <a16:creationId xmlns:a16="http://schemas.microsoft.com/office/drawing/2014/main" id="{5EEFF673-62C5-4FC5-989F-B00E8EF8A3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613611"/>
            <a:ext cx="10515600" cy="5563352"/>
          </a:xfrm>
        </p:spPr>
        <p:txBody>
          <a:bodyPr/>
          <a:lstStyle/>
          <a:p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Награждение участников выставки «Моя родословная»</a:t>
            </a:r>
            <a:endParaRPr lang="ru-RU" dirty="0"/>
          </a:p>
        </p:txBody>
      </p:sp>
      <p:pic>
        <p:nvPicPr>
          <p:cNvPr id="4" name="Объект 4">
            <a:extLst>
              <a:ext uri="{FF2B5EF4-FFF2-40B4-BE49-F238E27FC236}">
                <a16:creationId xmlns:a16="http://schemas.microsoft.com/office/drawing/2014/main" id="{AEFC5E96-DE2B-476D-A233-FF73BE68B3D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6508" y="1622675"/>
            <a:ext cx="5801784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936144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850354CB-0F3C-42DA-AEFD-AFD38AA2EA6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1682"/>
            <a:ext cx="12192000" cy="6858000"/>
          </a:xfrm>
          <a:prstGeom prst="rect">
            <a:avLst/>
          </a:prstGeom>
        </p:spPr>
      </p:pic>
      <p:sp>
        <p:nvSpPr>
          <p:cNvPr id="3" name="Объект 2">
            <a:extLst>
              <a:ext uri="{FF2B5EF4-FFF2-40B4-BE49-F238E27FC236}">
                <a16:creationId xmlns:a16="http://schemas.microsoft.com/office/drawing/2014/main" id="{4998471F-E2F6-4342-84DF-91F203DE5A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31758" y="577516"/>
            <a:ext cx="9813758" cy="5659605"/>
          </a:xfrm>
        </p:spPr>
        <p:txBody>
          <a:bodyPr/>
          <a:lstStyle/>
          <a:p>
            <a:pPr marL="0" indent="0">
              <a:buNone/>
            </a:pPr>
            <a:r>
              <a:rPr lang="ru-RU" sz="24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Итоговое занятие «Моя семья»</a:t>
            </a:r>
            <a:endParaRPr lang="ru-RU" sz="2400" b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A6F6401-C6B2-4397-ACDB-EEA7778F9E3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01" r="16515"/>
          <a:stretch/>
        </p:blipFill>
        <p:spPr>
          <a:xfrm>
            <a:off x="6222456" y="555918"/>
            <a:ext cx="4910695" cy="287308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5152A6BE-617C-4E3A-904F-9FCB10F0881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193" r="774" b="17193"/>
          <a:stretch/>
        </p:blipFill>
        <p:spPr>
          <a:xfrm>
            <a:off x="717035" y="1366844"/>
            <a:ext cx="3394876" cy="487027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DFCB5059-195E-42EE-ACDD-3F5525A8FBE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3305" y="3590174"/>
            <a:ext cx="3529263" cy="264694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02192834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6A476626-BC20-4438-B9E8-49CD92D736A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Объект 11">
            <a:extLst>
              <a:ext uri="{FF2B5EF4-FFF2-40B4-BE49-F238E27FC236}">
                <a16:creationId xmlns:a16="http://schemas.microsoft.com/office/drawing/2014/main" id="{0C7A47DC-58DB-4E9B-8DDC-F3B5C6D982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1737" y="1852864"/>
            <a:ext cx="6581274" cy="782052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ru-RU" dirty="0"/>
              <a:t>                             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внимание!!!</a:t>
            </a:r>
          </a:p>
        </p:txBody>
      </p:sp>
    </p:spTree>
    <p:extLst>
      <p:ext uri="{BB962C8B-B14F-4D97-AF65-F5344CB8AC3E}">
        <p14:creationId xmlns:p14="http://schemas.microsoft.com/office/powerpoint/2010/main" val="319778857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591</TotalTime>
  <Words>965</Words>
  <Application>Microsoft Office PowerPoint</Application>
  <PresentationFormat>Широкоэкранный</PresentationFormat>
  <Paragraphs>100</Paragraphs>
  <Slides>26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32" baseType="lpstr">
      <vt:lpstr>Arial</vt:lpstr>
      <vt:lpstr>Calibri</vt:lpstr>
      <vt:lpstr>Calibri Light</vt:lpstr>
      <vt:lpstr>Times New Roman</vt:lpstr>
      <vt:lpstr>Wingdings</vt:lpstr>
      <vt:lpstr>Тема Office</vt:lpstr>
      <vt:lpstr>                                                                Д/с «Улыбка» - филиал МБДОУ –Боровихинский   д/с   о/в «Солнышко»   </vt:lpstr>
      <vt:lpstr>Презентация PowerPoint</vt:lpstr>
      <vt:lpstr>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      Д/с «Улыбка» - филиал МБДОУ –Боровихинский   д/с   о/в «Солнышко»   </dc:title>
  <dc:creator>padmin</dc:creator>
  <cp:lastModifiedBy>padmin</cp:lastModifiedBy>
  <cp:revision>52</cp:revision>
  <dcterms:created xsi:type="dcterms:W3CDTF">2022-04-22T14:28:15Z</dcterms:created>
  <dcterms:modified xsi:type="dcterms:W3CDTF">2022-04-27T03:23:30Z</dcterms:modified>
</cp:coreProperties>
</file>