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4640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82021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97014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5300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72669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45516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22589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8557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7632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548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82527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829124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86537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90269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618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13943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22147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7726E4A-BE28-4083-9A79-1930AD0787BC}" type="datetimeFigureOut">
              <a:rPr lang="ru-RU" smtClean="0"/>
              <a:t>01.11.2021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2707B-48C6-41AB-8FD4-B10A48337D9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45728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  <p:sldLayoutId id="2147483713" r:id="rId12"/>
    <p:sldLayoutId id="2147483714" r:id="rId13"/>
    <p:sldLayoutId id="2147483715" r:id="rId14"/>
    <p:sldLayoutId id="2147483716" r:id="rId15"/>
    <p:sldLayoutId id="2147483717" r:id="rId16"/>
    <p:sldLayoutId id="2147483718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2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230582" y="526473"/>
            <a:ext cx="7315199" cy="39949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ru-RU" altLang="ru-RU" sz="3200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j-ea"/>
                <a:cs typeface="+mj-cs"/>
              </a:rPr>
              <a:t>Обучение рассказыванию по картине</a:t>
            </a:r>
          </a:p>
          <a:p>
            <a:pPr lvl="0" algn="r" fontAlgn="base">
              <a:spcBef>
                <a:spcPct val="20000"/>
              </a:spcBef>
              <a:spcAft>
                <a:spcPct val="0"/>
              </a:spcAft>
              <a:buClr>
                <a:srgbClr val="996666"/>
              </a:buClr>
              <a:buSzPct val="80000"/>
              <a:defRPr/>
            </a:pPr>
            <a:endParaRPr lang="ru-RU" b="1" kern="0" dirty="0" smtClean="0">
              <a:latin typeface="Arial"/>
            </a:endParaRPr>
          </a:p>
          <a:p>
            <a:pPr lvl="0" algn="r" fontAlgn="base">
              <a:spcBef>
                <a:spcPct val="20000"/>
              </a:spcBef>
              <a:spcAft>
                <a:spcPct val="0"/>
              </a:spcAft>
              <a:buClr>
                <a:srgbClr val="996666"/>
              </a:buClr>
              <a:buSzPct val="80000"/>
              <a:defRPr/>
            </a:pPr>
            <a:endParaRPr lang="ru-RU" b="1" kern="0" dirty="0">
              <a:latin typeface="Arial"/>
            </a:endParaRPr>
          </a:p>
          <a:p>
            <a:pPr lvl="0" algn="r" fontAlgn="base">
              <a:spcBef>
                <a:spcPct val="20000"/>
              </a:spcBef>
              <a:spcAft>
                <a:spcPct val="0"/>
              </a:spcAft>
              <a:buClr>
                <a:srgbClr val="996666"/>
              </a:buClr>
              <a:buSzPct val="80000"/>
              <a:defRPr/>
            </a:pPr>
            <a:r>
              <a:rPr lang="ru-RU" b="1" kern="0" dirty="0" smtClean="0">
                <a:latin typeface="Arial"/>
              </a:rPr>
              <a:t>«</a:t>
            </a:r>
            <a:r>
              <a:rPr lang="ru-RU" b="1" kern="0" dirty="0">
                <a:latin typeface="Arial"/>
              </a:rPr>
              <a:t>Речь – удивительное  сильное средство, </a:t>
            </a:r>
          </a:p>
          <a:p>
            <a:pPr lvl="0" algn="r" fontAlgn="base">
              <a:spcBef>
                <a:spcPct val="20000"/>
              </a:spcBef>
              <a:spcAft>
                <a:spcPct val="0"/>
              </a:spcAft>
              <a:buClr>
                <a:srgbClr val="996666"/>
              </a:buClr>
              <a:buSzPct val="80000"/>
              <a:defRPr/>
            </a:pPr>
            <a:r>
              <a:rPr lang="ru-RU" b="1" kern="0" dirty="0">
                <a:latin typeface="Arial"/>
              </a:rPr>
              <a:t>но нужно иметь много ума,</a:t>
            </a:r>
          </a:p>
          <a:p>
            <a:pPr lvl="0" algn="r" fontAlgn="base">
              <a:spcBef>
                <a:spcPct val="20000"/>
              </a:spcBef>
              <a:spcAft>
                <a:spcPct val="0"/>
              </a:spcAft>
              <a:buClr>
                <a:srgbClr val="996666"/>
              </a:buClr>
              <a:buSzPct val="80000"/>
              <a:defRPr/>
            </a:pPr>
            <a:r>
              <a:rPr lang="ru-RU" b="1" kern="0" dirty="0">
                <a:latin typeface="Arial"/>
              </a:rPr>
              <a:t>чтобы пользоваться им» </a:t>
            </a:r>
          </a:p>
          <a:p>
            <a:pPr lvl="0" algn="r" fontAlgn="base">
              <a:spcBef>
                <a:spcPct val="20000"/>
              </a:spcBef>
              <a:spcAft>
                <a:spcPct val="0"/>
              </a:spcAft>
              <a:buClr>
                <a:srgbClr val="996666"/>
              </a:buClr>
              <a:buSzPct val="80000"/>
              <a:defRPr/>
            </a:pPr>
            <a:r>
              <a:rPr lang="ru-RU" b="1" kern="0" dirty="0">
                <a:latin typeface="Arial"/>
              </a:rPr>
              <a:t>Г. Гегель</a:t>
            </a:r>
            <a:r>
              <a:rPr lang="ru-RU" kern="0" dirty="0">
                <a:latin typeface="Arial"/>
              </a:rPr>
              <a:t>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996666"/>
              </a:buClr>
              <a:buSzPct val="80000"/>
              <a:defRPr/>
            </a:pPr>
            <a:endParaRPr lang="ru-RU" kern="0" dirty="0">
              <a:solidFill>
                <a:srgbClr val="002060"/>
              </a:solidFill>
              <a:latin typeface="Arial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Clr>
                <a:srgbClr val="996666"/>
              </a:buClr>
              <a:buSzPct val="80000"/>
              <a:defRPr/>
            </a:pPr>
            <a:endParaRPr lang="ru-RU" sz="1600" kern="0" dirty="0">
              <a:solidFill>
                <a:srgbClr val="002060"/>
              </a:solidFill>
              <a:latin typeface="Arial"/>
            </a:endParaRPr>
          </a:p>
          <a:p>
            <a:pPr marL="342900" lvl="0" indent="-342900" algn="r" fontAlgn="base">
              <a:spcBef>
                <a:spcPct val="20000"/>
              </a:spcBef>
              <a:spcAft>
                <a:spcPct val="0"/>
              </a:spcAft>
              <a:buClr>
                <a:srgbClr val="996666"/>
              </a:buClr>
              <a:buSzPct val="80000"/>
              <a:defRPr/>
            </a:pPr>
            <a:r>
              <a:rPr lang="ru-RU" sz="1600" kern="0" dirty="0">
                <a:solidFill>
                  <a:srgbClr val="002060"/>
                </a:solidFill>
                <a:latin typeface="Arial"/>
              </a:rPr>
              <a:t>                    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292" y="2748530"/>
            <a:ext cx="5500253" cy="3948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3280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35382" y="858982"/>
            <a:ext cx="7398327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ru-RU" altLang="ru-RU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j-ea"/>
                <a:cs typeface="+mj-cs"/>
              </a:rPr>
              <a:t>Значение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altLang="ru-RU" b="1" dirty="0" smtClean="0">
              <a:latin typeface="Times New Roman" pitchFamily="18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 smtClean="0">
                <a:latin typeface="Times New Roman" pitchFamily="18" charset="0"/>
              </a:rPr>
              <a:t>В </a:t>
            </a:r>
            <a:r>
              <a:rPr lang="ru-RU" altLang="ru-RU" b="1" dirty="0">
                <a:latin typeface="Times New Roman" pitchFamily="18" charset="0"/>
              </a:rPr>
              <a:t>основе рассказывания по картине лежит восприятие детьми окружающей жизни.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altLang="ru-RU" b="1" dirty="0">
                <a:latin typeface="Times New Roman" pitchFamily="18" charset="0"/>
              </a:rPr>
              <a:t>Картина не только расширяет и углубляет детские представления об общественных и природных явлениях, но и воздействует на эмоции детей, вызывает интерес к рассказыванию, побуждает говорить даже молчаливых и застенчивых.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0437" y="3479617"/>
            <a:ext cx="2921285" cy="337838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3757"/>
            <a:ext cx="1664352" cy="16704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97116" y="288955"/>
            <a:ext cx="1865538" cy="114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6882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189018" y="426515"/>
            <a:ext cx="7342909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ru-RU" altLang="ru-RU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j-ea"/>
                <a:cs typeface="+mj-cs"/>
              </a:rPr>
              <a:t>Типы картин </a:t>
            </a:r>
          </a:p>
          <a:p>
            <a:r>
              <a:rPr kumimoji="0" lang="ru-RU" altLang="ru-RU" b="1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Репродукции картин мастеров искусства: </a:t>
            </a:r>
            <a:r>
              <a:rPr kumimoji="0" lang="ru-RU" altLang="ru-RU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- пейзажные картины: </a:t>
            </a:r>
          </a:p>
          <a:p>
            <a:r>
              <a:rPr kumimoji="0" lang="ru-RU" altLang="ru-RU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А Саврасов «Грачи прилетели»; И. Левитан «Золотая осень», «Весна. Большая вода», «Март»; А. Куинджи «Березовая роща»; И. Шишкин «Утро в сосновом бору», «Рубка леса»; В. Васнецов «Аленушка»; В. Поленов «Золотая осень» и др.; натюрморт: К. Петров-Водкин «Черемуха в стакане», «Стакан и яблоневая ветка»; И. Машков «Рябинка», «Натюрморт с арбузом»; П. Кончаловский «Маки», «Сирень у окна».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3280922"/>
            <a:ext cx="4959637" cy="383770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71222" y="4012608"/>
            <a:ext cx="2578124" cy="28453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54"/>
            <a:ext cx="1664352" cy="16704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2400" y="205354"/>
            <a:ext cx="1664352" cy="1670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5195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382982" y="318655"/>
            <a:ext cx="6054435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3200" kern="0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И</a:t>
            </a:r>
            <a:r>
              <a:rPr kumimoji="0" lang="ru-RU" altLang="ru-RU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СЕРИИ КАРТИН</a:t>
            </a:r>
          </a:p>
          <a:p>
            <a:pPr algn="ctr"/>
            <a:endParaRPr lang="ru-RU" sz="3200" kern="0" dirty="0">
              <a:latin typeface="Arial" panose="020B0604020202020204" pitchFamily="34" charset="0"/>
              <a:ea typeface="+mj-ea"/>
              <a:cs typeface="Arial" panose="020B0604020202020204" pitchFamily="34" charset="0"/>
            </a:endParaRPr>
          </a:p>
          <a:p>
            <a:pPr algn="ctr"/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65018" y="1562587"/>
            <a:ext cx="8936182" cy="16712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996666"/>
              </a:buClr>
              <a:buSzPct val="80000"/>
              <a:buFont typeface="Wingdings" pitchFamily="2" charset="2"/>
              <a:buChar char="Ø"/>
            </a:pPr>
            <a:r>
              <a:rPr kumimoji="0" lang="ru-RU" altLang="ru-RU" sz="2000" i="0" u="none" strike="noStrike" kern="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imes New Roman" pitchFamily="18" charset="0"/>
              </a:rPr>
              <a:t> </a:t>
            </a:r>
            <a:r>
              <a:rPr kumimoji="0" lang="ru-RU" altLang="ru-RU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предметные картины - на них изображены один или несколько предметов без какого-либо сюжетного взаимодействия между ними (мебель, одежда, посуда, животные; «Лошадь с жеребенком», «Корова с теленком» из серии «Домашние животные» - автор С. А Веретенникова, художник А. Комаров).</a:t>
            </a:r>
          </a:p>
          <a:p>
            <a:pPr marL="342900" lvl="0" indent="-342900" algn="just" fontAlgn="base">
              <a:lnSpc>
                <a:spcPct val="90000"/>
              </a:lnSpc>
              <a:spcBef>
                <a:spcPct val="20000"/>
              </a:spcBef>
              <a:spcAft>
                <a:spcPct val="0"/>
              </a:spcAft>
              <a:buClr>
                <a:srgbClr val="996666"/>
              </a:buClr>
              <a:buSzPct val="80000"/>
              <a:buFont typeface="Wingdings" pitchFamily="2" charset="2"/>
              <a:buChar char="Ø"/>
            </a:pPr>
            <a:r>
              <a:rPr kumimoji="0" lang="ru-RU" altLang="ru-RU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сюжетные картины, где предметы и персонажи находятся в сюжетном взаимодействии друг с другом.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664352" cy="167044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7594" y="3450902"/>
            <a:ext cx="2686879" cy="349070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96959" y="3233814"/>
            <a:ext cx="4369613" cy="31115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9368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7947" y="1487255"/>
            <a:ext cx="8596105" cy="388348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995056" y="512618"/>
            <a:ext cx="7190508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ru-RU" altLang="ru-RU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j-ea"/>
                <a:cs typeface="+mj-cs"/>
              </a:rPr>
              <a:t>ТРЕБОВАНИЯ К ОТБОРУ КАРТИН</a:t>
            </a:r>
          </a:p>
          <a:p>
            <a:pPr marL="342900" indent="-342900">
              <a:buAutoNum type="arabicPeriod"/>
            </a:pPr>
            <a:r>
              <a:rPr lang="ru-RU" altLang="ru-RU" kern="0" noProof="0" dirty="0" smtClean="0">
                <a:latin typeface="Arial"/>
                <a:ea typeface="+mj-ea"/>
                <a:cs typeface="+mj-cs"/>
              </a:rPr>
              <a:t>Интересное, понятное содержание.</a:t>
            </a:r>
          </a:p>
          <a:p>
            <a:r>
              <a:rPr kumimoji="0" lang="ru-RU" altLang="ru-RU" b="0" i="0" u="none" strike="noStrike" kern="0" cap="none" spc="0" normalizeH="0" baseline="0" dirty="0" smtClean="0">
                <a:ln>
                  <a:noFill/>
                </a:ln>
                <a:effectLst/>
                <a:uLnTx/>
                <a:uFillTx/>
                <a:latin typeface="Arial"/>
                <a:ea typeface="+mj-ea"/>
                <a:cs typeface="+mj-cs"/>
              </a:rPr>
              <a:t>2. Воспитывающее положительное</a:t>
            </a:r>
            <a:r>
              <a:rPr kumimoji="0" lang="ru-RU" altLang="ru-RU" b="0" i="0" u="none" strike="noStrike" kern="0" cap="none" spc="0" normalizeH="0" dirty="0" smtClean="0">
                <a:ln>
                  <a:noFill/>
                </a:ln>
                <a:effectLst/>
                <a:uLnTx/>
                <a:uFillTx/>
                <a:latin typeface="Arial"/>
                <a:ea typeface="+mj-ea"/>
                <a:cs typeface="+mj-cs"/>
              </a:rPr>
              <a:t> отношение к окружающему.</a:t>
            </a:r>
          </a:p>
          <a:p>
            <a:r>
              <a:rPr lang="ru-RU" altLang="ru-RU" kern="0" baseline="0" noProof="0" dirty="0" smtClean="0">
                <a:latin typeface="Arial"/>
                <a:ea typeface="+mj-ea"/>
                <a:cs typeface="+mj-cs"/>
              </a:rPr>
              <a:t>3.</a:t>
            </a:r>
            <a:r>
              <a:rPr lang="ru-RU" altLang="ru-RU" kern="0" noProof="0" dirty="0" smtClean="0">
                <a:latin typeface="Arial"/>
                <a:ea typeface="+mj-ea"/>
                <a:cs typeface="+mj-cs"/>
              </a:rPr>
              <a:t> Реалистичное изображение.</a:t>
            </a:r>
          </a:p>
          <a:p>
            <a:r>
              <a:rPr kumimoji="0" lang="ru-RU" altLang="ru-RU" b="0" i="0" u="none" strike="noStrike" kern="0" cap="none" spc="0" normalizeH="0" baseline="0" dirty="0" smtClean="0">
                <a:ln>
                  <a:noFill/>
                </a:ln>
                <a:effectLst/>
                <a:uLnTx/>
                <a:uFillTx/>
                <a:latin typeface="Arial"/>
                <a:ea typeface="+mj-ea"/>
                <a:cs typeface="+mj-cs"/>
              </a:rPr>
              <a:t>4. Высокохудожественное исполнение.</a:t>
            </a:r>
          </a:p>
          <a:p>
            <a:r>
              <a:rPr lang="ru-RU" altLang="ru-RU" kern="0" noProof="0" dirty="0" smtClean="0">
                <a:latin typeface="Arial"/>
                <a:ea typeface="+mj-ea"/>
                <a:cs typeface="+mj-cs"/>
              </a:rPr>
              <a:t>5. Доступность содержания.</a:t>
            </a:r>
          </a:p>
          <a:p>
            <a:r>
              <a:rPr kumimoji="0" lang="ru-RU" altLang="ru-RU" b="0" i="0" u="none" strike="noStrike" kern="0" cap="none" spc="0" normalizeH="0" baseline="0" dirty="0" smtClean="0">
                <a:ln>
                  <a:noFill/>
                </a:ln>
                <a:effectLst/>
                <a:uLnTx/>
                <a:uFillTx/>
                <a:latin typeface="Arial"/>
                <a:ea typeface="+mj-ea"/>
                <a:cs typeface="+mj-cs"/>
              </a:rPr>
              <a:t>6.</a:t>
            </a:r>
            <a:r>
              <a:rPr kumimoji="0" lang="ru-RU" altLang="ru-RU" b="0" i="0" u="none" strike="noStrike" kern="0" cap="none" spc="0" normalizeH="0" dirty="0" smtClean="0">
                <a:ln>
                  <a:noFill/>
                </a:ln>
                <a:effectLst/>
                <a:uLnTx/>
                <a:uFillTx/>
                <a:latin typeface="Arial"/>
                <a:ea typeface="+mj-ea"/>
                <a:cs typeface="+mj-cs"/>
              </a:rPr>
              <a:t> Соответствие возрасту.</a:t>
            </a:r>
          </a:p>
          <a:p>
            <a:endParaRPr kumimoji="0" lang="ru-RU" altLang="ru-RU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  <a:latin typeface="Arial"/>
              <a:ea typeface="+mj-ea"/>
              <a:cs typeface="+mj-cs"/>
            </a:endParaRPr>
          </a:p>
          <a:p>
            <a:endParaRPr lang="ru-RU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5608" y="0"/>
            <a:ext cx="1664352" cy="1670449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6568" y="3313385"/>
            <a:ext cx="3925953" cy="361187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9826" y="2925752"/>
            <a:ext cx="4988470" cy="4387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747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42655" y="277091"/>
            <a:ext cx="738447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ru-RU" altLang="ru-RU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Общие требования к организации работы с картиной:</a:t>
            </a:r>
          </a:p>
          <a:p>
            <a:pPr algn="ctr"/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5208" y="1387172"/>
            <a:ext cx="7842028" cy="48473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023" y="4297062"/>
            <a:ext cx="3101339" cy="274176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25687" y="4435607"/>
            <a:ext cx="3008916" cy="260321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5659" y="0"/>
            <a:ext cx="1664352" cy="16704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9025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01090" y="360220"/>
            <a:ext cx="7677615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ru-RU" altLang="ru-RU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Виды рассказывания по картине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962" y="944995"/>
            <a:ext cx="8506743" cy="533111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108" y="4723003"/>
            <a:ext cx="2020619" cy="201319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01200" y="2453080"/>
            <a:ext cx="2216727" cy="2172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344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03418" y="193964"/>
            <a:ext cx="559723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ru-RU" altLang="ru-RU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Описательный рассказ</a:t>
            </a:r>
          </a:p>
          <a:p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11927" y="805306"/>
            <a:ext cx="8811171" cy="573403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38946"/>
            <a:ext cx="3823855" cy="364374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664352" cy="167044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50989" y="964664"/>
            <a:ext cx="1865538" cy="1140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05161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048000" y="290945"/>
            <a:ext cx="64977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ru-RU" altLang="ru-RU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j-ea"/>
                <a:cs typeface="+mj-cs"/>
              </a:rPr>
              <a:t>Повествовательный рассказ</a:t>
            </a:r>
            <a:br>
              <a:rPr kumimoji="0" lang="ru-RU" altLang="ru-RU" sz="3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/>
                <a:ea typeface="+mj-ea"/>
                <a:cs typeface="+mj-cs"/>
              </a:rPr>
            </a:br>
            <a:endParaRPr lang="ru-RU" sz="32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31274" y="803564"/>
            <a:ext cx="79940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ctr" fontAlgn="base">
              <a:spcBef>
                <a:spcPct val="20000"/>
              </a:spcBef>
              <a:spcAft>
                <a:spcPct val="0"/>
              </a:spcAft>
              <a:buClr>
                <a:srgbClr val="996666"/>
              </a:buClr>
              <a:buSzPct val="80000"/>
            </a:pPr>
            <a:r>
              <a:rPr kumimoji="0" lang="ru-RU" altLang="ru-RU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Цель: развитие связной речи на основе отображения увиденного.</a:t>
            </a:r>
            <a:endParaRPr kumimoji="0" lang="ru-RU" altLang="ru-RU" sz="1200" b="1" i="0" u="none" strike="noStrike" kern="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5564" y="1203674"/>
            <a:ext cx="8608070" cy="456020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417" y="1003619"/>
            <a:ext cx="3187193" cy="237689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25346" y="1203674"/>
            <a:ext cx="2696577" cy="280029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3821" y="3637965"/>
            <a:ext cx="2966688" cy="3068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858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9617" y="1066800"/>
            <a:ext cx="9244237" cy="522316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828800" y="249382"/>
            <a:ext cx="750916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0" lang="ru-RU" altLang="ru-RU" sz="32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Старший дошкольный возраст </a:t>
            </a:r>
            <a:br>
              <a:rPr kumimoji="0" lang="ru-RU" altLang="ru-RU" sz="32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</a:br>
            <a:r>
              <a:rPr kumimoji="0" lang="ru-RU" altLang="ru-RU" sz="32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Задачи усложняются</a:t>
            </a:r>
            <a:endParaRPr lang="ru-RU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7" y="4894918"/>
            <a:ext cx="2194750" cy="196308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67" y="-55418"/>
            <a:ext cx="2347234" cy="2244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77488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136</TotalTime>
  <Words>315</Words>
  <Application>Microsoft Office PowerPoint</Application>
  <PresentationFormat>Широкоэкранный</PresentationFormat>
  <Paragraphs>33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Century Gothic</vt:lpstr>
      <vt:lpstr>Times New Roman</vt:lpstr>
      <vt:lpstr>Wingdings</vt:lpstr>
      <vt:lpstr>Wingdings 3</vt:lpstr>
      <vt:lpstr>Ион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ASER</dc:creator>
  <cp:lastModifiedBy>ASER</cp:lastModifiedBy>
  <cp:revision>10</cp:revision>
  <dcterms:created xsi:type="dcterms:W3CDTF">2021-02-10T11:39:02Z</dcterms:created>
  <dcterms:modified xsi:type="dcterms:W3CDTF">2021-11-01T04:15:14Z</dcterms:modified>
</cp:coreProperties>
</file>