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57" r:id="rId5"/>
    <p:sldId id="265" r:id="rId6"/>
    <p:sldId id="260" r:id="rId7"/>
    <p:sldId id="261" r:id="rId8"/>
    <p:sldId id="264" r:id="rId9"/>
    <p:sldId id="266" r:id="rId10"/>
    <p:sldId id="263" r:id="rId11"/>
    <p:sldId id="267" r:id="rId12"/>
    <p:sldId id="268" r:id="rId13"/>
    <p:sldId id="269" r:id="rId14"/>
    <p:sldId id="270" r:id="rId15"/>
    <p:sldId id="271" r:id="rId16"/>
    <p:sldId id="276" r:id="rId17"/>
    <p:sldId id="274" r:id="rId18"/>
    <p:sldId id="272" r:id="rId19"/>
    <p:sldId id="273" r:id="rId20"/>
    <p:sldId id="275"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50" d="100"/>
          <a:sy n="50" d="100"/>
        </p:scale>
        <p:origin x="-1872" y="-4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2E9FAD7F-918A-4AD3-9972-4767B6BB6C13}" type="datetimeFigureOut">
              <a:rPr lang="ru-RU" smtClean="0"/>
              <a:pPr/>
              <a:t>19.01.2021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96B33B2-157B-4A62-B542-3DD6DA6C397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E9FAD7F-918A-4AD3-9972-4767B6BB6C13}" type="datetimeFigureOut">
              <a:rPr lang="ru-RU" smtClean="0"/>
              <a:pPr/>
              <a:t>19.01.2021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96B33B2-157B-4A62-B542-3DD6DA6C397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2E9FAD7F-918A-4AD3-9972-4767B6BB6C13}" type="datetimeFigureOut">
              <a:rPr lang="ru-RU" smtClean="0"/>
              <a:pPr/>
              <a:t>19.01.2021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96B33B2-157B-4A62-B542-3DD6DA6C397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2E9FAD7F-918A-4AD3-9972-4767B6BB6C13}" type="datetimeFigureOut">
              <a:rPr lang="ru-RU" smtClean="0"/>
              <a:pPr/>
              <a:t>19.01.2021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96B33B2-157B-4A62-B542-3DD6DA6C397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2E9FAD7F-918A-4AD3-9972-4767B6BB6C13}" type="datetimeFigureOut">
              <a:rPr lang="ru-RU" smtClean="0"/>
              <a:pPr/>
              <a:t>19.01.2021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896B33B2-157B-4A62-B542-3DD6DA6C397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2E9FAD7F-918A-4AD3-9972-4767B6BB6C13}" type="datetimeFigureOut">
              <a:rPr lang="ru-RU" smtClean="0"/>
              <a:pPr/>
              <a:t>19.01.2021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896B33B2-157B-4A62-B542-3DD6DA6C397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E9FAD7F-918A-4AD3-9972-4767B6BB6C13}" type="datetimeFigureOut">
              <a:rPr lang="ru-RU" smtClean="0"/>
              <a:pPr/>
              <a:t>19.01.2021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896B33B2-157B-4A62-B542-3DD6DA6C397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E9FAD7F-918A-4AD3-9972-4767B6BB6C13}" type="datetimeFigureOut">
              <a:rPr lang="ru-RU" smtClean="0"/>
              <a:pPr/>
              <a:t>19.01.2021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96B33B2-157B-4A62-B542-3DD6DA6C397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E9FAD7F-918A-4AD3-9972-4767B6BB6C13}" type="datetimeFigureOut">
              <a:rPr lang="ru-RU" smtClean="0"/>
              <a:pPr/>
              <a:t>19.01.2021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96B33B2-157B-4A62-B542-3DD6DA6C397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E9FAD7F-918A-4AD3-9972-4767B6BB6C13}" type="datetimeFigureOut">
              <a:rPr lang="ru-RU" smtClean="0"/>
              <a:pPr/>
              <a:t>19.01.2021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96B33B2-157B-4A62-B542-3DD6DA6C397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E9FAD7F-918A-4AD3-9972-4767B6BB6C13}" type="datetimeFigureOut">
              <a:rPr lang="ru-RU" smtClean="0"/>
              <a:pPr/>
              <a:t>19.01.2021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96B33B2-157B-4A62-B542-3DD6DA6C397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9FAD7F-918A-4AD3-9972-4767B6BB6C13}" type="datetimeFigureOut">
              <a:rPr lang="ru-RU" smtClean="0"/>
              <a:pPr/>
              <a:t>19.01.2021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6B33B2-157B-4A62-B542-3DD6DA6C397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gorod.tomsk.ru/uploads/56967/1300178789/1_6.jpg" TargetMode="External"/><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muzped.net/InetBook/images/mamontova01_big.jpg"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files.adme.ru/files/news/part_28/283055/27.jpg"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img1.liveinternet.ru/images/attach/b/3/17/314/17314375_Viktor_Vasnecov.jpg"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img0.liveinternet.ru/images/attach/b/3/28/273/28273417_Samarinuy_Aleksandr_Dmitrievich_i_Vera_Savvishna.jpg"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Описание картины В. А. Серова «Девочка с персиками»"/>
          <p:cNvPicPr>
            <a:picLocks noChangeAspect="1" noChangeArrowheads="1"/>
          </p:cNvPicPr>
          <p:nvPr/>
        </p:nvPicPr>
        <p:blipFill>
          <a:blip r:embed="rId2" cstate="print"/>
          <a:srcRect/>
          <a:stretch>
            <a:fillRect/>
          </a:stretch>
        </p:blipFill>
        <p:spPr bwMode="auto">
          <a:xfrm>
            <a:off x="3723580" y="836713"/>
            <a:ext cx="4955071" cy="5560272"/>
          </a:xfrm>
          <a:prstGeom prst="rect">
            <a:avLst/>
          </a:prstGeom>
          <a:noFill/>
        </p:spPr>
      </p:pic>
      <p:sp>
        <p:nvSpPr>
          <p:cNvPr id="7" name="Прямоугольник 6"/>
          <p:cNvSpPr/>
          <p:nvPr/>
        </p:nvSpPr>
        <p:spPr>
          <a:xfrm>
            <a:off x="0" y="1772816"/>
            <a:ext cx="4644008" cy="523220"/>
          </a:xfrm>
          <a:prstGeom prst="rect">
            <a:avLst/>
          </a:prstGeom>
        </p:spPr>
        <p:txBody>
          <a:bodyPr wrap="square">
            <a:spAutoFit/>
          </a:bodyPr>
          <a:lstStyle/>
          <a:p>
            <a:r>
              <a:rPr lang="ru-RU" sz="2800" b="1" dirty="0" smtClean="0"/>
              <a:t>«Девочка с персиками»</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869160"/>
            <a:ext cx="8229600" cy="1257003"/>
          </a:xfrm>
        </p:spPr>
        <p:txBody>
          <a:bodyPr>
            <a:normAutofit fontScale="25000" lnSpcReduction="20000"/>
          </a:bodyPr>
          <a:lstStyle/>
          <a:p>
            <a:pPr marL="0" indent="0">
              <a:lnSpc>
                <a:spcPct val="120000"/>
              </a:lnSpc>
              <a:spcBef>
                <a:spcPts val="0"/>
              </a:spcBef>
              <a:buNone/>
            </a:pPr>
            <a:r>
              <a:rPr lang="ru-RU" sz="7400" dirty="0" smtClean="0"/>
              <a:t>«Девочка с персиками» - безусловно, самая известная картина В.Серова. Полотно было написано молодым художником летом в 1887 году в усадьбе С.И.Мамонтова. </a:t>
            </a:r>
            <a:br>
              <a:rPr lang="ru-RU" sz="7400" dirty="0" smtClean="0"/>
            </a:br>
            <a:r>
              <a:rPr lang="ru-RU" sz="7400" dirty="0" smtClean="0"/>
              <a:t/>
            </a:r>
            <a:br>
              <a:rPr lang="ru-RU" sz="7400" dirty="0" smtClean="0"/>
            </a:br>
            <a:endParaRPr lang="ru-RU" dirty="0"/>
          </a:p>
        </p:txBody>
      </p:sp>
      <p:pic>
        <p:nvPicPr>
          <p:cNvPr id="6146" name="Picture 2" descr="серов"/>
          <p:cNvPicPr>
            <a:picLocks noChangeAspect="1" noChangeArrowheads="1"/>
          </p:cNvPicPr>
          <p:nvPr/>
        </p:nvPicPr>
        <p:blipFill>
          <a:blip r:embed="rId2" cstate="print"/>
          <a:srcRect/>
          <a:stretch>
            <a:fillRect/>
          </a:stretch>
        </p:blipFill>
        <p:spPr bwMode="auto">
          <a:xfrm>
            <a:off x="5724128" y="476672"/>
            <a:ext cx="2872787" cy="4131220"/>
          </a:xfrm>
          <a:prstGeom prst="rect">
            <a:avLst/>
          </a:prstGeom>
          <a:noFill/>
        </p:spPr>
      </p:pic>
      <p:pic>
        <p:nvPicPr>
          <p:cNvPr id="6148" name="Picture 4" descr="http://gorod.tomsk.ru/uploads/56967/1300178789/1_6.jpg">
            <a:hlinkClick r:id="rId3"/>
          </p:cNvPr>
          <p:cNvPicPr>
            <a:picLocks noChangeAspect="1" noChangeArrowheads="1"/>
          </p:cNvPicPr>
          <p:nvPr/>
        </p:nvPicPr>
        <p:blipFill>
          <a:blip r:embed="rId4" cstate="print"/>
          <a:srcRect/>
          <a:stretch>
            <a:fillRect/>
          </a:stretch>
        </p:blipFill>
        <p:spPr bwMode="auto">
          <a:xfrm>
            <a:off x="467543" y="476672"/>
            <a:ext cx="4705875" cy="4176464"/>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95536" y="5589240"/>
            <a:ext cx="3168352" cy="923330"/>
          </a:xfrm>
          <a:prstGeom prst="rect">
            <a:avLst/>
          </a:prstGeom>
        </p:spPr>
        <p:txBody>
          <a:bodyPr wrap="square">
            <a:spAutoFit/>
          </a:bodyPr>
          <a:lstStyle/>
          <a:p>
            <a:r>
              <a:rPr lang="ru-RU" dirty="0" smtClean="0"/>
              <a:t>Девочка, изображенная на полотне, - дочь Мамонтова, 12-летняя Верочка.</a:t>
            </a:r>
            <a:endParaRPr lang="ru-RU" dirty="0"/>
          </a:p>
        </p:txBody>
      </p:sp>
      <p:pic>
        <p:nvPicPr>
          <p:cNvPr id="5" name="Picture 4" descr="Описание картины В. А. Серова «Девочка с персиками»"/>
          <p:cNvPicPr>
            <a:picLocks noChangeAspect="1" noChangeArrowheads="1"/>
          </p:cNvPicPr>
          <p:nvPr/>
        </p:nvPicPr>
        <p:blipFill>
          <a:blip r:embed="rId2" cstate="print"/>
          <a:srcRect/>
          <a:stretch>
            <a:fillRect/>
          </a:stretch>
        </p:blipFill>
        <p:spPr bwMode="auto">
          <a:xfrm>
            <a:off x="3723580" y="836713"/>
            <a:ext cx="4955071" cy="5560272"/>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7544" y="5085184"/>
            <a:ext cx="8229600" cy="1329011"/>
          </a:xfrm>
        </p:spPr>
        <p:txBody>
          <a:bodyPr>
            <a:normAutofit fontScale="25000" lnSpcReduction="20000"/>
          </a:bodyPr>
          <a:lstStyle/>
          <a:p>
            <a:pPr marL="0" indent="0">
              <a:lnSpc>
                <a:spcPct val="120000"/>
              </a:lnSpc>
              <a:spcBef>
                <a:spcPts val="0"/>
              </a:spcBef>
              <a:buNone/>
            </a:pPr>
            <a:r>
              <a:rPr lang="ru-RU" sz="7400" dirty="0" smtClean="0"/>
              <a:t>Картина создавалась трудно - работа заняла более трех месяцев - но нам кажется, что произведение было создано быстро, в порыве счастливого озарения. Какие же качества этой картины делают ее такой необъяснимо притягательной для зрителя?</a:t>
            </a:r>
            <a:endParaRPr lang="ru-RU" dirty="0"/>
          </a:p>
        </p:txBody>
      </p:sp>
      <p:pic>
        <p:nvPicPr>
          <p:cNvPr id="4098" name="Picture 2" descr="http://russian.news.cn/travel/2010-08/11/13440430_71n.jpg"/>
          <p:cNvPicPr>
            <a:picLocks noChangeAspect="1" noChangeArrowheads="1"/>
          </p:cNvPicPr>
          <p:nvPr/>
        </p:nvPicPr>
        <p:blipFill>
          <a:blip r:embed="rId2" cstate="print"/>
          <a:srcRect/>
          <a:stretch>
            <a:fillRect/>
          </a:stretch>
        </p:blipFill>
        <p:spPr bwMode="auto">
          <a:xfrm>
            <a:off x="1475656" y="404664"/>
            <a:ext cx="6480720" cy="4403567"/>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www.roadplanet.ru/img/reports/380/tmb/07.jpg"/>
          <p:cNvPicPr>
            <a:picLocks noChangeAspect="1" noChangeArrowheads="1"/>
          </p:cNvPicPr>
          <p:nvPr/>
        </p:nvPicPr>
        <p:blipFill>
          <a:blip r:embed="rId2" cstate="print"/>
          <a:srcRect/>
          <a:stretch>
            <a:fillRect/>
          </a:stretch>
        </p:blipFill>
        <p:spPr bwMode="auto">
          <a:xfrm>
            <a:off x="539552" y="404664"/>
            <a:ext cx="7992888" cy="5256584"/>
          </a:xfrm>
          <a:prstGeom prst="rect">
            <a:avLst/>
          </a:prstGeom>
          <a:noFill/>
        </p:spPr>
      </p:pic>
      <p:sp>
        <p:nvSpPr>
          <p:cNvPr id="5" name="Прямоугольник 4"/>
          <p:cNvSpPr/>
          <p:nvPr/>
        </p:nvSpPr>
        <p:spPr>
          <a:xfrm>
            <a:off x="539552" y="5661248"/>
            <a:ext cx="7992888" cy="923330"/>
          </a:xfrm>
          <a:prstGeom prst="rect">
            <a:avLst/>
          </a:prstGeom>
        </p:spPr>
        <p:txBody>
          <a:bodyPr wrap="square">
            <a:spAutoFit/>
          </a:bodyPr>
          <a:lstStyle/>
          <a:p>
            <a:r>
              <a:rPr lang="ru-RU" dirty="0" smtClean="0"/>
              <a:t>Наверно, секрет прелести этого произведения прост – живописец сумел передать трепет ускользающего мгновения, но при этом придать картине завершенность, законченность. </a:t>
            </a:r>
            <a:endParaRPr lang="ru-RU"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7544" y="5517232"/>
            <a:ext cx="8229600" cy="1008112"/>
          </a:xfrm>
        </p:spPr>
        <p:txBody>
          <a:bodyPr>
            <a:normAutofit fontScale="25000" lnSpcReduction="20000"/>
          </a:bodyPr>
          <a:lstStyle/>
          <a:p>
            <a:pPr marL="0" indent="0">
              <a:lnSpc>
                <a:spcPct val="120000"/>
              </a:lnSpc>
              <a:spcBef>
                <a:spcPts val="0"/>
              </a:spcBef>
              <a:buNone/>
            </a:pPr>
            <a:r>
              <a:rPr lang="ru-RU" sz="7400" dirty="0" smtClean="0"/>
              <a:t>Смуглая девочка в светлой с бантом кофточке сидит за столом. Нам кажется - она присела на миг, машинально взяла в руку персик, а через мгновение встрепенется, как бабочка, и улетит обратно в сад.</a:t>
            </a:r>
            <a:br>
              <a:rPr lang="ru-RU" sz="7400" dirty="0" smtClean="0"/>
            </a:br>
            <a:endParaRPr lang="ru-RU" dirty="0"/>
          </a:p>
        </p:txBody>
      </p:sp>
      <p:pic>
        <p:nvPicPr>
          <p:cNvPr id="10242" name="Picture 2" descr="http://www.muzped.net/InetBook/images/mamontova01_big.jpg">
            <a:hlinkClick r:id="rId2"/>
          </p:cNvPr>
          <p:cNvPicPr>
            <a:picLocks noChangeAspect="1" noChangeArrowheads="1"/>
          </p:cNvPicPr>
          <p:nvPr/>
        </p:nvPicPr>
        <p:blipFill>
          <a:blip r:embed="rId3" cstate="print"/>
          <a:srcRect/>
          <a:stretch>
            <a:fillRect/>
          </a:stretch>
        </p:blipFill>
        <p:spPr bwMode="auto">
          <a:xfrm>
            <a:off x="755576" y="404664"/>
            <a:ext cx="7483617" cy="504056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7544" y="5993904"/>
            <a:ext cx="8229600" cy="864096"/>
          </a:xfrm>
        </p:spPr>
        <p:txBody>
          <a:bodyPr>
            <a:normAutofit fontScale="25000" lnSpcReduction="20000"/>
          </a:bodyPr>
          <a:lstStyle/>
          <a:p>
            <a:pPr marL="0" indent="0">
              <a:lnSpc>
                <a:spcPct val="120000"/>
              </a:lnSpc>
              <a:spcBef>
                <a:spcPts val="0"/>
              </a:spcBef>
              <a:buNone/>
            </a:pPr>
            <a:r>
              <a:rPr lang="ru-RU" sz="7400" dirty="0" smtClean="0"/>
              <a:t>У девочки нежная кожа, темные, с синеватыми белками глаза и такие же темные волосы. Просто, с едва заметной улыбкой, смотрит она на нас. </a:t>
            </a:r>
            <a:endParaRPr lang="ru-RU" dirty="0"/>
          </a:p>
        </p:txBody>
      </p:sp>
      <p:pic>
        <p:nvPicPr>
          <p:cNvPr id="5" name="Picture 2" descr="http://michel.hiblogger.net/img/userfiles/2011/02/21/97752/b28ba65d58f348fe781eb04a905df2e7-e041u.jpg"/>
          <p:cNvPicPr>
            <a:picLocks noChangeAspect="1" noChangeArrowheads="1"/>
          </p:cNvPicPr>
          <p:nvPr/>
        </p:nvPicPr>
        <p:blipFill>
          <a:blip r:embed="rId2" cstate="print"/>
          <a:srcRect l="33237" t="19800" r="28242" b="49189"/>
          <a:stretch>
            <a:fillRect/>
          </a:stretch>
        </p:blipFill>
        <p:spPr bwMode="auto">
          <a:xfrm>
            <a:off x="1691680" y="492424"/>
            <a:ext cx="5904656" cy="5351094"/>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95536" y="5229200"/>
            <a:ext cx="8229600" cy="1368152"/>
          </a:xfrm>
        </p:spPr>
        <p:txBody>
          <a:bodyPr>
            <a:normAutofit fontScale="25000" lnSpcReduction="20000"/>
          </a:bodyPr>
          <a:lstStyle/>
          <a:p>
            <a:pPr marL="0" indent="0">
              <a:lnSpc>
                <a:spcPct val="120000"/>
              </a:lnSpc>
              <a:spcBef>
                <a:spcPts val="0"/>
              </a:spcBef>
              <a:buNone/>
            </a:pPr>
            <a:r>
              <a:rPr lang="ru-RU" sz="7400" dirty="0" smtClean="0"/>
              <a:t>В руке у нее персик, на скатерти рядом – персики, нож, кленовые листья… Комната залита солнечным светом. Солнечные лучи, проникая в комнату, мягко ложатся и на стол, и на руки девочки, и на старинную мебель зимней столовой…</a:t>
            </a:r>
            <a:br>
              <a:rPr lang="ru-RU" sz="7400" dirty="0" smtClean="0"/>
            </a:br>
            <a:r>
              <a:rPr lang="ru-RU" sz="7400" dirty="0" smtClean="0"/>
              <a:t/>
            </a:r>
            <a:br>
              <a:rPr lang="ru-RU" sz="7400" dirty="0" smtClean="0"/>
            </a:br>
            <a:endParaRPr lang="ru-RU" dirty="0"/>
          </a:p>
        </p:txBody>
      </p:sp>
      <p:pic>
        <p:nvPicPr>
          <p:cNvPr id="22530" name="Picture 2" descr="http://michel.hiblogger.net/img/userfiles/2011/02/21/97752/b28ba65d58f348fe781eb04a905df2e7-e041u.jpg"/>
          <p:cNvPicPr>
            <a:picLocks noChangeAspect="1" noChangeArrowheads="1"/>
          </p:cNvPicPr>
          <p:nvPr/>
        </p:nvPicPr>
        <p:blipFill>
          <a:blip r:embed="rId2" cstate="print"/>
          <a:srcRect t="56450"/>
          <a:stretch>
            <a:fillRect/>
          </a:stretch>
        </p:blipFill>
        <p:spPr bwMode="auto">
          <a:xfrm>
            <a:off x="539552" y="908720"/>
            <a:ext cx="8147944" cy="3994541"/>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23528" y="1124744"/>
            <a:ext cx="2880320" cy="5256584"/>
          </a:xfrm>
        </p:spPr>
        <p:txBody>
          <a:bodyPr>
            <a:normAutofit fontScale="25000" lnSpcReduction="20000"/>
          </a:bodyPr>
          <a:lstStyle/>
          <a:p>
            <a:pPr marL="0" indent="0">
              <a:lnSpc>
                <a:spcPct val="120000"/>
              </a:lnSpc>
              <a:spcBef>
                <a:spcPts val="0"/>
              </a:spcBef>
              <a:buNone/>
            </a:pPr>
            <a:r>
              <a:rPr lang="ru-RU" sz="7400" dirty="0" smtClean="0"/>
              <a:t>Картина покоряет свежестью колорита и огромной жизненностью. </a:t>
            </a:r>
          </a:p>
          <a:p>
            <a:pPr marL="0" indent="0">
              <a:lnSpc>
                <a:spcPct val="120000"/>
              </a:lnSpc>
              <a:spcBef>
                <a:spcPts val="0"/>
              </a:spcBef>
              <a:buNone/>
            </a:pPr>
            <a:endParaRPr lang="ru-RU" sz="7400" dirty="0" smtClean="0"/>
          </a:p>
          <a:p>
            <a:pPr marL="0" indent="0">
              <a:lnSpc>
                <a:spcPct val="120000"/>
              </a:lnSpc>
              <a:spcBef>
                <a:spcPts val="0"/>
              </a:spcBef>
              <a:buNone/>
            </a:pPr>
            <a:r>
              <a:rPr lang="ru-RU" sz="7400" dirty="0" smtClean="0"/>
              <a:t>Используя импрессионистические приемы, в частности свободную вибрацию мазка, Серов с большим мастерством передает игру света, его насыщенность, и то, как ложатся тени.</a:t>
            </a:r>
            <a:br>
              <a:rPr lang="ru-RU" sz="7400" dirty="0" smtClean="0"/>
            </a:br>
            <a:r>
              <a:rPr lang="ru-RU" sz="7400" dirty="0" smtClean="0"/>
              <a:t/>
            </a:r>
            <a:br>
              <a:rPr lang="ru-RU" sz="7400" dirty="0" smtClean="0"/>
            </a:br>
            <a:endParaRPr lang="ru-RU" dirty="0"/>
          </a:p>
        </p:txBody>
      </p:sp>
      <p:pic>
        <p:nvPicPr>
          <p:cNvPr id="4" name="Picture 2" descr="http://michel.hiblogger.net/img/userfiles/2011/02/21/97752/b28ba65d58f348fe781eb04a905df2e7-e041u.jpg"/>
          <p:cNvPicPr>
            <a:picLocks noChangeAspect="1" noChangeArrowheads="1"/>
          </p:cNvPicPr>
          <p:nvPr/>
        </p:nvPicPr>
        <p:blipFill>
          <a:blip r:embed="rId2" cstate="print"/>
          <a:srcRect/>
          <a:stretch>
            <a:fillRect/>
          </a:stretch>
        </p:blipFill>
        <p:spPr bwMode="auto">
          <a:xfrm>
            <a:off x="3347864" y="332656"/>
            <a:ext cx="5406226" cy="6085867"/>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51520" y="1556792"/>
            <a:ext cx="3024336" cy="4824536"/>
          </a:xfrm>
        </p:spPr>
        <p:txBody>
          <a:bodyPr>
            <a:normAutofit fontScale="25000" lnSpcReduction="20000"/>
          </a:bodyPr>
          <a:lstStyle/>
          <a:p>
            <a:pPr marL="0" indent="0">
              <a:lnSpc>
                <a:spcPct val="120000"/>
              </a:lnSpc>
              <a:spcBef>
                <a:spcPts val="0"/>
              </a:spcBef>
              <a:buNone/>
            </a:pPr>
            <a:r>
              <a:rPr lang="ru-RU" sz="7400" dirty="0" smtClean="0"/>
              <a:t>Художнику удалось </a:t>
            </a:r>
          </a:p>
          <a:p>
            <a:pPr marL="0" indent="0">
              <a:lnSpc>
                <a:spcPct val="120000"/>
              </a:lnSpc>
              <a:spcBef>
                <a:spcPts val="0"/>
              </a:spcBef>
              <a:buNone/>
            </a:pPr>
            <a:r>
              <a:rPr lang="ru-RU" sz="7400" dirty="0" smtClean="0"/>
              <a:t>рассказать целый роман о девочке, о ее характере, чувствах – таких же светлых и чистых, как и ее облик. </a:t>
            </a:r>
          </a:p>
          <a:p>
            <a:pPr marL="0" indent="0">
              <a:lnSpc>
                <a:spcPct val="120000"/>
              </a:lnSpc>
              <a:spcBef>
                <a:spcPts val="0"/>
              </a:spcBef>
              <a:buNone/>
            </a:pPr>
            <a:endParaRPr lang="ru-RU" sz="7400" dirty="0" smtClean="0"/>
          </a:p>
          <a:p>
            <a:pPr marL="0" indent="0">
              <a:lnSpc>
                <a:spcPct val="120000"/>
              </a:lnSpc>
              <a:spcBef>
                <a:spcPts val="0"/>
              </a:spcBef>
              <a:buNone/>
            </a:pPr>
            <a:r>
              <a:rPr lang="ru-RU" sz="7400" dirty="0" smtClean="0"/>
              <a:t>Картина «Девочка с персиками» - ода весне, обаянию юности и непосредственности, всему тому, что восхищает и радует нас в жизни. </a:t>
            </a:r>
            <a:br>
              <a:rPr lang="ru-RU" sz="7400" dirty="0" smtClean="0"/>
            </a:br>
            <a:r>
              <a:rPr lang="ru-RU" dirty="0" smtClean="0"/>
              <a:t/>
            </a:r>
            <a:br>
              <a:rPr lang="ru-RU" dirty="0" smtClean="0"/>
            </a:br>
            <a:endParaRPr lang="ru-RU" dirty="0"/>
          </a:p>
        </p:txBody>
      </p:sp>
      <p:pic>
        <p:nvPicPr>
          <p:cNvPr id="5" name="Picture 2" descr="http://michel.hiblogger.net/img/userfiles/2011/02/21/97752/b28ba65d58f348fe781eb04a905df2e7-e041u.jpg"/>
          <p:cNvPicPr>
            <a:picLocks noChangeAspect="1" noChangeArrowheads="1"/>
          </p:cNvPicPr>
          <p:nvPr/>
        </p:nvPicPr>
        <p:blipFill>
          <a:blip r:embed="rId2" cstate="print"/>
          <a:srcRect/>
          <a:stretch>
            <a:fillRect/>
          </a:stretch>
        </p:blipFill>
        <p:spPr bwMode="auto">
          <a:xfrm>
            <a:off x="3347864" y="332656"/>
            <a:ext cx="5406226" cy="6085867"/>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michel.hiblogger.net/img/userfiles/2011/02/21/97752/b28ba65d58f348fe781eb04a905df2e7-e041u.jpg"/>
          <p:cNvPicPr>
            <a:picLocks noChangeAspect="1" noChangeArrowheads="1"/>
          </p:cNvPicPr>
          <p:nvPr/>
        </p:nvPicPr>
        <p:blipFill>
          <a:blip r:embed="rId2" cstate="print"/>
          <a:srcRect/>
          <a:stretch>
            <a:fillRect/>
          </a:stretch>
        </p:blipFill>
        <p:spPr bwMode="auto">
          <a:xfrm>
            <a:off x="3347864" y="332656"/>
            <a:ext cx="5406226" cy="6085867"/>
          </a:xfrm>
          <a:prstGeom prst="rect">
            <a:avLst/>
          </a:prstGeom>
          <a:noFill/>
        </p:spPr>
      </p:pic>
      <p:sp>
        <p:nvSpPr>
          <p:cNvPr id="4" name="Содержимое 3"/>
          <p:cNvSpPr txBox="1">
            <a:spLocks/>
          </p:cNvSpPr>
          <p:nvPr/>
        </p:nvSpPr>
        <p:spPr>
          <a:xfrm>
            <a:off x="395536" y="1628800"/>
            <a:ext cx="2736304" cy="4525963"/>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ru-RU" sz="1900" dirty="0"/>
              <a:t>Какой момент из жизни девочки запечатлён?</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ru-RU" sz="1900" dirty="0"/>
              <a:t>Какие цвета использует художник?</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ru-RU" sz="1900" dirty="0"/>
              <a:t>Что она делает?</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ru-RU" sz="1900" dirty="0"/>
              <a:t>Где сидит?</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ru-RU" sz="1900" dirty="0"/>
              <a:t>Как сидит?</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ru-RU" sz="1900" dirty="0"/>
              <a:t>Во что одета?</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ru-RU" sz="1900" dirty="0"/>
              <a:t>Что её окружает?</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michel.hiblogger.net/img/userfiles/2011/02/21/97752/b28ba65d58f348fe781eb04a905df2e7-e041u.jpg"/>
          <p:cNvPicPr>
            <a:picLocks noChangeAspect="1" noChangeArrowheads="1"/>
          </p:cNvPicPr>
          <p:nvPr/>
        </p:nvPicPr>
        <p:blipFill>
          <a:blip r:embed="rId2" cstate="print"/>
          <a:srcRect l="34631" t="18823" r="28075" b="49412"/>
          <a:stretch>
            <a:fillRect/>
          </a:stretch>
        </p:blipFill>
        <p:spPr bwMode="auto">
          <a:xfrm>
            <a:off x="2843808" y="476672"/>
            <a:ext cx="6080676" cy="5863509"/>
          </a:xfrm>
          <a:prstGeom prst="rect">
            <a:avLst/>
          </a:prstGeom>
          <a:noFill/>
        </p:spPr>
      </p:pic>
      <p:sp>
        <p:nvSpPr>
          <p:cNvPr id="4" name="Содержимое 3"/>
          <p:cNvSpPr txBox="1">
            <a:spLocks/>
          </p:cNvSpPr>
          <p:nvPr/>
        </p:nvSpPr>
        <p:spPr>
          <a:xfrm>
            <a:off x="251520" y="3933056"/>
            <a:ext cx="2520280" cy="2520280"/>
          </a:xfrm>
          <a:prstGeom prst="rect">
            <a:avLst/>
          </a:prstGeom>
        </p:spPr>
        <p:txBody>
          <a:bodyPr/>
          <a:lstStyle/>
          <a:p>
            <a:r>
              <a:rPr lang="ru-RU" sz="1900" dirty="0"/>
              <a:t>Как она смотрит? Каково выражение её лица?</a:t>
            </a:r>
          </a:p>
          <a:p>
            <a:r>
              <a:rPr lang="ru-RU" sz="1900" dirty="0"/>
              <a:t>С чем можно сравнить её глаза? Каковы они?</a:t>
            </a:r>
          </a:p>
          <a:p>
            <a:r>
              <a:rPr lang="ru-RU" sz="1900" dirty="0"/>
              <a:t>С чем можно сравнить её щёки? Какого они цвета?</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32656"/>
            <a:ext cx="8229600" cy="5793507"/>
          </a:xfrm>
        </p:spPr>
        <p:txBody>
          <a:bodyPr>
            <a:normAutofit fontScale="92500"/>
          </a:bodyPr>
          <a:lstStyle/>
          <a:p>
            <a:pPr marL="0" indent="0">
              <a:lnSpc>
                <a:spcPct val="110000"/>
              </a:lnSpc>
              <a:spcBef>
                <a:spcPts val="0"/>
              </a:spcBef>
              <a:buFontTx/>
              <a:buNone/>
            </a:pPr>
            <a:r>
              <a:rPr lang="ru-RU" sz="2600" b="1" dirty="0" smtClean="0"/>
              <a:t>             В </a:t>
            </a:r>
            <a:r>
              <a:rPr lang="ru-RU" sz="2600" b="1" dirty="0"/>
              <a:t>(…) комнату только что вбежала и присела за стол (…) девочка в (…) кофточке, с (…) бантом, украшенным (…) гвоздикой.</a:t>
            </a:r>
          </a:p>
          <a:p>
            <a:pPr marL="0" indent="0">
              <a:lnSpc>
                <a:spcPct val="110000"/>
              </a:lnSpc>
              <a:spcBef>
                <a:spcPts val="0"/>
              </a:spcBef>
              <a:buFontTx/>
              <a:buNone/>
            </a:pPr>
            <a:r>
              <a:rPr lang="ru-RU" sz="2600" b="1" dirty="0" smtClean="0"/>
              <a:t>             Девочка </a:t>
            </a:r>
            <a:r>
              <a:rPr lang="ru-RU" sz="2600" b="1" dirty="0"/>
              <a:t>прибежала из сада, который виден через раскрытое окно. В (…) руках она держит (…) персик. (…) лицо девочки похоже на персик, лежащий на столе. (Как?) глядят (…) глаза. (…) свет, падающий из окна, заливает всю фигуру девочки. Свет рождает красивую игру (…) теней на ее (…) кофточке. Кажется, что все в этой картине говорит о (…) жизни юного существа.</a:t>
            </a:r>
          </a:p>
          <a:p>
            <a:pPr marL="0" indent="0">
              <a:lnSpc>
                <a:spcPct val="110000"/>
              </a:lnSpc>
              <a:spcBef>
                <a:spcPts val="0"/>
              </a:spcBef>
              <a:buNone/>
            </a:pPr>
            <a:r>
              <a:rPr lang="ru-RU" sz="2600" b="1" dirty="0" smtClean="0"/>
              <a:t>               (…) </a:t>
            </a:r>
            <a:r>
              <a:rPr lang="ru-RU" sz="2600" b="1" dirty="0"/>
              <a:t>краски использует художник. (…) цвет кофточки удачно (что делает?) черным цветом бантика и красной гвоздикой. (…) тона говорят о чистоте, нежности девочки, передают (что?).</a:t>
            </a:r>
          </a:p>
          <a:p>
            <a:endParaRPr lang="ru-RU"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60648"/>
            <a:ext cx="8229600" cy="6192688"/>
          </a:xfrm>
        </p:spPr>
        <p:txBody>
          <a:bodyPr>
            <a:normAutofit fontScale="25000" lnSpcReduction="20000"/>
          </a:bodyPr>
          <a:lstStyle/>
          <a:p>
            <a:pPr marL="0" indent="0">
              <a:lnSpc>
                <a:spcPct val="120000"/>
              </a:lnSpc>
              <a:spcBef>
                <a:spcPts val="0"/>
              </a:spcBef>
              <a:buFontTx/>
              <a:buNone/>
            </a:pPr>
            <a:r>
              <a:rPr lang="ru-RU" sz="8600" b="1" dirty="0" smtClean="0"/>
              <a:t>                        В </a:t>
            </a:r>
            <a:r>
              <a:rPr lang="ru-RU" sz="8600" b="1" dirty="0"/>
              <a:t>(светлую) комнату только что вбежала и присела за стол (черноволосая, смуглолицая) девочка в розовой кофточке, с черным в белую горошину бантом, украшенным (ярко-красной) гвоздикой.</a:t>
            </a:r>
          </a:p>
          <a:p>
            <a:pPr marL="0" indent="0">
              <a:lnSpc>
                <a:spcPct val="120000"/>
              </a:lnSpc>
              <a:spcBef>
                <a:spcPts val="0"/>
              </a:spcBef>
              <a:buFontTx/>
              <a:buNone/>
            </a:pPr>
            <a:r>
              <a:rPr lang="ru-RU" sz="8600" b="1" dirty="0" smtClean="0"/>
              <a:t>                       Девочка </a:t>
            </a:r>
            <a:r>
              <a:rPr lang="ru-RU" sz="8600" b="1" dirty="0"/>
              <a:t>прибежала из сада, который виден через раскрытое окно. В (тонких, смуглых) руках она держит (золотистый) персик. (Нежное) лицо девочки похоже на персик, лежащий на столе. Весело глядят (озорные, темно-карие) глаза. (Яркий, солнечный) свет, падающий из окна, заливает всю фигуру девочки. Свет рождает красивую игру (голубых и сиреневых) теней на ее розовой кофточке. Кажется, что все в этой картине говорит о (радостной, счастливой, молодой, безмятежной) жизни юного существа.</a:t>
            </a:r>
          </a:p>
          <a:p>
            <a:pPr marL="0" indent="0">
              <a:lnSpc>
                <a:spcPct val="120000"/>
              </a:lnSpc>
              <a:spcBef>
                <a:spcPts val="0"/>
              </a:spcBef>
              <a:buFontTx/>
              <a:buNone/>
            </a:pPr>
            <a:r>
              <a:rPr lang="ru-RU" sz="8600" b="1" dirty="0" smtClean="0"/>
              <a:t>                        Удивительные </a:t>
            </a:r>
            <a:r>
              <a:rPr lang="ru-RU" sz="8600" b="1" dirty="0"/>
              <a:t>краски использует художник. Розовый цвет кофточки удачно оттеняется черным цветом бантика и красной гвоздикой. (Легкие, светлые, радостные, свежие) тона говорят о чистоте, нежности девочки, передают радость жизни.</a:t>
            </a:r>
          </a:p>
          <a:p>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2" descr="http://michel.hiblogger.net/img/userfiles/2011/02/21/97752/b28ba65d58f348fe781eb04a905df2e7-e041u.jpg"/>
          <p:cNvPicPr>
            <a:picLocks noChangeAspect="1" noChangeArrowheads="1"/>
          </p:cNvPicPr>
          <p:nvPr/>
        </p:nvPicPr>
        <p:blipFill>
          <a:blip r:embed="rId2" cstate="print"/>
          <a:srcRect/>
          <a:stretch>
            <a:fillRect/>
          </a:stretch>
        </p:blipFill>
        <p:spPr bwMode="auto">
          <a:xfrm>
            <a:off x="3347864" y="332656"/>
            <a:ext cx="5406226" cy="6085867"/>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33794" name="Picture 2" descr="Картинка 35 из 664">
            <a:hlinkClick r:id="rId2"/>
          </p:cNvPr>
          <p:cNvPicPr>
            <a:picLocks noChangeAspect="1" noChangeArrowheads="1"/>
          </p:cNvPicPr>
          <p:nvPr/>
        </p:nvPicPr>
        <p:blipFill>
          <a:blip r:embed="rId3" cstate="print"/>
          <a:srcRect/>
          <a:stretch>
            <a:fillRect/>
          </a:stretch>
        </p:blipFill>
        <p:spPr bwMode="auto">
          <a:xfrm>
            <a:off x="467543" y="231867"/>
            <a:ext cx="4320481" cy="6238961"/>
          </a:xfrm>
          <a:prstGeom prst="rect">
            <a:avLst/>
          </a:prstGeom>
          <a:noFill/>
        </p:spPr>
      </p:pic>
      <p:sp>
        <p:nvSpPr>
          <p:cNvPr id="5" name="Rectangle 4"/>
          <p:cNvSpPr>
            <a:spLocks noChangeArrowheads="1"/>
          </p:cNvSpPr>
          <p:nvPr/>
        </p:nvSpPr>
        <p:spPr bwMode="auto">
          <a:xfrm>
            <a:off x="5076056" y="5146159"/>
            <a:ext cx="3672408" cy="909213"/>
          </a:xfrm>
          <a:prstGeom prst="rect">
            <a:avLst/>
          </a:prstGeom>
          <a:noFill/>
          <a:ln w="9525">
            <a:noFill/>
            <a:miter lim="800000"/>
            <a:headEnd/>
            <a:tailEnd/>
          </a:ln>
          <a:effectLst/>
        </p:spPr>
        <p:txBody>
          <a:bodyPr vert="horz" wrap="square" lIns="91440" tIns="45720" rIns="91440" bIns="3174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800" b="0" i="0" u="none" strike="noStrike" cap="none" normalizeH="0" baseline="0" dirty="0" smtClean="0">
                <a:ln>
                  <a:noFill/>
                </a:ln>
                <a:solidFill>
                  <a:schemeClr val="tx1"/>
                </a:solidFill>
                <a:effectLst/>
                <a:latin typeface="Arial" pitchFamily="34" charset="0"/>
                <a:cs typeface="Arial" pitchFamily="34" charset="0"/>
              </a:rPr>
              <a:t>В.М.Васнецов. «</a:t>
            </a:r>
            <a:r>
              <a:rPr kumimoji="0" lang="ru-RU" sz="1800" b="0" i="0" u="none" strike="noStrike" cap="none" normalizeH="0" baseline="0" dirty="0" err="1" smtClean="0">
                <a:ln>
                  <a:noFill/>
                </a:ln>
                <a:solidFill>
                  <a:schemeClr val="tx1"/>
                </a:solidFill>
                <a:effectLst/>
                <a:latin typeface="Arial" pitchFamily="34" charset="0"/>
                <a:cs typeface="Arial" pitchFamily="34" charset="0"/>
              </a:rPr>
              <a:t>Аленушка</a:t>
            </a:r>
            <a:r>
              <a:rPr kumimoji="0" lang="ru-RU" sz="1800" b="0" i="0" u="none" strike="noStrike" cap="none" normalizeH="0" baseline="0" dirty="0" smtClean="0">
                <a:ln>
                  <a:noFill/>
                </a:ln>
                <a:solidFill>
                  <a:schemeClr val="tx1"/>
                </a:solidFill>
                <a:effectLst/>
                <a:latin typeface="Arial" pitchFamily="34" charset="0"/>
                <a:cs typeface="Arial"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endParaRPr lang="ru-RU"/>
          </a:p>
        </p:txBody>
      </p:sp>
      <p:pic>
        <p:nvPicPr>
          <p:cNvPr id="31746" name="Picture 2" descr="http://shkolazhizni.ru/img/content/i87/87128_or.jpg"/>
          <p:cNvPicPr>
            <a:picLocks noChangeAspect="1" noChangeArrowheads="1"/>
          </p:cNvPicPr>
          <p:nvPr/>
        </p:nvPicPr>
        <p:blipFill>
          <a:blip r:embed="rId2" cstate="print"/>
          <a:srcRect/>
          <a:stretch>
            <a:fillRect/>
          </a:stretch>
        </p:blipFill>
        <p:spPr bwMode="auto">
          <a:xfrm>
            <a:off x="4211960" y="260648"/>
            <a:ext cx="4531981" cy="5904739"/>
          </a:xfrm>
          <a:prstGeom prst="rect">
            <a:avLst/>
          </a:prstGeom>
          <a:noFill/>
        </p:spPr>
      </p:pic>
      <p:sp>
        <p:nvSpPr>
          <p:cNvPr id="31748" name="Rectangle 4"/>
          <p:cNvSpPr>
            <a:spLocks noChangeArrowheads="1"/>
          </p:cNvSpPr>
          <p:nvPr/>
        </p:nvSpPr>
        <p:spPr bwMode="auto">
          <a:xfrm>
            <a:off x="395536" y="4869160"/>
            <a:ext cx="3672408" cy="1463211"/>
          </a:xfrm>
          <a:prstGeom prst="rect">
            <a:avLst/>
          </a:prstGeom>
          <a:noFill/>
          <a:ln w="9525">
            <a:noFill/>
            <a:miter lim="800000"/>
            <a:headEnd/>
            <a:tailEnd/>
          </a:ln>
          <a:effectLst/>
        </p:spPr>
        <p:txBody>
          <a:bodyPr vert="horz" wrap="square" lIns="91440" tIns="45720" rIns="91440" bIns="3174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800" b="0" i="0" u="none" strike="noStrike" cap="none" normalizeH="0" baseline="0" dirty="0" smtClean="0">
                <a:ln>
                  <a:noFill/>
                </a:ln>
                <a:solidFill>
                  <a:schemeClr val="tx1"/>
                </a:solidFill>
                <a:effectLst/>
                <a:latin typeface="Arial" pitchFamily="34" charset="0"/>
                <a:cs typeface="Arial" pitchFamily="34" charset="0"/>
              </a:rPr>
              <a:t>В.М.Васнецов. "Боярышня"(Портрет </a:t>
            </a:r>
            <a:r>
              <a:rPr kumimoji="0" lang="ru-RU" sz="1800" b="1" i="0" u="none" strike="noStrike" cap="none" normalizeH="0" baseline="0" dirty="0" smtClean="0">
                <a:ln>
                  <a:noFill/>
                </a:ln>
                <a:solidFill>
                  <a:schemeClr val="tx1"/>
                </a:solidFill>
                <a:effectLst/>
                <a:latin typeface="Arial" pitchFamily="34" charset="0"/>
                <a:cs typeface="Arial" pitchFamily="34" charset="0"/>
              </a:rPr>
              <a:t>Веры</a:t>
            </a:r>
            <a:r>
              <a:rPr kumimoji="0" lang="ru-RU" sz="1800" b="0" i="0" u="none" strike="noStrike" cap="none" normalizeH="0" baseline="0" dirty="0" smtClean="0">
                <a:ln>
                  <a:noFill/>
                </a:ln>
                <a:solidFill>
                  <a:schemeClr val="tx1"/>
                </a:solidFill>
                <a:effectLst/>
                <a:latin typeface="Arial" pitchFamily="34" charset="0"/>
                <a:cs typeface="Arial" pitchFamily="34" charset="0"/>
              </a:rPr>
              <a:t> </a:t>
            </a:r>
            <a:r>
              <a:rPr kumimoji="0" lang="ru-RU" sz="1800" b="1" i="0" u="none" strike="noStrike" cap="none" normalizeH="0" baseline="0" dirty="0" smtClean="0">
                <a:ln>
                  <a:noFill/>
                </a:ln>
                <a:solidFill>
                  <a:schemeClr val="tx1"/>
                </a:solidFill>
                <a:effectLst/>
                <a:latin typeface="Arial" pitchFamily="34" charset="0"/>
                <a:cs typeface="Arial" pitchFamily="34" charset="0"/>
              </a:rPr>
              <a:t>Мамонтовой</a:t>
            </a:r>
            <a:r>
              <a:rPr kumimoji="0" lang="ru-RU" sz="1800" b="0" i="0" u="none" strike="noStrike" cap="none" normalizeH="0" baseline="0" dirty="0" smtClean="0">
                <a:ln>
                  <a:noFill/>
                </a:ln>
                <a:solidFill>
                  <a:schemeClr val="tx1"/>
                </a:solidFill>
                <a:effectLst/>
                <a:latin typeface="Arial" pitchFamily="34" charset="0"/>
                <a:cs typeface="Arial" pitchFamily="34" charset="0"/>
              </a:rPr>
              <a:t>, 1884г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23554" name="Picture 2" descr="Картинка 1 из 269">
            <a:hlinkClick r:id="rId2"/>
          </p:cNvPr>
          <p:cNvPicPr>
            <a:picLocks noChangeAspect="1" noChangeArrowheads="1"/>
          </p:cNvPicPr>
          <p:nvPr/>
        </p:nvPicPr>
        <p:blipFill>
          <a:blip r:embed="rId3" cstate="print"/>
          <a:srcRect/>
          <a:stretch>
            <a:fillRect/>
          </a:stretch>
        </p:blipFill>
        <p:spPr bwMode="auto">
          <a:xfrm>
            <a:off x="467544" y="196112"/>
            <a:ext cx="4509578" cy="6329232"/>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30722" name="Picture 2" descr="Картинка 2 из 269">
            <a:hlinkClick r:id="rId2"/>
          </p:cNvPr>
          <p:cNvPicPr>
            <a:picLocks noChangeAspect="1" noChangeArrowheads="1"/>
          </p:cNvPicPr>
          <p:nvPr/>
        </p:nvPicPr>
        <p:blipFill>
          <a:blip r:embed="rId3" cstate="print"/>
          <a:srcRect/>
          <a:stretch>
            <a:fillRect/>
          </a:stretch>
        </p:blipFill>
        <p:spPr bwMode="auto">
          <a:xfrm>
            <a:off x="395536" y="404664"/>
            <a:ext cx="5141642" cy="5826224"/>
          </a:xfrm>
          <a:prstGeom prst="rect">
            <a:avLst/>
          </a:prstGeom>
          <a:noFill/>
        </p:spPr>
      </p:pic>
      <p:sp>
        <p:nvSpPr>
          <p:cNvPr id="5" name="TextBox 4"/>
          <p:cNvSpPr txBox="1"/>
          <p:nvPr/>
        </p:nvSpPr>
        <p:spPr>
          <a:xfrm>
            <a:off x="5724128" y="5661248"/>
            <a:ext cx="3024336" cy="369332"/>
          </a:xfrm>
          <a:prstGeom prst="rect">
            <a:avLst/>
          </a:prstGeom>
          <a:noFill/>
        </p:spPr>
        <p:txBody>
          <a:bodyPr wrap="square" rtlCol="0">
            <a:spAutoFit/>
          </a:bodyPr>
          <a:lstStyle/>
          <a:p>
            <a:r>
              <a:rPr lang="ru-RU" dirty="0" smtClean="0"/>
              <a:t>Вера </a:t>
            </a:r>
            <a:r>
              <a:rPr lang="ru-RU" dirty="0" err="1" smtClean="0"/>
              <a:t>Саввишна</a:t>
            </a:r>
            <a:r>
              <a:rPr lang="ru-RU" dirty="0" smtClean="0"/>
              <a:t> Самарина</a:t>
            </a:r>
            <a:endParaRPr lang="ru-RU"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www.echo.msk.ru/att/element-578261-misc-2.jpg"/>
          <p:cNvPicPr>
            <a:picLocks noChangeAspect="1" noChangeArrowheads="1"/>
          </p:cNvPicPr>
          <p:nvPr/>
        </p:nvPicPr>
        <p:blipFill>
          <a:blip r:embed="rId2" cstate="print"/>
          <a:srcRect/>
          <a:stretch>
            <a:fillRect/>
          </a:stretch>
        </p:blipFill>
        <p:spPr bwMode="auto">
          <a:xfrm>
            <a:off x="5076056" y="260647"/>
            <a:ext cx="3686150" cy="5845713"/>
          </a:xfrm>
          <a:prstGeom prst="rect">
            <a:avLst/>
          </a:prstGeom>
          <a:noFill/>
        </p:spPr>
      </p:pic>
      <p:pic>
        <p:nvPicPr>
          <p:cNvPr id="1026" name="Picture 2" descr="http://upload.wikimedia.org/wikipedia/commons/5/52/%D0%92%D0%B5%D1%80%D0%B0_%D0%A1%D0%B0%D0%B2%D0%B2%D0%B8%D1%88%D0%BD%D0%B0_%D0%A1%D0%B0%D0%BC%D0%B0%D1%80%D0%B8%D0%BD%D0%B0.jpg?uselang=ru"/>
          <p:cNvPicPr>
            <a:picLocks noChangeAspect="1" noChangeArrowheads="1"/>
          </p:cNvPicPr>
          <p:nvPr/>
        </p:nvPicPr>
        <p:blipFill>
          <a:blip r:embed="rId3" cstate="print"/>
          <a:srcRect/>
          <a:stretch>
            <a:fillRect/>
          </a:stretch>
        </p:blipFill>
        <p:spPr bwMode="auto">
          <a:xfrm>
            <a:off x="683568" y="620688"/>
            <a:ext cx="2914650" cy="3933825"/>
          </a:xfrm>
          <a:prstGeom prst="rect">
            <a:avLst/>
          </a:prstGeom>
          <a:noFill/>
        </p:spPr>
      </p:pic>
      <p:sp>
        <p:nvSpPr>
          <p:cNvPr id="7" name="TextBox 6"/>
          <p:cNvSpPr txBox="1"/>
          <p:nvPr/>
        </p:nvSpPr>
        <p:spPr>
          <a:xfrm>
            <a:off x="611560" y="4725144"/>
            <a:ext cx="3024336" cy="369332"/>
          </a:xfrm>
          <a:prstGeom prst="rect">
            <a:avLst/>
          </a:prstGeom>
          <a:noFill/>
        </p:spPr>
        <p:txBody>
          <a:bodyPr wrap="square" rtlCol="0">
            <a:spAutoFit/>
          </a:bodyPr>
          <a:lstStyle/>
          <a:p>
            <a:r>
              <a:rPr lang="ru-RU" dirty="0" smtClean="0"/>
              <a:t>Вера </a:t>
            </a:r>
            <a:r>
              <a:rPr lang="ru-RU" dirty="0" err="1" smtClean="0"/>
              <a:t>Саввишна</a:t>
            </a:r>
            <a:r>
              <a:rPr lang="ru-RU" dirty="0" smtClean="0"/>
              <a:t> Самарина</a:t>
            </a:r>
            <a:endParaRPr lang="ru-RU"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TotalTime>
  <Words>699</Words>
  <Application>Microsoft Office PowerPoint</Application>
  <PresentationFormat>Экран (4:3)</PresentationFormat>
  <Paragraphs>37</Paragraphs>
  <Slides>20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Chis</dc:creator>
  <cp:lastModifiedBy>Acer</cp:lastModifiedBy>
  <cp:revision>12</cp:revision>
  <dcterms:created xsi:type="dcterms:W3CDTF">2011-11-09T17:17:37Z</dcterms:created>
  <dcterms:modified xsi:type="dcterms:W3CDTF">2021-01-19T07:22:59Z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657201</vt:lpwstr>
  </property>
  <property fmtid="{D5CDD505-2E9C-101B-9397-08002B2CF9AE}" pid="3" name="NXPowerLiteSettings">
    <vt:lpwstr>F6000400038000</vt:lpwstr>
  </property>
  <property fmtid="{D5CDD505-2E9C-101B-9397-08002B2CF9AE}" pid="4" name="NXPowerLiteVersion">
    <vt:lpwstr>D4.3.1</vt:lpwstr>
  </property>
</Properties>
</file>