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7"/>
  </p:notesMasterIdLst>
  <p:handoutMasterIdLst>
    <p:handoutMasterId r:id="rId18"/>
  </p:handoutMasterIdLst>
  <p:sldIdLst>
    <p:sldId id="260" r:id="rId2"/>
    <p:sldId id="261" r:id="rId3"/>
    <p:sldId id="262" r:id="rId4"/>
    <p:sldId id="282" r:id="rId5"/>
    <p:sldId id="256" r:id="rId6"/>
    <p:sldId id="257" r:id="rId7"/>
    <p:sldId id="258" r:id="rId8"/>
    <p:sldId id="259" r:id="rId9"/>
    <p:sldId id="287" r:id="rId10"/>
    <p:sldId id="286" r:id="rId11"/>
    <p:sldId id="288" r:id="rId12"/>
    <p:sldId id="264" r:id="rId13"/>
    <p:sldId id="283" r:id="rId14"/>
    <p:sldId id="285" r:id="rId15"/>
    <p:sldId id="284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8000"/>
    <a:srgbClr val="B4266D"/>
    <a:srgbClr val="CC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04" autoAdjust="0"/>
    <p:restoredTop sz="94620" autoAdjust="0"/>
  </p:normalViewPr>
  <p:slideViewPr>
    <p:cSldViewPr>
      <p:cViewPr varScale="1"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409F83F-5149-4863-8B6C-05FB7668E65B}" type="datetimeFigureOut">
              <a:rPr lang="ru-RU"/>
              <a:pPr/>
              <a:t>10.11.2016</a:t>
            </a:fld>
            <a:endParaRPr lang="ru-RU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3AE3ED9-5580-4FCF-8EE3-1FD35EF0A4D6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661EC64-7D78-421F-9CDF-60C20A8452BF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6B86421-0F94-4894-B880-1778DC4FF0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A522B7-2179-4C02-9BF1-BC16DFF3C71D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660B95-69BE-4DCA-95B3-D762BCC756F2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C1D86F-E898-483F-8659-758DDAFBBF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D1089-3050-4741-A5C7-B27FCE58B481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0BF6F-39FF-437D-8F70-DC54B8EDC2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F4EFBD7-F1FB-4F76-9042-D69C83BAF3A9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A8C037-7EFA-4956-8B34-94A2B30E05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2BB05-9090-4198-A26D-C823B807C0C1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1BABA-7705-4142-9646-F3A9D0E55D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17881E5-DD16-48D1-81DE-9C122693F56D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1DA1B09-7DD0-44AB-8DDF-321E13A032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BD57B-1E5F-4C82-9D06-997153783BD0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D55EB-25D0-4C1D-9530-A82072AFAC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A5AF9B-D57E-4484-B78B-E4C42BFB668B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5141B8-8DAB-4CED-8AFF-CC82C3041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A3699C-96C3-4981-82BF-74B30F31E979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961DE6-5B41-4BB3-8257-E39DF2BB3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FC242A-9E0B-44E2-8680-C9C42FBE5ABA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621549-9E89-47D9-B139-1D78AEEB05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4EEE7-F086-4468-8F97-D54CB020062B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45DC9-049C-49C0-9C79-7F6DEA85A5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71780-3612-4410-B647-9C73AAAB7A85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9E209-4EAC-4EB1-8992-E452EA4CB1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60963-7513-4142-B8BE-D876D37B797A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144B3-298D-4F42-AE47-3635FDC2DC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6317A-61C1-477F-B278-E9DF47203E59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223E2-9D18-43DD-9E30-27E698DC5E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15EFF7C7-F010-40F4-A57C-BEA9B4910628}" type="datetimeFigureOut">
              <a:rPr lang="ru-RU"/>
              <a:pPr>
                <a:defRPr/>
              </a:pPr>
              <a:t>10.11.2016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0AA65245-FB22-4774-BF8F-A55F26E8C6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87" r:id="rId2"/>
    <p:sldLayoutId id="2147483795" r:id="rId3"/>
    <p:sldLayoutId id="2147483788" r:id="rId4"/>
    <p:sldLayoutId id="2147483796" r:id="rId5"/>
    <p:sldLayoutId id="2147483789" r:id="rId6"/>
    <p:sldLayoutId id="2147483797" r:id="rId7"/>
    <p:sldLayoutId id="2147483798" r:id="rId8"/>
    <p:sldLayoutId id="2147483799" r:id="rId9"/>
    <p:sldLayoutId id="2147483790" r:id="rId10"/>
    <p:sldLayoutId id="2147483791" r:id="rId11"/>
    <p:sldLayoutId id="2147483792" r:id="rId12"/>
    <p:sldLayoutId id="2147483793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C22EA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C22EA4"/>
          </a:solidFill>
          <a:latin typeface="Arial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DE6C36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7;&#1091;&#1087;&#1077;&#1088;_&#1092;&#1080;&#1079;&#1082;&#1091;&#1083;&#1100;&#1090;&#1084;&#1080;&#1085;&#1091;&#1090;&#1082;&#1072;_&#1076;&#1083;&#1103;_&#1091;&#1088;&#1086;&#1082;&#1072;&#1042;&#1080;&#1076;&#1077;&#1086;&#1091;&#1088;&#1086;&#1082;&#1080;_&#1074;_&#1048;&#1085;&#1090;&#1077;&#1088;&#1085;&#1077;&#1090;101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35100" y="549275"/>
            <a:ext cx="7499350" cy="5699125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Реши  </a:t>
            </a:r>
            <a:r>
              <a:rPr lang="ru-RU" dirty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устно</a:t>
            </a:r>
            <a:r>
              <a:rPr lang="ru-RU" dirty="0" smtClean="0">
                <a:solidFill>
                  <a:schemeClr val="tx2"/>
                </a:solidFill>
              </a:rPr>
              <a:t>: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  0,2+0,5  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 0,7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/>
              <a:t> </a:t>
            </a:r>
            <a:r>
              <a:rPr lang="ru-RU" dirty="0" smtClean="0"/>
              <a:t> 0,05-0,03 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0,02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 0,6+0,08   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>
                <a:solidFill>
                  <a:srgbClr val="FF0000"/>
                </a:solidFill>
              </a:rPr>
              <a:t>0,68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 0,45-0,32 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 </a:t>
            </a:r>
            <a:r>
              <a:rPr lang="ru-RU" dirty="0">
                <a:solidFill>
                  <a:srgbClr val="FF0000"/>
                </a:solidFill>
              </a:rPr>
              <a:t>0,13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  6-0,8        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dirty="0">
                <a:solidFill>
                  <a:srgbClr val="FF0000"/>
                </a:solidFill>
              </a:rPr>
              <a:t>5,2</a:t>
            </a:r>
          </a:p>
        </p:txBody>
      </p:sp>
      <p:pic>
        <p:nvPicPr>
          <p:cNvPr id="16386" name="Picture 3" descr="C:\Users\Администратор\AppData\Local\Microsoft\Windows\Temporary Internet Files\Content.IE5\7H1L6SWU\Russia_stamp_1992_No_17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027823">
            <a:off x="1343025" y="2279650"/>
            <a:ext cx="2760663" cy="196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ru-RU" sz="3200" dirty="0" smtClean="0"/>
              <a:t>Реши устно:</a:t>
            </a:r>
            <a:endParaRPr lang="ru-RU" sz="32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35100" y="1196975"/>
            <a:ext cx="7499350" cy="5051425"/>
          </a:xfrm>
        </p:spPr>
        <p:txBody>
          <a:bodyPr/>
          <a:lstStyle/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2,4*10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    24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2,7*100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270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0,34*10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3,4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100*0,8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80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23,5*2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47</a:t>
            </a:r>
          </a:p>
        </p:txBody>
      </p:sp>
      <p:pic>
        <p:nvPicPr>
          <p:cNvPr id="18435" name="Picture 2" descr="C:\Users\Администратор\AppData\Local\Microsoft\Windows\Temporary Internet Files\Content.IE5\01W3FI5C\coruja-arcoiris-fotos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2133600"/>
            <a:ext cx="2068512" cy="289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35100" y="836613"/>
            <a:ext cx="7499350" cy="5411787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Реши  </a:t>
            </a:r>
            <a:r>
              <a:rPr lang="ru-RU" dirty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задачу</a:t>
            </a:r>
            <a:r>
              <a:rPr lang="ru-RU" dirty="0" smtClean="0"/>
              <a:t>: </a:t>
            </a:r>
            <a:endParaRPr lang="ru-RU" dirty="0">
              <a:solidFill>
                <a:srgbClr val="C22EA4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i="1" dirty="0" smtClean="0">
                <a:solidFill>
                  <a:srgbClr val="0070C0"/>
                </a:solidFill>
              </a:rPr>
              <a:t>Вася задумал число, умножил его на 2, прибавил 3 и получил 17. Какое число он задумал?</a:t>
            </a:r>
          </a:p>
          <a:p>
            <a:pPr>
              <a:defRPr/>
            </a:pPr>
            <a:endParaRPr lang="ru-RU" dirty="0"/>
          </a:p>
          <a:p>
            <a:pPr>
              <a:defRPr/>
            </a:pPr>
            <a:r>
              <a:rPr lang="ru-RU" dirty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Ответ: </a:t>
            </a:r>
            <a:r>
              <a:rPr lang="ru-RU" dirty="0" smtClean="0">
                <a:solidFill>
                  <a:srgbClr val="0070C0"/>
                </a:solidFill>
              </a:rPr>
              <a:t>7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9458" name="Picture 3" descr="C:\Users\Администратор\AppData\Local\Microsoft\Windows\Temporary Internet Files\Content.IE5\KBHXXCZU\220px-Codex_Manesse_Schulmeister_von_Esslingen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2997200"/>
            <a:ext cx="2062163" cy="291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Реши </a:t>
            </a:r>
            <a:r>
              <a:rPr lang="ru-RU" dirty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задачу № </a:t>
            </a: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1</a:t>
            </a:r>
          </a:p>
          <a:p>
            <a:pPr>
              <a:defRPr/>
            </a:pPr>
            <a:endParaRPr lang="ru-RU" dirty="0">
              <a:solidFill>
                <a:srgbClr val="C22EA4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Ответ: </a:t>
            </a:r>
            <a:r>
              <a:rPr lang="ru-RU" i="1" dirty="0" smtClean="0">
                <a:solidFill>
                  <a:srgbClr val="0070C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28 км.</a:t>
            </a:r>
            <a:endParaRPr lang="ru-RU" i="1" dirty="0">
              <a:solidFill>
                <a:srgbClr val="0070C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0482" name="Picture 2" descr="C:\Users\Vaganov\AppData\Local\Microsoft\Windows\Temporary Internet Files\Content.IE5\5KYXWEV3\Для%20чего%20эти%20палочки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4050" y="3429000"/>
            <a:ext cx="4133850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1925" y="1052513"/>
            <a:ext cx="7407275" cy="19446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 smtClean="0">
                <a:solidFill>
                  <a:schemeClr val="tx2">
                    <a:satMod val="130000"/>
                  </a:schemeClr>
                </a:solidFill>
              </a:rPr>
              <a:t>Решение задач на «обратный ход»</a:t>
            </a:r>
            <a:endParaRPr lang="ru-RU" sz="44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9469438" y="2420938"/>
            <a:ext cx="6400800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21507" name="TextBox 3"/>
          <p:cNvSpPr txBox="1">
            <a:spLocks noChangeArrowheads="1"/>
          </p:cNvSpPr>
          <p:nvPr/>
        </p:nvSpPr>
        <p:spPr bwMode="auto">
          <a:xfrm>
            <a:off x="3635375" y="3357563"/>
            <a:ext cx="47529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2400">
              <a:solidFill>
                <a:schemeClr val="tx2"/>
              </a:solidFill>
              <a:latin typeface="Times New Roman" pitchFamily="18" charset="0"/>
            </a:endParaRPr>
          </a:p>
          <a:p>
            <a:pPr algn="r"/>
            <a:r>
              <a:rPr lang="ru-RU" sz="2000" i="1">
                <a:solidFill>
                  <a:schemeClr val="tx2"/>
                </a:solidFill>
                <a:latin typeface="Times New Roman" pitchFamily="18" charset="0"/>
              </a:rPr>
              <a:t>Ваганова Алла Сергеевна,</a:t>
            </a:r>
          </a:p>
          <a:p>
            <a:pPr algn="r"/>
            <a:r>
              <a:rPr lang="ru-RU" sz="2000" i="1">
                <a:solidFill>
                  <a:schemeClr val="tx2"/>
                </a:solidFill>
                <a:latin typeface="Times New Roman" pitchFamily="18" charset="0"/>
              </a:rPr>
              <a:t>учитель математики МОУ лицей №1</a:t>
            </a:r>
          </a:p>
        </p:txBody>
      </p:sp>
      <p:sp>
        <p:nvSpPr>
          <p:cNvPr id="21508" name="TextBox 4"/>
          <p:cNvSpPr txBox="1">
            <a:spLocks noChangeArrowheads="1"/>
          </p:cNvSpPr>
          <p:nvPr/>
        </p:nvSpPr>
        <p:spPr bwMode="auto">
          <a:xfrm>
            <a:off x="2843213" y="5805488"/>
            <a:ext cx="45370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chemeClr val="tx2"/>
                </a:solidFill>
                <a:latin typeface="Times New Roman" pitchFamily="18" charset="0"/>
              </a:rPr>
              <a:t>город Тутаев</a:t>
            </a:r>
          </a:p>
          <a:p>
            <a:pPr algn="ctr"/>
            <a:r>
              <a:rPr lang="ru-RU">
                <a:solidFill>
                  <a:schemeClr val="tx2"/>
                </a:solidFill>
                <a:latin typeface="Times New Roman" pitchFamily="18" charset="0"/>
              </a:rPr>
              <a:t>10.11.2016</a:t>
            </a:r>
          </a:p>
        </p:txBody>
      </p:sp>
      <p:pic>
        <p:nvPicPr>
          <p:cNvPr id="21509" name="Picture 2" descr="C:\Users\Администратор\AppData\Local\Microsoft\Windows\Temporary Internet Files\Content.IE5\7H1L6SWU\picture_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900488"/>
            <a:ext cx="2636837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435100" y="692150"/>
            <a:ext cx="7499350" cy="5556250"/>
          </a:xfrm>
        </p:spPr>
        <p:txBody>
          <a:bodyPr/>
          <a:lstStyle/>
          <a:p>
            <a:pPr marL="82550" indent="0" algn="ctr">
              <a:buFont typeface="Wingdings 2" pitchFamily="18" charset="2"/>
              <a:buNone/>
              <a:defRPr/>
            </a:pPr>
            <a:endParaRPr lang="ru-RU" dirty="0" smtClean="0">
              <a:solidFill>
                <a:srgbClr val="C22EA4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 Реши задачу:</a:t>
            </a:r>
            <a:endParaRPr lang="ru-RU" dirty="0">
              <a:solidFill>
                <a:srgbClr val="C22EA4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№ 2</a:t>
            </a:r>
          </a:p>
        </p:txBody>
      </p:sp>
      <p:pic>
        <p:nvPicPr>
          <p:cNvPr id="22530" name="Picture 3" descr="C:\Users\Администратор\AppData\Local\Microsoft\Windows\Temporary Internet Files\Content.IE5\7H1L6SWU\London_Bus_Company_bus_RT3062_(KXW_171),_2010_North_Weald_bus_rally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2852738"/>
            <a:ext cx="4787900" cy="320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435100" y="692150"/>
            <a:ext cx="7499350" cy="5556250"/>
          </a:xfrm>
        </p:spPr>
        <p:txBody>
          <a:bodyPr/>
          <a:lstStyle/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№ </a:t>
            </a: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2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endParaRPr lang="ru-RU" sz="2400" dirty="0" smtClean="0">
              <a:solidFill>
                <a:srgbClr val="00B05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sz="2400" dirty="0" smtClean="0">
                <a:solidFill>
                  <a:srgbClr val="00B05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rPr>
              <a:t>1 км</a:t>
            </a:r>
            <a:endParaRPr lang="ru-RU" sz="2400" dirty="0">
              <a:solidFill>
                <a:srgbClr val="00B05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908175" y="2708275"/>
            <a:ext cx="64087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908175" y="2420938"/>
            <a:ext cx="0" cy="5762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111750" y="2420938"/>
            <a:ext cx="0" cy="5762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8316913" y="2420938"/>
            <a:ext cx="0" cy="576262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508625" y="2492375"/>
            <a:ext cx="0" cy="504825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875463" y="2492375"/>
            <a:ext cx="0" cy="504825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7235825" y="2492375"/>
            <a:ext cx="0" cy="504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268538" y="2133600"/>
            <a:ext cx="25908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1</a:t>
            </a:r>
            <a:r>
              <a:rPr lang="en-US" sz="2000" b="1" i="1" dirty="0">
                <a:solidFill>
                  <a:schemeClr val="bg2">
                    <a:lumMod val="50000"/>
                  </a:schemeClr>
                </a:solidFill>
              </a:rPr>
              <a:t>/2</a:t>
            </a:r>
            <a:r>
              <a:rPr lang="ru-RU" sz="2000" b="1" i="1" dirty="0">
                <a:solidFill>
                  <a:schemeClr val="bg2">
                    <a:lumMod val="50000"/>
                  </a:schemeClr>
                </a:solidFill>
              </a:rPr>
              <a:t>пути   автобус</a:t>
            </a:r>
          </a:p>
        </p:txBody>
      </p:sp>
      <p:sp>
        <p:nvSpPr>
          <p:cNvPr id="23562" name="TextBox 24"/>
          <p:cNvSpPr txBox="1">
            <a:spLocks noChangeArrowheads="1"/>
          </p:cNvSpPr>
          <p:nvPr/>
        </p:nvSpPr>
        <p:spPr bwMode="auto">
          <a:xfrm>
            <a:off x="6659563" y="1916113"/>
            <a:ext cx="865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0070C0"/>
                </a:solidFill>
              </a:rPr>
              <a:t>1 км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308850" y="2133600"/>
            <a:ext cx="1223963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13 км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92950" y="2852738"/>
            <a:ext cx="14398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i="1" dirty="0">
                <a:solidFill>
                  <a:schemeClr val="accent2">
                    <a:lumMod val="75000"/>
                  </a:schemeClr>
                </a:solidFill>
              </a:rPr>
              <a:t>осталось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714500" y="3500438"/>
            <a:ext cx="6911975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AutoNum type="arabicParenR"/>
              <a:defRPr/>
            </a:pP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(13+1)*2=28 (км)- </a:t>
            </a: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 прошли пешком</a:t>
            </a:r>
            <a:endParaRPr lang="ru-RU" sz="3200" dirty="0">
              <a:solidFill>
                <a:schemeClr val="bg2">
                  <a:lumMod val="50000"/>
                </a:schemeClr>
              </a:solidFill>
            </a:endParaRPr>
          </a:p>
          <a:p>
            <a:pPr marL="342900" indent="-342900">
              <a:buFontTx/>
              <a:buAutoNum type="arabicParenR"/>
              <a:defRPr/>
            </a:pP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(28+1)*2=58 (км)- весь путь</a:t>
            </a:r>
          </a:p>
          <a:p>
            <a:pPr>
              <a:defRPr/>
            </a:pPr>
            <a:r>
              <a:rPr lang="ru-RU" sz="3200" dirty="0">
                <a:solidFill>
                  <a:schemeClr val="bg2">
                    <a:lumMod val="50000"/>
                  </a:schemeClr>
                </a:solidFill>
              </a:rPr>
              <a:t>    Ответ: 58 км</a:t>
            </a:r>
          </a:p>
        </p:txBody>
      </p:sp>
      <p:sp>
        <p:nvSpPr>
          <p:cNvPr id="36" name="Месяц 35"/>
          <p:cNvSpPr/>
          <p:nvPr/>
        </p:nvSpPr>
        <p:spPr>
          <a:xfrm rot="5400000">
            <a:off x="2609850" y="350838"/>
            <a:ext cx="1800225" cy="3203575"/>
          </a:xfrm>
          <a:prstGeom prst="moon">
            <a:avLst>
              <a:gd name="adj" fmla="val 102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35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3338" y="1052513"/>
            <a:ext cx="31972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Месяц 36"/>
          <p:cNvSpPr/>
          <p:nvPr/>
        </p:nvSpPr>
        <p:spPr>
          <a:xfrm rot="16200000">
            <a:off x="5795962" y="2420938"/>
            <a:ext cx="792163" cy="1366838"/>
          </a:xfrm>
          <a:prstGeom prst="moon">
            <a:avLst>
              <a:gd name="adj" fmla="val 18128"/>
            </a:avLst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356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94513" y="2744788"/>
            <a:ext cx="14224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9" name="Прямая со стрелкой 38"/>
          <p:cNvCxnSpPr/>
          <p:nvPr/>
        </p:nvCxnSpPr>
        <p:spPr>
          <a:xfrm>
            <a:off x="5292725" y="2133600"/>
            <a:ext cx="0" cy="574675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>
            <a:off x="7091363" y="2333625"/>
            <a:ext cx="1587" cy="37465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Улыбающееся лицо 2">
            <a:hlinkClick r:id="rId4" action="ppaction://hlinkfile"/>
          </p:cNvPr>
          <p:cNvSpPr/>
          <p:nvPr/>
        </p:nvSpPr>
        <p:spPr>
          <a:xfrm>
            <a:off x="7731125" y="5419725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Решите задачи:</a:t>
            </a:r>
          </a:p>
          <a:p>
            <a:pPr>
              <a:buClr>
                <a:srgbClr val="B83D68"/>
              </a:buCl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/>
              </a:rPr>
              <a:t>3</a:t>
            </a:r>
            <a:endParaRPr lang="ru-RU" dirty="0">
              <a:solidFill>
                <a:srgbClr val="C22EA4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Arial"/>
            </a:endParaRPr>
          </a:p>
          <a:p>
            <a:pPr>
              <a:buClr>
                <a:srgbClr val="B83D68"/>
              </a:buClr>
              <a:defRPr/>
            </a:pPr>
            <a:r>
              <a:rPr lang="ru-RU" dirty="0" smtClean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/>
              </a:rPr>
              <a:t>4</a:t>
            </a:r>
          </a:p>
          <a:p>
            <a:pPr>
              <a:buClr>
                <a:srgbClr val="B83D68"/>
              </a:buClr>
              <a:defRPr/>
            </a:pPr>
            <a:r>
              <a:rPr lang="ru-RU" dirty="0">
                <a:solidFill>
                  <a:srgbClr val="C22EA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Arial"/>
              </a:rPr>
              <a:t>5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24578" name="Picture 3" descr="C:\Users\Администратор\AppData\Local\Microsoft\Windows\Temporary Internet Files\Content.IE5\01W3FI5C\money[1]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620713"/>
            <a:ext cx="1730375" cy="233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5" descr="C:\Users\Vaganov\AppData\Local\Microsoft\Windows\Temporary Internet Files\Content.IE5\5KYXWEV3\104px-Wickerwork_or_wicker_weaving_in_basketry_in_round_stems[1]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2952750"/>
            <a:ext cx="1909762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6" descr="C:\Users\Vaganov\AppData\Local\Microsoft\Windows\Temporary Internet Files\Content.IE5\EFP3A80B\Graylag_geese_(Anser_anser)_in_flight_170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3573463"/>
            <a:ext cx="3957637" cy="272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№3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8888" y="1447800"/>
            <a:ext cx="7675562" cy="4800600"/>
          </a:xfrm>
        </p:spPr>
        <p:txBody>
          <a:bodyPr/>
          <a:lstStyle/>
          <a:p>
            <a:pPr marL="82550" indent="0">
              <a:buFont typeface="Wingdings 2" pitchFamily="18" charset="2"/>
              <a:buNone/>
              <a:defRPr/>
            </a:pPr>
            <a:endParaRPr lang="ru-RU" dirty="0" smtClean="0"/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sz="3600" dirty="0" smtClean="0">
                <a:solidFill>
                  <a:schemeClr val="bg2">
                    <a:lumMod val="25000"/>
                  </a:schemeClr>
                </a:solidFill>
              </a:rPr>
              <a:t>Брат</a:t>
            </a:r>
            <a:r>
              <a:rPr lang="ru-RU" dirty="0" smtClean="0"/>
              <a:t>  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627313" y="2349500"/>
            <a:ext cx="554513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2627313" y="1989138"/>
            <a:ext cx="0" cy="7921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319713" y="1952625"/>
            <a:ext cx="0" cy="7921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8172450" y="1989138"/>
            <a:ext cx="0" cy="7921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254750" y="1989138"/>
            <a:ext cx="0" cy="64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7235825" y="1989138"/>
            <a:ext cx="0" cy="64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Месяц 21"/>
          <p:cNvSpPr/>
          <p:nvPr/>
        </p:nvSpPr>
        <p:spPr>
          <a:xfrm rot="5400000">
            <a:off x="3475038" y="471488"/>
            <a:ext cx="1008062" cy="2747962"/>
          </a:xfrm>
          <a:prstGeom prst="moon">
            <a:avLst>
              <a:gd name="adj" fmla="val 136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Месяц 22"/>
          <p:cNvSpPr/>
          <p:nvPr/>
        </p:nvSpPr>
        <p:spPr>
          <a:xfrm rot="5400000">
            <a:off x="6891337" y="1068388"/>
            <a:ext cx="644525" cy="1917700"/>
          </a:xfrm>
          <a:prstGeom prst="moon">
            <a:avLst>
              <a:gd name="adj" fmla="val 16059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25611" name="TextBox 23"/>
          <p:cNvSpPr txBox="1">
            <a:spLocks noChangeArrowheads="1"/>
          </p:cNvSpPr>
          <p:nvPr/>
        </p:nvSpPr>
        <p:spPr bwMode="auto">
          <a:xfrm>
            <a:off x="6230938" y="908050"/>
            <a:ext cx="19415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>
                <a:solidFill>
                  <a:srgbClr val="008000"/>
                </a:solidFill>
              </a:rPr>
              <a:t>50 рублей</a:t>
            </a:r>
          </a:p>
        </p:txBody>
      </p:sp>
      <p:sp>
        <p:nvSpPr>
          <p:cNvPr id="25612" name="TextBox 24"/>
          <p:cNvSpPr txBox="1">
            <a:spLocks noChangeArrowheads="1"/>
          </p:cNvSpPr>
          <p:nvPr/>
        </p:nvSpPr>
        <p:spPr bwMode="auto">
          <a:xfrm>
            <a:off x="981075" y="3641725"/>
            <a:ext cx="1646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>
                <a:solidFill>
                  <a:srgbClr val="B4266D"/>
                </a:solidFill>
              </a:rPr>
              <a:t>Сестра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2987675" y="3933825"/>
            <a:ext cx="42148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987675" y="3641725"/>
            <a:ext cx="0" cy="584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338638" y="3641725"/>
            <a:ext cx="0" cy="584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5724525" y="3641725"/>
            <a:ext cx="0" cy="584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7278688" y="3587750"/>
            <a:ext cx="0" cy="638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Месяц 45"/>
          <p:cNvSpPr/>
          <p:nvPr/>
        </p:nvSpPr>
        <p:spPr>
          <a:xfrm rot="5400000">
            <a:off x="3194844" y="2790031"/>
            <a:ext cx="936625" cy="1350963"/>
          </a:xfrm>
          <a:prstGeom prst="moon">
            <a:avLst>
              <a:gd name="adj" fmla="val 1636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7" name="Месяц 46"/>
          <p:cNvSpPr/>
          <p:nvPr/>
        </p:nvSpPr>
        <p:spPr>
          <a:xfrm rot="5400000">
            <a:off x="6113463" y="2811463"/>
            <a:ext cx="792162" cy="1452562"/>
          </a:xfrm>
          <a:prstGeom prst="moon">
            <a:avLst>
              <a:gd name="adj" fmla="val 18912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5538788" y="4225925"/>
            <a:ext cx="19415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50 рублей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9" name="Месяц 48"/>
          <p:cNvSpPr/>
          <p:nvPr/>
        </p:nvSpPr>
        <p:spPr>
          <a:xfrm rot="5400000">
            <a:off x="3194844" y="2790031"/>
            <a:ext cx="936625" cy="1350963"/>
          </a:xfrm>
          <a:prstGeom prst="moon">
            <a:avLst>
              <a:gd name="adj" fmla="val 1636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" name="Месяц 50"/>
          <p:cNvSpPr/>
          <p:nvPr/>
        </p:nvSpPr>
        <p:spPr>
          <a:xfrm rot="5400000">
            <a:off x="3194844" y="2790031"/>
            <a:ext cx="936625" cy="1350963"/>
          </a:xfrm>
          <a:prstGeom prst="moon">
            <a:avLst>
              <a:gd name="adj" fmla="val 1636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" name="Месяц 51"/>
          <p:cNvSpPr/>
          <p:nvPr/>
        </p:nvSpPr>
        <p:spPr>
          <a:xfrm rot="5400000">
            <a:off x="5420519" y="1515269"/>
            <a:ext cx="733425" cy="935037"/>
          </a:xfrm>
          <a:prstGeom prst="moon">
            <a:avLst>
              <a:gd name="adj" fmla="val 186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3" name="Месяц 52"/>
          <p:cNvSpPr/>
          <p:nvPr/>
        </p:nvSpPr>
        <p:spPr>
          <a:xfrm rot="5400000">
            <a:off x="4596606" y="2810669"/>
            <a:ext cx="884238" cy="1447800"/>
          </a:xfrm>
          <a:prstGeom prst="moon">
            <a:avLst>
              <a:gd name="adj" fmla="val 230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1619250" y="4749800"/>
            <a:ext cx="6121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1)50:2*3*2=150(руб.)- у брата</a:t>
            </a:r>
          </a:p>
          <a:p>
            <a:r>
              <a:rPr lang="ru-RU" sz="3200"/>
              <a:t>2)50*3=150(руб.)- у сестры</a:t>
            </a:r>
          </a:p>
          <a:p>
            <a:r>
              <a:rPr lang="ru-RU" sz="3200"/>
              <a:t>Ответ: одинаково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223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№4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6538" y="1760538"/>
            <a:ext cx="7499350" cy="4548187"/>
          </a:xfrm>
        </p:spPr>
        <p:txBody>
          <a:bodyPr/>
          <a:lstStyle/>
          <a:p>
            <a:pPr>
              <a:defRPr/>
            </a:pPr>
            <a:endParaRPr lang="ru-RU" sz="4000" dirty="0" smtClean="0"/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sz="3600" dirty="0" smtClean="0"/>
              <a:t>1 </a:t>
            </a:r>
            <a:r>
              <a:rPr lang="ru-RU" sz="3600" dirty="0" err="1" smtClean="0"/>
              <a:t>пок-ца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3311525" y="2432050"/>
            <a:ext cx="17287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348038" y="2205038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078413" y="2205038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076825" y="2420938"/>
            <a:ext cx="3587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435600" y="2205038"/>
            <a:ext cx="0" cy="431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435600" y="2205038"/>
            <a:ext cx="0" cy="14398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5435600" y="3068638"/>
            <a:ext cx="1081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6516688" y="2636838"/>
            <a:ext cx="0" cy="1008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6516688" y="3097213"/>
            <a:ext cx="3587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6875463" y="2636838"/>
            <a:ext cx="0" cy="17287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6875463" y="3860800"/>
            <a:ext cx="6492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7524750" y="3500438"/>
            <a:ext cx="0" cy="865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39" name="TextBox 50"/>
          <p:cNvSpPr txBox="1">
            <a:spLocks noChangeArrowheads="1"/>
          </p:cNvSpPr>
          <p:nvPr/>
        </p:nvSpPr>
        <p:spPr bwMode="auto">
          <a:xfrm>
            <a:off x="3132138" y="2817813"/>
            <a:ext cx="23034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/>
              <a:t>2 пок-ца</a:t>
            </a:r>
          </a:p>
        </p:txBody>
      </p:sp>
      <p:sp>
        <p:nvSpPr>
          <p:cNvPr id="26640" name="TextBox 51"/>
          <p:cNvSpPr txBox="1">
            <a:spLocks noChangeArrowheads="1"/>
          </p:cNvSpPr>
          <p:nvPr/>
        </p:nvSpPr>
        <p:spPr bwMode="auto">
          <a:xfrm>
            <a:off x="4500563" y="3676650"/>
            <a:ext cx="22383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/>
              <a:t>3 пок-ца</a:t>
            </a:r>
          </a:p>
        </p:txBody>
      </p:sp>
      <p:sp>
        <p:nvSpPr>
          <p:cNvPr id="53" name="Месяц 52"/>
          <p:cNvSpPr/>
          <p:nvPr/>
        </p:nvSpPr>
        <p:spPr>
          <a:xfrm rot="5400000">
            <a:off x="3493294" y="835819"/>
            <a:ext cx="1439863" cy="1730375"/>
          </a:xfrm>
          <a:prstGeom prst="moon">
            <a:avLst>
              <a:gd name="adj" fmla="val 196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4" name="Месяц 53"/>
          <p:cNvSpPr/>
          <p:nvPr/>
        </p:nvSpPr>
        <p:spPr>
          <a:xfrm rot="5400000">
            <a:off x="5275263" y="1900238"/>
            <a:ext cx="1341437" cy="1062037"/>
          </a:xfrm>
          <a:prstGeom prst="moon">
            <a:avLst>
              <a:gd name="adj" fmla="val 23317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5" name="Месяц 54"/>
          <p:cNvSpPr/>
          <p:nvPr/>
        </p:nvSpPr>
        <p:spPr>
          <a:xfrm rot="16200000" flipH="1">
            <a:off x="6721475" y="3098800"/>
            <a:ext cx="957263" cy="531813"/>
          </a:xfrm>
          <a:prstGeom prst="moon">
            <a:avLst>
              <a:gd name="adj" fmla="val 2507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44" name="TextBox 55"/>
          <p:cNvSpPr txBox="1">
            <a:spLocks noChangeArrowheads="1"/>
          </p:cNvSpPr>
          <p:nvPr/>
        </p:nvSpPr>
        <p:spPr bwMode="auto">
          <a:xfrm>
            <a:off x="4824413" y="1597025"/>
            <a:ext cx="863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0,5 яйца</a:t>
            </a:r>
          </a:p>
        </p:txBody>
      </p:sp>
      <p:sp>
        <p:nvSpPr>
          <p:cNvPr id="26645" name="TextBox 56"/>
          <p:cNvSpPr txBox="1">
            <a:spLocks noChangeArrowheads="1"/>
          </p:cNvSpPr>
          <p:nvPr/>
        </p:nvSpPr>
        <p:spPr bwMode="auto">
          <a:xfrm>
            <a:off x="6264275" y="2312988"/>
            <a:ext cx="863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0,5 яйца</a:t>
            </a:r>
          </a:p>
        </p:txBody>
      </p:sp>
      <p:sp>
        <p:nvSpPr>
          <p:cNvPr id="26646" name="TextBox 57"/>
          <p:cNvSpPr txBox="1">
            <a:spLocks noChangeArrowheads="1"/>
          </p:cNvSpPr>
          <p:nvPr/>
        </p:nvSpPr>
        <p:spPr bwMode="auto">
          <a:xfrm>
            <a:off x="6832600" y="4041775"/>
            <a:ext cx="865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10 яиц</a:t>
            </a:r>
          </a:p>
        </p:txBody>
      </p:sp>
      <p:sp>
        <p:nvSpPr>
          <p:cNvPr id="26647" name="TextBox 58"/>
          <p:cNvSpPr txBox="1">
            <a:spLocks noChangeArrowheads="1"/>
          </p:cNvSpPr>
          <p:nvPr/>
        </p:nvSpPr>
        <p:spPr bwMode="auto">
          <a:xfrm>
            <a:off x="3851275" y="1700213"/>
            <a:ext cx="649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26648" name="TextBox 60"/>
          <p:cNvSpPr txBox="1">
            <a:spLocks noChangeArrowheads="1"/>
          </p:cNvSpPr>
          <p:nvPr/>
        </p:nvSpPr>
        <p:spPr bwMode="auto">
          <a:xfrm>
            <a:off x="3563938" y="1700213"/>
            <a:ext cx="12604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/>
              <a:t>1/2</a:t>
            </a:r>
            <a:endParaRPr lang="ru-RU" sz="4400"/>
          </a:p>
        </p:txBody>
      </p:sp>
      <p:sp>
        <p:nvSpPr>
          <p:cNvPr id="26649" name="TextBox 61"/>
          <p:cNvSpPr txBox="1">
            <a:spLocks noChangeArrowheads="1"/>
          </p:cNvSpPr>
          <p:nvPr/>
        </p:nvSpPr>
        <p:spPr bwMode="auto">
          <a:xfrm>
            <a:off x="4824413" y="2238375"/>
            <a:ext cx="2109787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/>
              <a:t>1/2</a:t>
            </a:r>
            <a:endParaRPr lang="ru-RU" sz="4400"/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1835150" y="4941888"/>
            <a:ext cx="6913563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/>
              <a:t>1) </a:t>
            </a:r>
            <a:r>
              <a:rPr lang="en-US" sz="3200"/>
              <a:t>(10+</a:t>
            </a:r>
            <a:r>
              <a:rPr lang="ru-RU" sz="3200"/>
              <a:t>0,</a:t>
            </a:r>
            <a:r>
              <a:rPr lang="en-US" sz="3200"/>
              <a:t>5)</a:t>
            </a:r>
            <a:r>
              <a:rPr lang="ru-RU" sz="3200"/>
              <a:t>*2=21(я.)-половина яиц</a:t>
            </a:r>
          </a:p>
          <a:p>
            <a:r>
              <a:rPr lang="ru-RU" sz="3200"/>
              <a:t>2) (21+0,5)*2=43(я)- было всего</a:t>
            </a:r>
          </a:p>
          <a:p>
            <a:r>
              <a:rPr lang="ru-RU" sz="3200"/>
              <a:t>Ответ: 43 яйца было в корзине</a:t>
            </a:r>
          </a:p>
        </p:txBody>
      </p:sp>
      <p:pic>
        <p:nvPicPr>
          <p:cNvPr id="26651" name="Picture 5" descr="C:\Users\Vaganov\AppData\Local\Microsoft\Windows\Temporary Internet Files\Content.IE5\5KYXWEV3\104px-Wickerwork_or_wicker_weaving_in_basketry_in_round_stems[1]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5075" y="558800"/>
            <a:ext cx="1201738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№ 5</a:t>
            </a:r>
            <a:endParaRPr lang="ru-RU" dirty="0"/>
          </a:p>
        </p:txBody>
      </p:sp>
      <p:sp>
        <p:nvSpPr>
          <p:cNvPr id="27650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0,5+0,5=1 (гусь)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(1+0,5)*2=3 (гуся)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(3+0,5)*2=7(гусей)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(7+0,5)*2=15(гусей)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(15+0,5)*2=31 (гусь)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(31+0,5)*2=63 (гуся)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(63+0,5)*2=127 (гусей)- всего село на 7 озёр</a:t>
            </a:r>
          </a:p>
          <a:p>
            <a:pPr marL="596900" indent="-514350">
              <a:buFont typeface="Wingdings 2" pitchFamily="18" charset="2"/>
              <a:buAutoNum type="arabicParenR"/>
            </a:pPr>
            <a:r>
              <a:rPr lang="ru-RU" smtClean="0"/>
              <a:t>Ответ: 127 гусей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258888" y="836613"/>
            <a:ext cx="7675562" cy="5411787"/>
          </a:xfr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ru-RU" i="1" smtClean="0">
                <a:solidFill>
                  <a:srgbClr val="852F74"/>
                </a:solidFill>
              </a:rPr>
              <a:t>Продолжи фразы:</a:t>
            </a:r>
          </a:p>
          <a:p>
            <a:pPr>
              <a:buFont typeface="Arial" charset="0"/>
              <a:buAutoNum type="arabicPeriod"/>
              <a:defRPr/>
            </a:pPr>
            <a:r>
              <a:rPr lang="ru-RU" sz="2800" i="1" smtClean="0">
                <a:solidFill>
                  <a:srgbClr val="874396"/>
                </a:solidFill>
              </a:rPr>
              <a:t>Я сегодня узнал(а) о задачах на тему «__________________ »</a:t>
            </a:r>
          </a:p>
          <a:p>
            <a:pPr>
              <a:buFont typeface="Arial" charset="0"/>
              <a:buAutoNum type="arabicPeriod"/>
              <a:defRPr/>
            </a:pPr>
            <a:r>
              <a:rPr lang="ru-RU" sz="2800" i="1" smtClean="0">
                <a:solidFill>
                  <a:srgbClr val="874396"/>
                </a:solidFill>
              </a:rPr>
              <a:t>Я понял(а), что_______________________</a:t>
            </a:r>
          </a:p>
          <a:p>
            <a:pPr>
              <a:buFont typeface="Arial" charset="0"/>
              <a:buAutoNum type="arabicPeriod"/>
              <a:defRPr/>
            </a:pPr>
            <a:r>
              <a:rPr lang="ru-RU" sz="2800" i="1" smtClean="0">
                <a:solidFill>
                  <a:srgbClr val="874396"/>
                </a:solidFill>
              </a:rPr>
              <a:t>Мне было на уроке____________________</a:t>
            </a:r>
          </a:p>
          <a:p>
            <a:pPr>
              <a:buFont typeface="Arial" charset="0"/>
              <a:buAutoNum type="arabicPeriod"/>
              <a:defRPr/>
            </a:pPr>
            <a:r>
              <a:rPr lang="ru-RU" sz="2800" i="1" smtClean="0">
                <a:solidFill>
                  <a:srgbClr val="874396"/>
                </a:solidFill>
              </a:rPr>
              <a:t>Я научи-лся(лась)_____________________</a:t>
            </a:r>
          </a:p>
          <a:p>
            <a:pPr>
              <a:buFont typeface="Arial" charset="0"/>
              <a:buAutoNum type="arabicPeriod"/>
              <a:defRPr/>
            </a:pPr>
            <a:r>
              <a:rPr lang="ru-RU" sz="2800" i="1" smtClean="0">
                <a:solidFill>
                  <a:srgbClr val="874396"/>
                </a:solidFill>
              </a:rPr>
              <a:t>Мне понравилось,  что</a:t>
            </a:r>
            <a:r>
              <a:rPr lang="ru-RU" sz="2800" i="1" smtClean="0"/>
              <a:t>______________________</a:t>
            </a:r>
          </a:p>
          <a:p>
            <a:pPr>
              <a:buFont typeface="Arial" charset="0"/>
              <a:buAutoNum type="arabicPeriod"/>
              <a:defRPr/>
            </a:pPr>
            <a:endParaRPr lang="ru-RU" smtClean="0"/>
          </a:p>
        </p:txBody>
      </p:sp>
      <p:pic>
        <p:nvPicPr>
          <p:cNvPr id="28674" name="Picture 2" descr="C:\Users\Администратор\AppData\Local\Microsoft\Windows\Temporary Internet Files\Content.IE5\7H1L6SWU\1408154388_b34a66bdcf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4797425"/>
            <a:ext cx="1462088" cy="136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 descr="C:\Users\Администратор\AppData\Local\Microsoft\Windows\Temporary Internet Files\Content.IE5\HJ72SBVH\Pause_Break___Zzzzz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59563" y="4811713"/>
            <a:ext cx="160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C:\Users\Администратор\AppData\Local\Microsoft\Windows\Temporary Internet Files\Content.IE5\01W3FI5C\sad-smiley-picture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5" y="4932363"/>
            <a:ext cx="14398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0070C0"/>
                </a:solidFill>
              </a:rPr>
              <a:t>На оценку 4: задачник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 №№ 620-624(а)</a:t>
            </a:r>
          </a:p>
          <a:p>
            <a:pPr>
              <a:defRPr/>
            </a:pPr>
            <a:endParaRPr lang="ru-RU" dirty="0"/>
          </a:p>
          <a:p>
            <a:pPr algn="ctr">
              <a:defRPr/>
            </a:pPr>
            <a:r>
              <a:rPr lang="ru-RU" dirty="0" smtClean="0">
                <a:solidFill>
                  <a:srgbClr val="FF0000"/>
                </a:solidFill>
              </a:rPr>
              <a:t>На оценку 5</a:t>
            </a:r>
            <a:r>
              <a:rPr lang="ru-RU" dirty="0" smtClean="0"/>
              <a:t>: </a:t>
            </a:r>
            <a:r>
              <a:rPr lang="ru-RU" dirty="0" smtClean="0">
                <a:solidFill>
                  <a:srgbClr val="FF0000"/>
                </a:solidFill>
              </a:rPr>
              <a:t>задачник</a:t>
            </a:r>
          </a:p>
          <a:p>
            <a:pPr marL="82550" indent="0" algn="ctr">
              <a:buFont typeface="Wingdings 2" pitchFamily="18" charset="2"/>
              <a:buNone/>
              <a:defRPr/>
            </a:pPr>
            <a:r>
              <a:rPr lang="ru-RU" dirty="0" smtClean="0"/>
              <a:t>  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№№625-627(а) </a:t>
            </a:r>
          </a:p>
          <a:p>
            <a:pPr marL="82550" indent="0">
              <a:buFont typeface="Wingdings 2" pitchFamily="18" charset="2"/>
              <a:buNone/>
              <a:defRPr/>
            </a:pPr>
            <a:endParaRPr lang="ru-RU" dirty="0" smtClean="0"/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dirty="0" smtClean="0"/>
              <a:t>        </a:t>
            </a:r>
            <a:r>
              <a:rPr lang="ru-RU" b="1" i="1" dirty="0" smtClean="0">
                <a:solidFill>
                  <a:srgbClr val="CC00CC"/>
                </a:solidFill>
              </a:rPr>
              <a:t>Для желающих: интересные</a:t>
            </a:r>
          </a:p>
          <a:p>
            <a:pPr marL="82550" indent="0">
              <a:buFont typeface="Wingdings 2" pitchFamily="18" charset="2"/>
              <a:buNone/>
              <a:defRPr/>
            </a:pPr>
            <a:r>
              <a:rPr lang="ru-RU" b="1" i="1" dirty="0" smtClean="0">
                <a:solidFill>
                  <a:srgbClr val="CC00CC"/>
                </a:solidFill>
              </a:rPr>
              <a:t>  дополнительные задачи на листочках</a:t>
            </a:r>
            <a:endParaRPr lang="ru-RU" b="1" i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5090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Догадайся!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100" y="1125538"/>
            <a:ext cx="7499350" cy="5122862"/>
          </a:xfrm>
        </p:spPr>
        <p:txBody>
          <a:bodyPr/>
          <a:lstStyle/>
          <a:p>
            <a:pPr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В стакане находится одна бактерия. Через секунду она делится пополам. Каждая из получившихся бактерий через секунду также делится пополам и т.д. Через минуту стакан заполнился. </a:t>
            </a:r>
          </a:p>
          <a:p>
            <a:pPr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а)Через какое время стакан был заполнен наполовину?</a:t>
            </a:r>
          </a:p>
          <a:p>
            <a:pPr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б)Через какое время заполнится стакан, если изначально в нём находилось 4 бактерии?</a:t>
            </a:r>
          </a:p>
          <a:p>
            <a:pPr marL="82550" indent="0">
              <a:buFont typeface="Wingdings 2" pitchFamily="18" charset="2"/>
              <a:buNone/>
              <a:defRPr/>
            </a:pP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23" name="Picture 4" descr="C:\Users\Администратор\AppData\Local\Microsoft\Windows\Temporary Internet Files\Content.IE5\KBHXXCZU\Staphylococcus_aureus_VISA_2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4437063"/>
            <a:ext cx="27400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7" descr="C:\Users\Администратор\AppData\Local\Microsoft\Windows\Temporary Internet Files\Content.IE5\7H1L6SWU\microbe-art-petri-dish-agar-contest-van-gogh-starry-night-american-society-microbiologists-4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4368800"/>
            <a:ext cx="241141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550" indent="0" algn="ctr">
              <a:buFont typeface="Wingdings 2" pitchFamily="18" charset="2"/>
              <a:buNone/>
            </a:pPr>
            <a:endParaRPr lang="ru-RU" smtClean="0"/>
          </a:p>
          <a:p>
            <a:pPr marL="82550" indent="0" algn="ctr">
              <a:buFont typeface="Wingdings 2" pitchFamily="18" charset="2"/>
              <a:buNone/>
            </a:pPr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2967335"/>
            <a:ext cx="7272807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Спасибо за работу!</a:t>
            </a:r>
          </a:p>
        </p:txBody>
      </p:sp>
      <p:pic>
        <p:nvPicPr>
          <p:cNvPr id="31747" name="Picture 3" descr="C:\Users\Администратор\AppData\Local\Microsoft\Windows\Temporary Internet Files\Content.IE5\KBHXXCZU\Happiness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38825" y="476250"/>
            <a:ext cx="22701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685</TotalTime>
  <Words>260</Words>
  <Application>Microsoft Office PowerPoint</Application>
  <PresentationFormat>Экран (4:3)</PresentationFormat>
  <Paragraphs>103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7</vt:i4>
      </vt:variant>
      <vt:variant>
        <vt:lpstr>Заголовки слайдов</vt:lpstr>
      </vt:variant>
      <vt:variant>
        <vt:i4>15</vt:i4>
      </vt:variant>
    </vt:vector>
  </HeadingPairs>
  <TitlesOfParts>
    <vt:vector size="27" baseType="lpstr">
      <vt:lpstr>Arial</vt:lpstr>
      <vt:lpstr>Times New Roman</vt:lpstr>
      <vt:lpstr>Wingdings 2</vt:lpstr>
      <vt:lpstr>Verdana</vt:lpstr>
      <vt:lpstr>Calibri</vt:lpstr>
      <vt:lpstr>Солнцестояние</vt:lpstr>
      <vt:lpstr>Солнцестояние</vt:lpstr>
      <vt:lpstr>Солнцестояние</vt:lpstr>
      <vt:lpstr>Солнцестояние</vt:lpstr>
      <vt:lpstr>Солнцестояние</vt:lpstr>
      <vt:lpstr>Солнцестояние</vt:lpstr>
      <vt:lpstr>Солнцестояние</vt:lpstr>
      <vt:lpstr>Слайд 1</vt:lpstr>
      <vt:lpstr>Реши устно:</vt:lpstr>
      <vt:lpstr>Слайд 3</vt:lpstr>
      <vt:lpstr>Слайд 4</vt:lpstr>
      <vt:lpstr>Решение задач на «обратный ход»</vt:lpstr>
      <vt:lpstr>Слайд 6</vt:lpstr>
      <vt:lpstr>Слайд 7</vt:lpstr>
      <vt:lpstr>Слайд 8</vt:lpstr>
      <vt:lpstr>№3</vt:lpstr>
      <vt:lpstr>№4</vt:lpstr>
      <vt:lpstr>№ 5</vt:lpstr>
      <vt:lpstr>Слайд 12</vt:lpstr>
      <vt:lpstr>Домашнее задание</vt:lpstr>
      <vt:lpstr>Догадайся!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Матрицы и определители</dc:title>
  <dc:creator>Home</dc:creator>
  <cp:lastModifiedBy>лицей</cp:lastModifiedBy>
  <cp:revision>102</cp:revision>
  <dcterms:created xsi:type="dcterms:W3CDTF">2013-03-03T06:58:59Z</dcterms:created>
  <dcterms:modified xsi:type="dcterms:W3CDTF">2016-11-10T05:31:23Z</dcterms:modified>
</cp:coreProperties>
</file>