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6" r:id="rId6"/>
    <p:sldId id="267" r:id="rId7"/>
    <p:sldId id="269" r:id="rId8"/>
    <p:sldId id="270" r:id="rId9"/>
    <p:sldId id="271" r:id="rId10"/>
    <p:sldId id="272" r:id="rId11"/>
    <p:sldId id="274" r:id="rId12"/>
    <p:sldId id="277" r:id="rId13"/>
    <p:sldId id="276" r:id="rId14"/>
    <p:sldId id="282" r:id="rId15"/>
    <p:sldId id="284" r:id="rId16"/>
    <p:sldId id="285" r:id="rId17"/>
    <p:sldId id="260" r:id="rId18"/>
    <p:sldId id="261" r:id="rId19"/>
    <p:sldId id="263" r:id="rId20"/>
    <p:sldId id="264" r:id="rId21"/>
    <p:sldId id="268" r:id="rId22"/>
    <p:sldId id="275" r:id="rId23"/>
    <p:sldId id="273" r:id="rId24"/>
    <p:sldId id="278" r:id="rId25"/>
    <p:sldId id="280" r:id="rId26"/>
    <p:sldId id="281" r:id="rId27"/>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22" autoAdjust="0"/>
    <p:restoredTop sz="96357" autoAdjust="0"/>
  </p:normalViewPr>
  <p:slideViewPr>
    <p:cSldViewPr snapToGrid="0">
      <p:cViewPr varScale="1">
        <p:scale>
          <a:sx n="73" d="100"/>
          <a:sy n="73" d="100"/>
        </p:scale>
        <p:origin x="31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9803-488E-B3F2-152F7D52FCBD}"/>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9803-488E-B3F2-152F7D52FCBD}"/>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9803-488E-B3F2-152F7D52FCBD}"/>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9803-488E-B3F2-152F7D52FCBD}"/>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9803-488E-B3F2-152F7D52FCBD}"/>
              </c:ext>
            </c:extLst>
          </c:dPt>
          <c:cat>
            <c:strRef>
              <c:f>Лист1!$A$2:$A$6</c:f>
              <c:strCache>
                <c:ptCount val="5"/>
                <c:pt idx="0">
                  <c:v>Endless novelty</c:v>
                </c:pt>
                <c:pt idx="1">
                  <c:v>Different educational facilities</c:v>
                </c:pt>
                <c:pt idx="2">
                  <c:v>Plenty of job opportunities</c:v>
                </c:pt>
                <c:pt idx="3">
                  <c:v>Options for entertainment</c:v>
                </c:pt>
                <c:pt idx="4">
                  <c:v>Developed infrastructure</c:v>
                </c:pt>
              </c:strCache>
            </c:strRef>
          </c:cat>
          <c:val>
            <c:numRef>
              <c:f>Лист1!$B$2:$B$6</c:f>
              <c:numCache>
                <c:formatCode>General</c:formatCode>
                <c:ptCount val="5"/>
                <c:pt idx="0">
                  <c:v>5</c:v>
                </c:pt>
                <c:pt idx="1">
                  <c:v>16</c:v>
                </c:pt>
                <c:pt idx="2">
                  <c:v>20</c:v>
                </c:pt>
                <c:pt idx="3">
                  <c:v>27</c:v>
                </c:pt>
                <c:pt idx="4">
                  <c:v>32</c:v>
                </c:pt>
              </c:numCache>
            </c:numRef>
          </c:val>
          <c:extLst>
            <c:ext xmlns:c16="http://schemas.microsoft.com/office/drawing/2014/chart" uri="{C3380CC4-5D6E-409C-BE32-E72D297353CC}">
              <c16:uniqueId val="{0000000A-9803-488E-B3F2-152F7D52FCB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8.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7.xml"/><Relationship Id="rId1" Type="http://schemas.openxmlformats.org/officeDocument/2006/relationships/slideLayout" Target="../slideLayouts/slideLayout7.xml"/><Relationship Id="rId4" Type="http://schemas.openxmlformats.org/officeDocument/2006/relationships/slide" Target="slide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2.xml"/><Relationship Id="rId1" Type="http://schemas.openxmlformats.org/officeDocument/2006/relationships/slideLayout" Target="../slideLayouts/slideLayout7.xml"/><Relationship Id="rId4" Type="http://schemas.openxmlformats.org/officeDocument/2006/relationships/slide" Target="slide1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3158439" cy="584775"/>
          </a:xfrm>
          <a:prstGeom prst="rect">
            <a:avLst/>
          </a:prstGeom>
          <a:noFill/>
        </p:spPr>
        <p:txBody>
          <a:bodyPr wrap="square" rtlCol="0">
            <a:spAutoFit/>
          </a:bodyPr>
          <a:lstStyle/>
          <a:p>
            <a:r>
              <a:rPr lang="ru-RU" sz="3200" dirty="0">
                <a:latin typeface="Arial Black" panose="020B0A04020102020204" pitchFamily="34" charset="0"/>
              </a:rPr>
              <a:t>ВАРИАНТ 1</a:t>
            </a:r>
          </a:p>
        </p:txBody>
      </p:sp>
      <p:sp>
        <p:nvSpPr>
          <p:cNvPr id="4" name="TextBox 3">
            <a:extLst>
              <a:ext uri="{FF2B5EF4-FFF2-40B4-BE49-F238E27FC236}">
                <a16:creationId xmlns:a16="http://schemas.microsoft.com/office/drawing/2014/main" id="{90A568EE-CCCA-4137-A2B2-6D9CA4CC0362}"/>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7" name="Таблица 6">
            <a:extLst>
              <a:ext uri="{FF2B5EF4-FFF2-40B4-BE49-F238E27FC236}">
                <a16:creationId xmlns:a16="http://schemas.microsoft.com/office/drawing/2014/main" id="{9F63B860-9005-94EA-31FD-E7CA81EF8674}"/>
              </a:ext>
            </a:extLst>
          </p:cNvPr>
          <p:cNvGraphicFramePr>
            <a:graphicFrameLocks noGrp="1"/>
          </p:cNvGraphicFramePr>
          <p:nvPr>
            <p:extLst>
              <p:ext uri="{D42A27DB-BD31-4B8C-83A1-F6EECF244321}">
                <p14:modId xmlns:p14="http://schemas.microsoft.com/office/powerpoint/2010/main" val="3117853064"/>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
        <p:nvSpPr>
          <p:cNvPr id="8" name="Rectangle 1">
            <a:extLst>
              <a:ext uri="{FF2B5EF4-FFF2-40B4-BE49-F238E27FC236}">
                <a16:creationId xmlns:a16="http://schemas.microsoft.com/office/drawing/2014/main" id="{6E9CE2B5-9B2D-2BB4-D36E-AE2633AE0807}"/>
              </a:ext>
            </a:extLst>
          </p:cNvPr>
          <p:cNvSpPr>
            <a:spLocks noChangeArrowheads="1"/>
          </p:cNvSpPr>
          <p:nvPr/>
        </p:nvSpPr>
        <p:spPr bwMode="auto">
          <a:xfrm>
            <a:off x="975998" y="4518925"/>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9" name="Рисунок 8">
            <a:hlinkClick r:id="rId2"/>
            <a:extLst>
              <a:ext uri="{FF2B5EF4-FFF2-40B4-BE49-F238E27FC236}">
                <a16:creationId xmlns:a16="http://schemas.microsoft.com/office/drawing/2014/main" id="{9BE27C52-5672-3908-843E-092E652CBD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357" y="63441"/>
            <a:ext cx="2150428" cy="2150428"/>
          </a:xfrm>
          <a:prstGeom prst="rect">
            <a:avLst/>
          </a:prstGeom>
        </p:spPr>
      </p:pic>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Your health may stop you from taking baths.</a:t>
            </a:r>
          </a:p>
          <a:p>
            <a:pPr algn="l" fontAlgn="base">
              <a:lnSpc>
                <a:spcPct val="150000"/>
              </a:lnSpc>
              <a:buFont typeface="+mj-lt"/>
              <a:buAutoNum type="arabicPeriod"/>
            </a:pPr>
            <a:r>
              <a:rPr lang="en-US" b="0" i="0" dirty="0">
                <a:effectLst/>
                <a:latin typeface="inherit"/>
              </a:rPr>
              <a:t>Taking baths is not environmentally friendly.</a:t>
            </a:r>
          </a:p>
          <a:p>
            <a:pPr algn="l" fontAlgn="base">
              <a:lnSpc>
                <a:spcPct val="150000"/>
              </a:lnSpc>
              <a:buFont typeface="+mj-lt"/>
              <a:buAutoNum type="arabicPeriod"/>
            </a:pPr>
            <a:r>
              <a:rPr lang="en-US" b="0" i="0" dirty="0">
                <a:effectLst/>
                <a:latin typeface="inherit"/>
              </a:rPr>
              <a:t>Technical innovations make a shower a great experience.</a:t>
            </a:r>
          </a:p>
          <a:p>
            <a:pPr algn="l" fontAlgn="base">
              <a:lnSpc>
                <a:spcPct val="150000"/>
              </a:lnSpc>
              <a:buFont typeface="+mj-lt"/>
              <a:buAutoNum type="arabicPeriod"/>
            </a:pPr>
            <a:r>
              <a:rPr lang="en-US" b="0" i="0" dirty="0">
                <a:effectLst/>
                <a:latin typeface="inherit"/>
              </a:rPr>
              <a:t>Taking a bath isn’t as wasteful as you may think.</a:t>
            </a:r>
          </a:p>
          <a:p>
            <a:pPr algn="l" fontAlgn="base">
              <a:lnSpc>
                <a:spcPct val="150000"/>
              </a:lnSpc>
              <a:buFont typeface="+mj-lt"/>
              <a:buAutoNum type="arabicPeriod"/>
            </a:pPr>
            <a:r>
              <a:rPr lang="en-US" b="0" i="0" dirty="0">
                <a:effectLst/>
                <a:latin typeface="inherit"/>
              </a:rPr>
              <a:t>Taking showers helps me to stay healthy.</a:t>
            </a:r>
          </a:p>
          <a:p>
            <a:pPr algn="l" fontAlgn="base">
              <a:lnSpc>
                <a:spcPct val="150000"/>
              </a:lnSpc>
              <a:buFont typeface="+mj-lt"/>
              <a:buAutoNum type="arabicPeriod"/>
            </a:pPr>
            <a:r>
              <a:rPr lang="en-US" b="0" i="0" dirty="0">
                <a:effectLst/>
                <a:latin typeface="inherit"/>
              </a:rPr>
              <a:t>Taking a bath is a perfect way to relax.</a:t>
            </a:r>
          </a:p>
          <a:p>
            <a:pPr algn="l" fontAlgn="base">
              <a:lnSpc>
                <a:spcPct val="150000"/>
              </a:lnSpc>
              <a:buFont typeface="+mj-lt"/>
              <a:buAutoNum type="arabicPeriod"/>
            </a:pPr>
            <a:r>
              <a:rPr lang="en-US" b="0" i="0" dirty="0">
                <a:effectLst/>
                <a:latin typeface="inherit"/>
              </a:rPr>
              <a:t>There are both pluses and minuses about baths and showers.</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11" name="Рисунок 10">
            <a:hlinkClick r:id="rId4" action="ppaction://hlinksldjump"/>
            <a:extLst>
              <a:ext uri="{FF2B5EF4-FFF2-40B4-BE49-F238E27FC236}">
                <a16:creationId xmlns:a16="http://schemas.microsoft.com/office/drawing/2014/main" id="{F6C0F59E-D828-4342-994A-2317053F0412}"/>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780081" y="9460507"/>
            <a:ext cx="478971" cy="500825"/>
          </a:xfrm>
          <a:prstGeom prst="rect">
            <a:avLst/>
          </a:prstGeom>
        </p:spPr>
      </p:pic>
      <p:pic>
        <p:nvPicPr>
          <p:cNvPr id="6" name="1137-_ege">
            <a:hlinkClick r:id="" action="ppaction://media"/>
            <a:extLst>
              <a:ext uri="{FF2B5EF4-FFF2-40B4-BE49-F238E27FC236}">
                <a16:creationId xmlns:a16="http://schemas.microsoft.com/office/drawing/2014/main" id="{A1AD1AD7-DD19-0DDA-1560-46A3D2CCC0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208111" y="8474124"/>
            <a:ext cx="1236797" cy="1236797"/>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69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6448432"/>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lnSpc>
                <a:spcPct val="150000"/>
              </a:lnSpc>
            </a:pPr>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Katy is a regular cinema goer.</a:t>
            </a:r>
          </a:p>
          <a:p>
            <a:pPr algn="l" fontAlgn="base">
              <a:lnSpc>
                <a:spcPct val="150000"/>
              </a:lnSpc>
            </a:pPr>
            <a:r>
              <a:rPr lang="en-US" sz="1600" b="0" i="0" dirty="0">
                <a:effectLst/>
                <a:latin typeface="Arial" panose="020B0604020202020204" pitchFamily="34" charset="0"/>
              </a:rPr>
              <a:t>B. Katy and Mike promised their friends to see the film.</a:t>
            </a:r>
          </a:p>
          <a:p>
            <a:pPr algn="l" fontAlgn="base">
              <a:lnSpc>
                <a:spcPct val="150000"/>
              </a:lnSpc>
            </a:pPr>
            <a:r>
              <a:rPr lang="en-US" sz="1600" b="0" i="0" dirty="0">
                <a:effectLst/>
                <a:latin typeface="Arial" panose="020B0604020202020204" pitchFamily="34" charset="0"/>
              </a:rPr>
              <a:t>C. Mike offers his help with Math to Katy.</a:t>
            </a:r>
          </a:p>
          <a:p>
            <a:pPr algn="l" fontAlgn="base">
              <a:lnSpc>
                <a:spcPct val="150000"/>
              </a:lnSpc>
            </a:pPr>
            <a:r>
              <a:rPr lang="en-US" sz="1600" b="0" i="0" dirty="0">
                <a:effectLst/>
                <a:latin typeface="Arial" panose="020B0604020202020204" pitchFamily="34" charset="0"/>
              </a:rPr>
              <a:t>D. Katy has some chores to do in the evening.</a:t>
            </a:r>
          </a:p>
          <a:p>
            <a:pPr algn="l" fontAlgn="base">
              <a:lnSpc>
                <a:spcPct val="150000"/>
              </a:lnSpc>
            </a:pPr>
            <a:r>
              <a:rPr lang="en-US" sz="1600" b="0" i="0" dirty="0">
                <a:effectLst/>
                <a:latin typeface="Arial" panose="020B0604020202020204" pitchFamily="34" charset="0"/>
              </a:rPr>
              <a:t>E. Katy loves sports, especially yoga.</a:t>
            </a:r>
          </a:p>
          <a:p>
            <a:pPr algn="l" fontAlgn="base">
              <a:lnSpc>
                <a:spcPct val="150000"/>
              </a:lnSpc>
            </a:pPr>
            <a:r>
              <a:rPr lang="en-US" sz="1600" b="0" i="0" dirty="0">
                <a:effectLst/>
                <a:latin typeface="Arial" panose="020B0604020202020204" pitchFamily="34" charset="0"/>
              </a:rPr>
              <a:t>F. Katy and Mike will watch Men in Black on Thursday.</a:t>
            </a:r>
          </a:p>
          <a:p>
            <a:pPr algn="l" fontAlgn="base">
              <a:lnSpc>
                <a:spcPct val="150000"/>
              </a:lnSpc>
            </a:pPr>
            <a:r>
              <a:rPr lang="en-US" sz="1600" b="0" i="0" dirty="0">
                <a:effectLst/>
                <a:latin typeface="Arial" panose="020B0604020202020204" pitchFamily="34" charset="0"/>
              </a:rPr>
              <a:t>G. Katy agrees to see a film on DVD with Mike.</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9" name="Рисунок 8">
            <a:hlinkClick r:id="rId4" action="ppaction://hlinksldjump"/>
            <a:extLst>
              <a:ext uri="{FF2B5EF4-FFF2-40B4-BE49-F238E27FC236}">
                <a16:creationId xmlns:a16="http://schemas.microsoft.com/office/drawing/2014/main" id="{DD9EDED1-B796-4C2B-9F66-EFA45CEE0AF1}"/>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637677" y="9347661"/>
            <a:ext cx="478971" cy="500825"/>
          </a:xfrm>
          <a:prstGeom prst="rect">
            <a:avLst/>
          </a:prstGeom>
        </p:spPr>
      </p:pic>
      <p:pic>
        <p:nvPicPr>
          <p:cNvPr id="5" name="1236-_ege">
            <a:hlinkClick r:id="" action="ppaction://media"/>
            <a:extLst>
              <a:ext uri="{FF2B5EF4-FFF2-40B4-BE49-F238E27FC236}">
                <a16:creationId xmlns:a16="http://schemas.microsoft.com/office/drawing/2014/main" id="{CE95737E-1113-1E41-21EC-642294C3F5B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318736" y="8308026"/>
            <a:ext cx="1163519" cy="1163519"/>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28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41303"/>
            <a:ext cx="6898340" cy="1969770"/>
          </a:xfrm>
          <a:prstGeom prst="rect">
            <a:avLst/>
          </a:prstGeom>
          <a:noFill/>
        </p:spPr>
        <p:txBody>
          <a:bodyPr wrap="square">
            <a:spAutoFit/>
          </a:bodyPr>
          <a:lstStyle/>
          <a:p>
            <a:pPr fontAlgn="base"/>
            <a:r>
              <a:rPr lang="en-US" dirty="0"/>
              <a:t>Which of the following is NOT true about Alice’s novel Stars?</a:t>
            </a:r>
          </a:p>
          <a:p>
            <a:pPr fontAlgn="base"/>
            <a:r>
              <a:rPr lang="en-US" dirty="0"/>
              <a:t>1) It’s her debut book.</a:t>
            </a:r>
          </a:p>
          <a:p>
            <a:pPr fontAlgn="base"/>
            <a:r>
              <a:rPr lang="en-US" dirty="0"/>
              <a:t>2) It’s quite popular with readers.</a:t>
            </a:r>
          </a:p>
          <a:p>
            <a:pPr fontAlgn="base"/>
            <a:r>
              <a:rPr lang="en-US" dirty="0"/>
              <a:t>3) It’s published all over the world.</a:t>
            </a:r>
          </a:p>
          <a:p>
            <a:pPr fontAlgn="base"/>
            <a:r>
              <a:rPr lang="en-US" dirty="0"/>
              <a:t> </a:t>
            </a:r>
          </a:p>
          <a:p>
            <a:pPr algn="l" fontAlgn="base"/>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446550"/>
          </a:xfrm>
          <a:prstGeom prst="rect">
            <a:avLst/>
          </a:prstGeom>
          <a:noFill/>
        </p:spPr>
        <p:txBody>
          <a:bodyPr wrap="square">
            <a:spAutoFit/>
          </a:bodyPr>
          <a:lstStyle/>
          <a:p>
            <a:pPr fontAlgn="base"/>
            <a:r>
              <a:rPr lang="en-US" dirty="0"/>
              <a:t>What do we learn about Alice at the beginning of the interview?</a:t>
            </a:r>
          </a:p>
          <a:p>
            <a:pPr fontAlgn="base"/>
            <a:r>
              <a:rPr lang="en-US" dirty="0"/>
              <a:t>1) She won numerous prizes for her writing.</a:t>
            </a:r>
          </a:p>
          <a:p>
            <a:pPr fontAlgn="base"/>
            <a:r>
              <a:rPr lang="en-US" dirty="0"/>
              <a:t>2) She became famous when still at college.</a:t>
            </a:r>
          </a:p>
          <a:p>
            <a:pPr fontAlgn="base"/>
            <a:r>
              <a:rPr lang="en-US" dirty="0"/>
              <a:t>3) Writing is not her only occupation.</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200329"/>
          </a:xfrm>
          <a:prstGeom prst="rect">
            <a:avLst/>
          </a:prstGeom>
          <a:noFill/>
        </p:spPr>
        <p:txBody>
          <a:bodyPr wrap="square">
            <a:spAutoFit/>
          </a:bodyPr>
          <a:lstStyle/>
          <a:p>
            <a:pPr fontAlgn="base"/>
            <a:r>
              <a:rPr lang="en-US" dirty="0"/>
              <a:t>What’s the name of the main character of the novel Stars?</a:t>
            </a:r>
          </a:p>
          <a:p>
            <a:pPr fontAlgn="base"/>
            <a:r>
              <a:rPr lang="en-US" dirty="0"/>
              <a:t>1) Jessica.</a:t>
            </a:r>
          </a:p>
          <a:p>
            <a:pPr fontAlgn="base"/>
            <a:r>
              <a:rPr lang="en-US" dirty="0"/>
              <a:t>2) Liam.</a:t>
            </a:r>
          </a:p>
          <a:p>
            <a:pPr fontAlgn="base"/>
            <a:r>
              <a:rPr lang="en-US" dirty="0"/>
              <a:t>3) Arthur.</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482178" y="319147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33717" y="5075876"/>
            <a:ext cx="6548718" cy="1200329"/>
          </a:xfrm>
          <a:prstGeom prst="rect">
            <a:avLst/>
          </a:prstGeom>
          <a:noFill/>
        </p:spPr>
        <p:txBody>
          <a:bodyPr wrap="square">
            <a:spAutoFit/>
          </a:bodyPr>
          <a:lstStyle/>
          <a:p>
            <a:pPr fontAlgn="base"/>
            <a:r>
              <a:rPr lang="en-US" dirty="0"/>
              <a:t> Alice’s novel starts with a …</a:t>
            </a:r>
          </a:p>
          <a:p>
            <a:pPr fontAlgn="base"/>
            <a:r>
              <a:rPr lang="en-US" dirty="0"/>
              <a:t>1) police investigation.</a:t>
            </a:r>
          </a:p>
          <a:p>
            <a:pPr fontAlgn="base"/>
            <a:r>
              <a:rPr lang="en-US" dirty="0"/>
              <a:t>2) marriage.</a:t>
            </a:r>
          </a:p>
          <a:p>
            <a:pPr fontAlgn="base"/>
            <a:r>
              <a:rPr lang="en-US" dirty="0"/>
              <a:t>3) a catastrophe.</a:t>
            </a: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200329"/>
          </a:xfrm>
          <a:prstGeom prst="rect">
            <a:avLst/>
          </a:prstGeom>
          <a:noFill/>
        </p:spPr>
        <p:txBody>
          <a:bodyPr wrap="square">
            <a:spAutoFit/>
          </a:bodyPr>
          <a:lstStyle/>
          <a:p>
            <a:pPr fontAlgn="base"/>
            <a:r>
              <a:rPr lang="en-US" dirty="0"/>
              <a:t>What is unusual about the format of Alice’s novel?</a:t>
            </a:r>
          </a:p>
          <a:p>
            <a:pPr fontAlgn="base"/>
            <a:r>
              <a:rPr lang="en-US" dirty="0"/>
              <a:t>1) It’s narrated by the voice in character’s head.</a:t>
            </a:r>
          </a:p>
          <a:p>
            <a:pPr fontAlgn="base"/>
            <a:r>
              <a:rPr lang="en-US" dirty="0"/>
              <a:t>2) It’s a number of e-mail messages.</a:t>
            </a:r>
          </a:p>
          <a:p>
            <a:pPr fontAlgn="base"/>
            <a:r>
              <a:rPr lang="en-US" dirty="0"/>
              <a:t>3) It’s an exchange of private letters</a:t>
            </a:r>
            <a:r>
              <a:rPr lang="ru-RU" dirty="0"/>
              <a:t>.</a:t>
            </a:r>
            <a:endParaRPr lang="en-US" dirty="0"/>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1" y="7753141"/>
            <a:ext cx="7108879" cy="1200329"/>
          </a:xfrm>
          <a:prstGeom prst="rect">
            <a:avLst/>
          </a:prstGeom>
          <a:noFill/>
        </p:spPr>
        <p:txBody>
          <a:bodyPr wrap="square">
            <a:spAutoFit/>
          </a:bodyPr>
          <a:lstStyle/>
          <a:p>
            <a:pPr fontAlgn="base"/>
            <a:r>
              <a:rPr lang="en-US" sz="1600" b="0" i="0" dirty="0">
                <a:effectLst/>
                <a:latin typeface="Arial" panose="020B0604020202020204" pitchFamily="34" charset="0"/>
              </a:rPr>
              <a:t> </a:t>
            </a:r>
            <a:r>
              <a:rPr lang="en-US" dirty="0"/>
              <a:t>According to Alice, what was the biggest difficulty in writing her novel?</a:t>
            </a:r>
          </a:p>
          <a:p>
            <a:pPr fontAlgn="base"/>
            <a:r>
              <a:rPr lang="en-US" dirty="0"/>
              <a:t>1) Explaining to the reader every event.</a:t>
            </a:r>
          </a:p>
          <a:p>
            <a:pPr fontAlgn="base"/>
            <a:r>
              <a:rPr lang="en-US" dirty="0"/>
              <a:t>2) Leaving the reader enough indications on what’s happening.</a:t>
            </a:r>
          </a:p>
          <a:p>
            <a:pPr fontAlgn="base"/>
            <a:r>
              <a:rPr lang="en-US" dirty="0"/>
              <a:t>3) Keeping the novel not too long</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446550"/>
          </a:xfrm>
          <a:prstGeom prst="rect">
            <a:avLst/>
          </a:prstGeom>
          <a:noFill/>
        </p:spPr>
        <p:txBody>
          <a:bodyPr wrap="square">
            <a:spAutoFit/>
          </a:bodyPr>
          <a:lstStyle/>
          <a:p>
            <a:pPr fontAlgn="base"/>
            <a:r>
              <a:rPr lang="en-US" sz="1600" b="0" i="0" dirty="0">
                <a:effectLst/>
                <a:latin typeface="Arial" panose="020B0604020202020204" pitchFamily="34" charset="0"/>
              </a:rPr>
              <a:t> </a:t>
            </a:r>
            <a:r>
              <a:rPr lang="en-US" dirty="0"/>
              <a:t>When does Alice do most of her writing?</a:t>
            </a:r>
          </a:p>
          <a:p>
            <a:pPr fontAlgn="base"/>
            <a:r>
              <a:rPr lang="en-US" dirty="0"/>
              <a:t>1) At working hours.</a:t>
            </a:r>
          </a:p>
          <a:p>
            <a:pPr fontAlgn="base"/>
            <a:r>
              <a:rPr lang="en-US" dirty="0"/>
              <a:t>2) Returning home from work.</a:t>
            </a:r>
          </a:p>
          <a:p>
            <a:pPr fontAlgn="base"/>
            <a:r>
              <a:rPr lang="en-US" dirty="0"/>
              <a:t>3) At the weekends.</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1" y="708860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55789" y="862791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60499" y="966900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32" name="Рисунок 31">
            <a:hlinkClick r:id="rId4" action="ppaction://hlinksldjump"/>
            <a:extLst>
              <a:ext uri="{FF2B5EF4-FFF2-40B4-BE49-F238E27FC236}">
                <a16:creationId xmlns:a16="http://schemas.microsoft.com/office/drawing/2014/main" id="{DBA66232-04D2-404F-8558-6EBD7FF8E084}"/>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5506682" y="9249195"/>
            <a:ext cx="478971" cy="500825"/>
          </a:xfrm>
          <a:prstGeom prst="rect">
            <a:avLst/>
          </a:prstGeom>
        </p:spPr>
      </p:pic>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5" name="1337_ege">
            <a:hlinkClick r:id="" action="ppaction://media"/>
            <a:extLst>
              <a:ext uri="{FF2B5EF4-FFF2-40B4-BE49-F238E27FC236}">
                <a16:creationId xmlns:a16="http://schemas.microsoft.com/office/drawing/2014/main" id="{3F103EB4-676F-76E5-7770-0C26906E424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457552" y="878630"/>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69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57D87E-A1AB-40B3-9B96-5ECFC2921353}"/>
              </a:ext>
            </a:extLst>
          </p:cNvPr>
          <p:cNvSpPr/>
          <p:nvPr/>
        </p:nvSpPr>
        <p:spPr>
          <a:xfrm>
            <a:off x="2009332" y="111130"/>
            <a:ext cx="3667543"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2</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Чтение</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4" name="TextBox 3">
            <a:extLst>
              <a:ext uri="{FF2B5EF4-FFF2-40B4-BE49-F238E27FC236}">
                <a16:creationId xmlns:a16="http://schemas.microsoft.com/office/drawing/2014/main" id="{AC1BA80C-91C1-4894-9295-4B0485E7D05C}"/>
              </a:ext>
            </a:extLst>
          </p:cNvPr>
          <p:cNvSpPr txBox="1"/>
          <p:nvPr/>
        </p:nvSpPr>
        <p:spPr>
          <a:xfrm>
            <a:off x="1207152" y="725320"/>
            <a:ext cx="6352523" cy="1077218"/>
          </a:xfrm>
          <a:prstGeom prst="rect">
            <a:avLst/>
          </a:prstGeom>
          <a:noFill/>
        </p:spPr>
        <p:txBody>
          <a:bodyPr wrap="square">
            <a:spAutoFit/>
          </a:bodyPr>
          <a:lstStyle/>
          <a:p>
            <a:r>
              <a:rPr lang="ru-RU" sz="1600" b="0" i="1" dirty="0">
                <a:effectLst/>
                <a:latin typeface="Arial" panose="020B0604020202020204" pitchFamily="34" charset="0"/>
              </a:rPr>
              <a:t>Установите соответствие между заголовками</a:t>
            </a:r>
            <a:r>
              <a:rPr lang="ru-RU" sz="1600" b="1" i="1" dirty="0">
                <a:effectLst/>
                <a:latin typeface="inherit"/>
              </a:rPr>
              <a:t> 1–8 </a:t>
            </a:r>
            <a:r>
              <a:rPr lang="ru-RU" sz="1600" b="0" i="1" dirty="0">
                <a:effectLst/>
                <a:latin typeface="Arial" panose="020B0604020202020204" pitchFamily="34" charset="0"/>
              </a:rPr>
              <a:t>и текстами</a:t>
            </a:r>
            <a:r>
              <a:rPr lang="ru-RU" sz="1600" b="1" i="1" dirty="0">
                <a:effectLst/>
                <a:latin typeface="inherit"/>
              </a:rPr>
              <a:t> A–G. </a:t>
            </a:r>
            <a:r>
              <a:rPr lang="ru-RU" sz="1600" b="0" i="1" dirty="0">
                <a:effectLst/>
                <a:latin typeface="Arial" panose="020B0604020202020204" pitchFamily="34" charset="0"/>
              </a:rPr>
              <a:t>Занесите свои ответы в таблицу. Используйте каждую цифру</a:t>
            </a:r>
            <a:r>
              <a:rPr lang="ru-RU" sz="1600" b="1" i="1" dirty="0">
                <a:effectLst/>
                <a:latin typeface="inherit"/>
              </a:rPr>
              <a:t> только один раз. </a:t>
            </a:r>
          </a:p>
          <a:p>
            <a:r>
              <a:rPr lang="ru-RU" sz="1600" b="1" i="1" dirty="0">
                <a:effectLst/>
                <a:latin typeface="inherit"/>
              </a:rPr>
              <a:t> В задании один заголовок лишний.</a:t>
            </a:r>
            <a:endParaRPr lang="ru-RU" sz="1600" dirty="0"/>
          </a:p>
        </p:txBody>
      </p:sp>
      <p:sp>
        <p:nvSpPr>
          <p:cNvPr id="5" name="Прямоугольник 4">
            <a:extLst>
              <a:ext uri="{FF2B5EF4-FFF2-40B4-BE49-F238E27FC236}">
                <a16:creationId xmlns:a16="http://schemas.microsoft.com/office/drawing/2014/main" id="{462DCC60-2FA3-4768-AED1-C76AD9A2627A}"/>
              </a:ext>
            </a:extLst>
          </p:cNvPr>
          <p:cNvSpPr/>
          <p:nvPr/>
        </p:nvSpPr>
        <p:spPr>
          <a:xfrm>
            <a:off x="418948" y="43588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10</a:t>
            </a:r>
          </a:p>
        </p:txBody>
      </p:sp>
      <p:sp>
        <p:nvSpPr>
          <p:cNvPr id="7" name="TextBox 6">
            <a:extLst>
              <a:ext uri="{FF2B5EF4-FFF2-40B4-BE49-F238E27FC236}">
                <a16:creationId xmlns:a16="http://schemas.microsoft.com/office/drawing/2014/main" id="{09330B31-560A-4DF9-A7D4-63D7CAB4985F}"/>
              </a:ext>
            </a:extLst>
          </p:cNvPr>
          <p:cNvSpPr txBox="1"/>
          <p:nvPr/>
        </p:nvSpPr>
        <p:spPr>
          <a:xfrm>
            <a:off x="121022" y="2097286"/>
            <a:ext cx="7444161" cy="1200329"/>
          </a:xfrm>
          <a:prstGeom prst="rect">
            <a:avLst/>
          </a:prstGeom>
          <a:noFill/>
        </p:spPr>
        <p:txBody>
          <a:bodyPr wrap="square">
            <a:spAutoFit/>
          </a:bodyPr>
          <a:lstStyle/>
          <a:p>
            <a:pPr algn="l" fontAlgn="base">
              <a:buFont typeface="+mj-lt"/>
              <a:buAutoNum type="arabicPeriod"/>
            </a:pPr>
            <a:r>
              <a:rPr lang="en-US" b="1" i="0" dirty="0">
                <a:effectLst/>
                <a:latin typeface="inherit"/>
              </a:rPr>
              <a:t>Women doing men’s jobs                             5. The best profession for a lady</a:t>
            </a:r>
          </a:p>
          <a:p>
            <a:pPr algn="l" fontAlgn="base">
              <a:buFont typeface="+mj-lt"/>
              <a:buAutoNum type="arabicPeriod"/>
            </a:pPr>
            <a:r>
              <a:rPr lang="en-US" b="1" i="0" dirty="0">
                <a:effectLst/>
                <a:latin typeface="inherit"/>
              </a:rPr>
              <a:t>Holidays —  the best time to visit               6. A festival to a season</a:t>
            </a:r>
          </a:p>
          <a:p>
            <a:pPr algn="l" fontAlgn="base">
              <a:buFont typeface="+mj-lt"/>
              <a:buAutoNum type="arabicPeriod"/>
            </a:pPr>
            <a:r>
              <a:rPr lang="en-US" b="1" i="0" dirty="0">
                <a:effectLst/>
                <a:latin typeface="inherit"/>
              </a:rPr>
              <a:t>Ideal to grow a man                                       7. Words for all times</a:t>
            </a:r>
          </a:p>
          <a:p>
            <a:pPr algn="l" fontAlgn="base">
              <a:buFont typeface="+mj-lt"/>
              <a:buAutoNum type="arabicPeriod"/>
            </a:pPr>
            <a:r>
              <a:rPr lang="en-US" b="1" i="0" dirty="0">
                <a:effectLst/>
                <a:latin typeface="inherit"/>
              </a:rPr>
              <a:t>A costume for a mythic sea creature          8. Best clothes for burial</a:t>
            </a:r>
          </a:p>
        </p:txBody>
      </p:sp>
      <p:sp>
        <p:nvSpPr>
          <p:cNvPr id="9" name="TextBox 8">
            <a:extLst>
              <a:ext uri="{FF2B5EF4-FFF2-40B4-BE49-F238E27FC236}">
                <a16:creationId xmlns:a16="http://schemas.microsoft.com/office/drawing/2014/main" id="{909E05EE-0F85-4A62-BD09-E5A3D3C7C1E9}"/>
              </a:ext>
            </a:extLst>
          </p:cNvPr>
          <p:cNvSpPr txBox="1"/>
          <p:nvPr/>
        </p:nvSpPr>
        <p:spPr>
          <a:xfrm>
            <a:off x="242048" y="3742528"/>
            <a:ext cx="7202113" cy="5509200"/>
          </a:xfrm>
          <a:prstGeom prst="rect">
            <a:avLst/>
          </a:prstGeom>
          <a:noFill/>
        </p:spPr>
        <p:txBody>
          <a:bodyPr wrap="square">
            <a:spAutoFit/>
          </a:bodyPr>
          <a:lstStyle/>
          <a:p>
            <a:pPr algn="l" fontAlgn="base"/>
            <a:r>
              <a:rPr lang="en-US" sz="1600" b="0" i="0" dirty="0">
                <a:effectLst/>
                <a:latin typeface="Arial" panose="020B0604020202020204" pitchFamily="34" charset="0"/>
              </a:rPr>
              <a:t>A. Mary is a professional dress-maker specializing in exotic costumes. She devotes many hours to crafting mermaid tails and hand-made tops. Her professional mermaid costume includes a tail and a top. A tail is made of the finest silicone that bends naturally with movement and looks beautifully on film and in print. Out of the depths of the water her costume shines with hundreds of pearls, crystals, and gemstones.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B. Today’s well-educated person uses about 18,000 words. Shakespeare, whose plays written for a small theatre are now performed in more countries than ever before, used over 34,000 different words, thousands of which he made up. For example: accessible, roadway, schoolboy, and watchdog. Many of his phrases have fallen into everyday use in our language today, including, “A horse, a horse! My kingdom for a horse!” by Richard III.</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C. The Celtic division of the year was into two parts. The winter half was considered the beginning of the year, and the summer half the second part. There were two further sub-divisions, so the year was finally divided into the standard four seasons. At each of these four stages, a Fire Festival was celebrated. It involved religious ceremonies, music, storytelling, and poetry. These great festivals were regarded to be the best time.</a:t>
            </a:r>
          </a:p>
          <a:p>
            <a:pPr algn="l" fontAlgn="base"/>
            <a:endParaRPr lang="en-US" sz="1600" b="0" i="0" dirty="0">
              <a:effectLst/>
              <a:latin typeface="Arial" panose="020B0604020202020204" pitchFamily="34" charset="0"/>
            </a:endParaRPr>
          </a:p>
          <a:p>
            <a:pPr algn="l" fontAlgn="base"/>
            <a:r>
              <a:rPr lang="en-US" sz="1600" b="0" i="0" dirty="0">
                <a:solidFill>
                  <a:srgbClr val="555555"/>
                </a:solidFill>
                <a:effectLst/>
                <a:latin typeface="Arial" panose="020B0604020202020204" pitchFamily="34" charset="0"/>
              </a:rPr>
              <a:t> </a:t>
            </a:r>
          </a:p>
        </p:txBody>
      </p:sp>
    </p:spTree>
    <p:extLst>
      <p:ext uri="{BB962C8B-B14F-4D97-AF65-F5344CB8AC3E}">
        <p14:creationId xmlns:p14="http://schemas.microsoft.com/office/powerpoint/2010/main" val="328962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96196" y="746919"/>
            <a:ext cx="7167282" cy="7232749"/>
          </a:xfrm>
          <a:prstGeom prst="rect">
            <a:avLst/>
          </a:prstGeom>
          <a:noFill/>
        </p:spPr>
        <p:txBody>
          <a:bodyPr wrap="square">
            <a:spAutoFit/>
          </a:bodyPr>
          <a:lstStyle/>
          <a:p>
            <a:pPr algn="l" fontAlgn="base"/>
            <a:r>
              <a:rPr lang="en-US" sz="1600" b="0" i="0" dirty="0">
                <a:effectLst/>
                <a:latin typeface="Arial" panose="020B0604020202020204" pitchFamily="34" charset="0"/>
              </a:rPr>
              <a:t>D. As symbols of respect and courage, knights turned out to be an intriguing mix of all the things that made males the best, as their education included the most effective sorts of exercises for the brain and the human body. Knight tournaments were a good way for the knights to try out the actual travails of fighting and never having to go through the pain and troubles of having to look after themselves, and of their kingdoms.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Were there any women pirates in Renaissance England? They were in the minority, but they were never the less there and very able. Lady Mary was a daughter of a pirate and married to a pirate. When her husband died, she recruited her castle staff and went to sea herself. Her luck ran out when she captured a German captain, who was a friend of Queen Elizabeth. So Lady Mary quit piracy … and started selling stolen goods.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Russia is an amazing holiday destination. It should be visited during the festival season, as it reveals the rich cultural tradition and fascinating customs of its people. While the festivals come from the Christian legacy Russia shares with Europe and America, the manner of celebration is unique. Enthusiastic travelers suggest planning a Russian holiday during the festival time and to be sure that the memories will last a lifetime!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Normally very fine textiles are found in graves. Obviously, the quality of clothing worn in the Middle Ages would reduce with lower ranks, but even the slaves did not wear cloth as rough as people thought in the past and some still do today. Slaves would probably wear their master’s clothes, which may have been very thin in places and not decorated. They would usually receive the underclothes to be worn as overclothes.</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5" name="Рисунок 4">
            <a:hlinkClick r:id="rId2" action="ppaction://hlinksldjump"/>
            <a:extLst>
              <a:ext uri="{FF2B5EF4-FFF2-40B4-BE49-F238E27FC236}">
                <a16:creationId xmlns:a16="http://schemas.microsoft.com/office/drawing/2014/main" id="{96F8EB42-3623-4DF7-A323-75E1B9ADA49E}"/>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414973" y="7878657"/>
            <a:ext cx="478971" cy="500825"/>
          </a:xfrm>
          <a:prstGeom prst="rect">
            <a:avLst/>
          </a:prstGeom>
        </p:spPr>
      </p:pic>
    </p:spTree>
    <p:extLst>
      <p:ext uri="{BB962C8B-B14F-4D97-AF65-F5344CB8AC3E}">
        <p14:creationId xmlns:p14="http://schemas.microsoft.com/office/powerpoint/2010/main" val="320042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1083752"/>
            <a:ext cx="7377228" cy="5116785"/>
          </a:xfrm>
          <a:prstGeom prst="rect">
            <a:avLst/>
          </a:prstGeom>
          <a:noFill/>
        </p:spPr>
        <p:txBody>
          <a:bodyPr wrap="square">
            <a:spAutoFit/>
          </a:bodyPr>
          <a:lstStyle/>
          <a:p>
            <a:pPr algn="ctr" fontAlgn="base"/>
            <a:endParaRPr lang="ru-RU" sz="1400" b="1" dirty="0">
              <a:effectLst/>
              <a:latin typeface="inherit"/>
            </a:endParaRPr>
          </a:p>
          <a:p>
            <a:pPr algn="ctr" fontAlgn="base"/>
            <a:r>
              <a:rPr lang="en-US" sz="1400" b="1" i="0" dirty="0">
                <a:effectLst/>
                <a:latin typeface="inherit"/>
              </a:rPr>
              <a:t>The languages of integration</a:t>
            </a:r>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Every year the European Day of Languages is marked on 26</a:t>
            </a:r>
            <a:r>
              <a:rPr lang="en-US" sz="1400" b="0" i="0" baseline="30000" dirty="0">
                <a:effectLst/>
                <a:latin typeface="inherit"/>
              </a:rPr>
              <a:t> </a:t>
            </a:r>
            <a:r>
              <a:rPr lang="en-US" sz="1400" b="0" i="0" dirty="0">
                <a:effectLst/>
                <a:latin typeface="Arial" panose="020B0604020202020204" pitchFamily="34" charset="0"/>
              </a:rPr>
              <a:t>September. The idea behind the event is to raise public awareness of all the languages spoken in Europe and the importance of language learning in </a:t>
            </a:r>
            <a:r>
              <a:rPr lang="en-US" sz="1400" b="1" i="0" dirty="0">
                <a:effectLst/>
                <a:latin typeface="inherit"/>
              </a:rPr>
              <a:t>A</a:t>
            </a:r>
            <a:r>
              <a:rPr lang="en-US" sz="1400" b="0" i="0" dirty="0">
                <a:effectLst/>
                <a:latin typeface="Arial" panose="020B0604020202020204" pitchFamily="34" charset="0"/>
              </a:rPr>
              <a:t>______________. The European Day of Languages celebrates linguistic diversity as one of Europe’s strengths, </a:t>
            </a:r>
            <a:r>
              <a:rPr lang="en-US" sz="1400" b="1" i="0" dirty="0">
                <a:effectLst/>
                <a:latin typeface="inherit"/>
              </a:rPr>
              <a:t>B</a:t>
            </a:r>
            <a:r>
              <a:rPr lang="en-US" sz="1400" b="0" i="0" dirty="0">
                <a:effectLst/>
                <a:latin typeface="Arial" panose="020B0604020202020204" pitchFamily="34" charset="0"/>
              </a:rPr>
              <a:t>_______________ of school.</a:t>
            </a:r>
          </a:p>
          <a:p>
            <a:pPr algn="l" fontAlgn="base"/>
            <a:r>
              <a:rPr lang="en-US" sz="1400" b="0" i="0" dirty="0">
                <a:effectLst/>
                <a:latin typeface="Arial" panose="020B0604020202020204" pitchFamily="34" charset="0"/>
              </a:rPr>
              <a:t>The European Union is convinced </a:t>
            </a:r>
            <a:r>
              <a:rPr lang="en-US" sz="1400" b="1" i="0" dirty="0">
                <a:effectLst/>
                <a:latin typeface="inherit"/>
              </a:rPr>
              <a:t>C</a:t>
            </a:r>
            <a:r>
              <a:rPr lang="en-US" sz="1400" b="0" i="0" dirty="0">
                <a:effectLst/>
                <a:latin typeface="Arial" panose="020B0604020202020204" pitchFamily="34" charset="0"/>
              </a:rPr>
              <a:t>_____________________ compared with the professional and personal opportunities lost due to inadequate language skills. That is why many national governments encourage people to learn languages at all educational levels and at all ages during their working life.</a:t>
            </a:r>
          </a:p>
          <a:p>
            <a:pPr algn="l" fontAlgn="base"/>
            <a:r>
              <a:rPr lang="en-US" sz="1400" b="0" i="0" dirty="0">
                <a:effectLst/>
                <a:latin typeface="Arial" panose="020B0604020202020204" pitchFamily="34" charset="0"/>
              </a:rPr>
              <a:t>Many local authorities provide immigrants with language training, familiarization courses on local society and culture, </a:t>
            </a:r>
            <a:r>
              <a:rPr lang="en-US" sz="1400" b="1" i="0" dirty="0">
                <a:effectLst/>
                <a:latin typeface="inherit"/>
              </a:rPr>
              <a:t>D</a:t>
            </a:r>
            <a:r>
              <a:rPr lang="en-US" sz="1400" b="0" i="0" dirty="0">
                <a:effectLst/>
                <a:latin typeface="Arial" panose="020B0604020202020204" pitchFamily="34" charset="0"/>
              </a:rPr>
              <a:t>_____________________. The latter elements are often provided in the immigrants’ own languages.</a:t>
            </a:r>
          </a:p>
          <a:p>
            <a:pPr algn="l" fontAlgn="base"/>
            <a:r>
              <a:rPr lang="en-US" sz="1400" b="0" i="0" dirty="0">
                <a:effectLst/>
                <a:latin typeface="Arial" panose="020B0604020202020204" pitchFamily="34" charset="0"/>
              </a:rPr>
              <a:t>One example is from the Flemish city of Ghent in Belgium, </a:t>
            </a:r>
            <a:r>
              <a:rPr lang="en-US" sz="1400" b="1" i="0" dirty="0">
                <a:effectLst/>
                <a:latin typeface="inherit"/>
              </a:rPr>
              <a:t>E</a:t>
            </a:r>
            <a:r>
              <a:rPr lang="en-US" sz="1400" b="0" i="0" dirty="0">
                <a:effectLst/>
                <a:latin typeface="Arial" panose="020B0604020202020204" pitchFamily="34" charset="0"/>
              </a:rPr>
              <a:t>_____________________ including 1200 hours of Dutch, plus 75 hours of civic orientation courses. Hungary developed its national integration policy on the basis of a six-month pilot project called </a:t>
            </a:r>
            <a:r>
              <a:rPr lang="en-US" sz="1400" b="0" i="0" dirty="0" err="1">
                <a:effectLst/>
                <a:latin typeface="Arial" panose="020B0604020202020204" pitchFamily="34" charset="0"/>
              </a:rPr>
              <a:t>Matra</a:t>
            </a:r>
            <a:r>
              <a:rPr lang="en-US" sz="1400" b="0" i="0" dirty="0">
                <a:effectLst/>
                <a:latin typeface="Arial" panose="020B0604020202020204" pitchFamily="34" charset="0"/>
              </a:rPr>
              <a:t> </a:t>
            </a:r>
            <a:r>
              <a:rPr lang="en-US" sz="1400" b="1" i="0" dirty="0">
                <a:effectLst/>
                <a:latin typeface="inherit"/>
              </a:rPr>
              <a:t>F</a:t>
            </a:r>
            <a:r>
              <a:rPr lang="en-US" sz="1400" b="0" i="0" dirty="0">
                <a:effectLst/>
                <a:latin typeface="Arial" panose="020B0604020202020204" pitchFamily="34" charset="0"/>
              </a:rPr>
              <a:t>_____________________, 700 hours of cultural and legal orientation, and financial assistance with living expenses. The Finnish education system supports the maintenance and development of the mother tongues of immigrants to ensure what it calls functional bilingualism.</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65367" y="5513624"/>
            <a:ext cx="7036172" cy="3354765"/>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600" b="0" i="0" dirty="0">
                <a:effectLst/>
                <a:latin typeface="inherit"/>
              </a:rPr>
              <a:t>and assistance in finding jobs in a new country</a:t>
            </a:r>
          </a:p>
          <a:p>
            <a:pPr algn="l" fontAlgn="base">
              <a:lnSpc>
                <a:spcPct val="150000"/>
              </a:lnSpc>
              <a:buFont typeface="+mj-lt"/>
              <a:buAutoNum type="arabicPeriod"/>
            </a:pPr>
            <a:r>
              <a:rPr lang="en-US" sz="1600" b="0" i="0" dirty="0">
                <a:effectLst/>
                <a:latin typeface="inherit"/>
              </a:rPr>
              <a:t>spreading tolerance and mutual understanding</a:t>
            </a:r>
          </a:p>
          <a:p>
            <a:pPr algn="l" fontAlgn="base">
              <a:lnSpc>
                <a:spcPct val="150000"/>
              </a:lnSpc>
              <a:buFont typeface="+mj-lt"/>
              <a:buAutoNum type="arabicPeriod"/>
            </a:pPr>
            <a:r>
              <a:rPr lang="en-US" sz="1600" b="0" i="0" dirty="0">
                <a:effectLst/>
                <a:latin typeface="inherit"/>
              </a:rPr>
              <a:t>upbringing healthier and more athletic children</a:t>
            </a:r>
          </a:p>
          <a:p>
            <a:pPr algn="l" fontAlgn="base">
              <a:lnSpc>
                <a:spcPct val="150000"/>
              </a:lnSpc>
              <a:buFont typeface="+mj-lt"/>
              <a:buAutoNum type="arabicPeriod"/>
            </a:pPr>
            <a:r>
              <a:rPr lang="en-US" sz="1600" b="0" i="0" dirty="0">
                <a:effectLst/>
                <a:latin typeface="inherit"/>
              </a:rPr>
              <a:t>that the cost of promoting language learning is modest</a:t>
            </a:r>
          </a:p>
          <a:p>
            <a:pPr algn="l" fontAlgn="base">
              <a:lnSpc>
                <a:spcPct val="150000"/>
              </a:lnSpc>
              <a:buFont typeface="+mj-lt"/>
              <a:buAutoNum type="arabicPeriod"/>
            </a:pPr>
            <a:r>
              <a:rPr lang="en-US" sz="1600" b="0" i="0" dirty="0">
                <a:effectLst/>
                <a:latin typeface="inherit"/>
              </a:rPr>
              <a:t>that included 1200 hours of language teaching for immigrants</a:t>
            </a:r>
          </a:p>
          <a:p>
            <a:pPr algn="l" fontAlgn="base">
              <a:lnSpc>
                <a:spcPct val="150000"/>
              </a:lnSpc>
              <a:buFont typeface="+mj-lt"/>
              <a:buAutoNum type="arabicPeriod"/>
            </a:pPr>
            <a:r>
              <a:rPr lang="en-US" sz="1600" b="0" i="0" dirty="0">
                <a:effectLst/>
                <a:latin typeface="inherit"/>
              </a:rPr>
              <a:t>and encourages lifelong language learning in and out</a:t>
            </a:r>
          </a:p>
          <a:p>
            <a:pPr algn="l" fontAlgn="base">
              <a:lnSpc>
                <a:spcPct val="150000"/>
              </a:lnSpc>
              <a:buFont typeface="+mj-lt"/>
              <a:buAutoNum type="arabicPeriod"/>
            </a:pPr>
            <a:r>
              <a:rPr lang="en-US" sz="1600" b="0" i="0" dirty="0">
                <a:effectLst/>
                <a:latin typeface="inherit"/>
              </a:rPr>
              <a:t>where immigrants are offered an introductory </a:t>
            </a:r>
            <a:r>
              <a:rPr lang="en-US" sz="1600" b="0" i="0" dirty="0" err="1">
                <a:effectLst/>
                <a:latin typeface="inherit"/>
              </a:rPr>
              <a:t>programme</a:t>
            </a:r>
            <a:endParaRPr lang="en-US" sz="1600" b="0" i="0" dirty="0">
              <a:effectLst/>
              <a:latin typeface="inherit"/>
            </a:endParaRP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pic>
        <p:nvPicPr>
          <p:cNvPr id="10" name="Рисунок 9">
            <a:hlinkClick r:id="rId2" action="ppaction://hlinksldjump"/>
            <a:extLst>
              <a:ext uri="{FF2B5EF4-FFF2-40B4-BE49-F238E27FC236}">
                <a16:creationId xmlns:a16="http://schemas.microsoft.com/office/drawing/2014/main" id="{77DCD0D2-38E7-413D-B4CD-611E93D08FFB}"/>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23653" y="8142617"/>
            <a:ext cx="478971" cy="500825"/>
          </a:xfrm>
          <a:prstGeom prst="rect">
            <a:avLst/>
          </a:prstGeom>
        </p:spPr>
      </p:pic>
    </p:spTree>
    <p:extLst>
      <p:ext uri="{BB962C8B-B14F-4D97-AF65-F5344CB8AC3E}">
        <p14:creationId xmlns:p14="http://schemas.microsoft.com/office/powerpoint/2010/main" val="817595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1232552"/>
            <a:ext cx="7229766" cy="9171742"/>
          </a:xfrm>
          <a:prstGeom prst="rect">
            <a:avLst/>
          </a:prstGeom>
          <a:noFill/>
        </p:spPr>
        <p:txBody>
          <a:bodyPr wrap="square">
            <a:spAutoFit/>
          </a:bodyPr>
          <a:lstStyle/>
          <a:p>
            <a:pPr algn="ctr" fontAlgn="base"/>
            <a:r>
              <a:rPr lang="en-US" sz="1600" b="1" i="0" dirty="0">
                <a:effectLst/>
                <a:latin typeface="inherit"/>
              </a:rPr>
              <a:t>Your amazing brain</a:t>
            </a:r>
            <a:endParaRPr lang="en-US" sz="1600" b="0" i="0" dirty="0">
              <a:effectLst/>
              <a:latin typeface="Arial" panose="020B0604020202020204" pitchFamily="34" charset="0"/>
            </a:endParaRP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You carry around a three-pound mass of wrinkly material in your head that controls every single thing you will ever do. From enabling you to think, learn, create, and feel emotions to controlling every blink, breath, and heartbeat </a:t>
            </a:r>
            <a:r>
              <a:rPr lang="en-US" sz="1600" b="0" i="0" dirty="0">
                <a:effectLst/>
                <a:latin typeface="inherit"/>
              </a:rPr>
              <a:t>–</a:t>
            </a:r>
            <a:r>
              <a:rPr lang="en-US" sz="1600" b="0" i="0" dirty="0">
                <a:effectLst/>
                <a:latin typeface="Arial" panose="020B0604020202020204" pitchFamily="34" charset="0"/>
              </a:rPr>
              <a:t> this fantastic control center is your brain. It is a structure so amazing that in the foreword to </a:t>
            </a:r>
            <a:r>
              <a:rPr lang="en-US" sz="1600" b="0" i="1" dirty="0">
                <a:effectLst/>
                <a:latin typeface="inherit"/>
              </a:rPr>
              <a:t>Discovering the Brain</a:t>
            </a:r>
            <a:r>
              <a:rPr lang="en-US" sz="1600" b="0" i="0" dirty="0">
                <a:effectLst/>
                <a:latin typeface="Arial" panose="020B0604020202020204" pitchFamily="34" charset="0"/>
              </a:rPr>
              <a:t>, famous scientist James Watson wrote, “The brain is the most complex thing we have yet discovered in our universe. It contains hundreds of billions of cells interlinked through trillions of connections. The brain confuses the mind.” Obviously to understand brain function, we need to confront its complexity.</a:t>
            </a:r>
          </a:p>
          <a:p>
            <a:pPr algn="l" fontAlgn="base"/>
            <a:r>
              <a:rPr lang="en-US" sz="1600" b="0" i="0" dirty="0">
                <a:effectLst/>
                <a:latin typeface="Arial" panose="020B0604020202020204" pitchFamily="34" charset="0"/>
              </a:rPr>
              <a:t>Imagine your kitten is on the kitchen counter. She’s about to step onto a stove. You have only seconds to act. Accessing the signals coming from your eyes, your brain quickly calculates when, where, and at what speed you will need to dive to intercept her. Then it orders your muscles to do so. Your timing is perfect and she’s safe. No computer can come close to your brain’s awesome ability to download, process, and react to the flood of information coming from your eyes, ears, and other sensory organs.</a:t>
            </a:r>
          </a:p>
          <a:p>
            <a:pPr algn="l" fontAlgn="base"/>
            <a:r>
              <a:rPr lang="en-US" sz="1600" b="0" i="0" dirty="0">
                <a:effectLst/>
                <a:latin typeface="Arial" panose="020B0604020202020204" pitchFamily="34" charset="0"/>
              </a:rPr>
              <a:t>Your brain contains about 100 billion microscopic cells called neurons </a:t>
            </a:r>
            <a:r>
              <a:rPr lang="en-US" sz="1600" b="0" i="0" dirty="0">
                <a:effectLst/>
                <a:latin typeface="inherit"/>
              </a:rPr>
              <a:t>–</a:t>
            </a:r>
            <a:r>
              <a:rPr lang="en-US" sz="1600" b="0" i="0" dirty="0">
                <a:effectLst/>
                <a:latin typeface="Arial" panose="020B0604020202020204" pitchFamily="34" charset="0"/>
              </a:rPr>
              <a:t> so many it would take you over 3,000 years to count them all. Whenever you dream, laugh, think, see, or move, it’s because tiny chemical and electrical signals are racing between these neurons along billions of tiny neuron highways. Believe it or not, the activity in your brain never stops. Countless messages zip around inside it every second like a supercharged pinball machine. Your neurons create and send more messages than all the phones in the entire world. And while a single neuron generates only a tiny amount of electricity, all your neurons together can generate enough electricity to power a low-wattage bulb.</a:t>
            </a:r>
            <a:endParaRPr lang="ru-RU" sz="1600" b="0" i="0" dirty="0">
              <a:effectLst/>
              <a:latin typeface="Arial" panose="020B0604020202020204" pitchFamily="34" charset="0"/>
            </a:endParaRPr>
          </a:p>
          <a:p>
            <a:pPr fontAlgn="base"/>
            <a:r>
              <a:rPr lang="en-US" sz="1600" b="0" i="0" dirty="0">
                <a:effectLst/>
                <a:latin typeface="Arial" panose="020B0604020202020204" pitchFamily="34" charset="0"/>
              </a:rPr>
              <a:t>Neurons send information to your brain at more than 150 miles (241 kilometers) per hour. For example, a bee lands on your bare foot. Sensory neurons in your skin relay this information to your spinal cord and brain at a speed of more than 150 miles (241 kilometers) per hour. Your brain then uses motor neurons to transmit the message back through your spinal cord to your foot to shake the bee off quickly. Motor neurons can relay this information at more than 200 miles (322 kilometers) per hour.</a:t>
            </a:r>
          </a:p>
          <a:p>
            <a:pPr algn="l" fontAlgn="base"/>
            <a:endParaRPr lang="en-US" sz="1600" b="0" i="0" dirty="0">
              <a:effectLst/>
              <a:latin typeface="Arial" panose="020B0604020202020204" pitchFamily="34" charset="0"/>
            </a:endParaRPr>
          </a:p>
          <a:p>
            <a:pPr algn="l" fontAlgn="base"/>
            <a:endParaRPr lang="en-US" sz="1400" b="0" i="0" dirty="0">
              <a:effectLst/>
              <a:latin typeface="Arial" panose="020B0604020202020204" pitchFamily="34" charset="0"/>
            </a:endParaRPr>
          </a:p>
        </p:txBody>
      </p:sp>
      <p:pic>
        <p:nvPicPr>
          <p:cNvPr id="9" name="Рисунок 8">
            <a:extLst>
              <a:ext uri="{FF2B5EF4-FFF2-40B4-BE49-F238E27FC236}">
                <a16:creationId xmlns:a16="http://schemas.microsoft.com/office/drawing/2014/main" id="{259589C9-E604-4625-9621-CE123E6187B7}"/>
              </a:ext>
            </a:extLst>
          </p:cNvPr>
          <p:cNvPicPr>
            <a:picLocks noChangeAspect="1"/>
          </p:cNvPicPr>
          <p:nvPr/>
        </p:nvPicPr>
        <p:blipFill rotWithShape="1">
          <a:blip r:embed="rId2">
            <a:extLst>
              <a:ext uri="{28A0092B-C50C-407E-A947-70E740481C1C}">
                <a14:useLocalDpi xmlns:a14="http://schemas.microsoft.com/office/drawing/2010/main" val="0"/>
              </a:ext>
            </a:extLst>
          </a:blip>
          <a:srcRect l="27929" t="26647" r="28185" b="27464"/>
          <a:stretch/>
        </p:blipFill>
        <p:spPr>
          <a:xfrm rot="18078737">
            <a:off x="6563716" y="982140"/>
            <a:ext cx="478971" cy="500825"/>
          </a:xfrm>
          <a:prstGeom prst="rect">
            <a:avLst/>
          </a:prstGeom>
        </p:spPr>
      </p:pic>
    </p:spTree>
    <p:extLst>
      <p:ext uri="{BB962C8B-B14F-4D97-AF65-F5344CB8AC3E}">
        <p14:creationId xmlns:p14="http://schemas.microsoft.com/office/powerpoint/2010/main" val="1607746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2339102"/>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text, the most distinctive characteristic of the brain is its …</a:t>
            </a:r>
          </a:p>
          <a:p>
            <a:pPr algn="l" fontAlgn="base"/>
            <a:r>
              <a:rPr lang="en-US" sz="1600" b="0" i="0" dirty="0">
                <a:effectLst/>
                <a:latin typeface="Arial" panose="020B0604020202020204" pitchFamily="34" charset="0"/>
              </a:rPr>
              <a:t>A) ability to control the body.</a:t>
            </a:r>
          </a:p>
          <a:p>
            <a:pPr algn="l" fontAlgn="base"/>
            <a:r>
              <a:rPr lang="en-US" sz="1600" b="0" i="0" dirty="0">
                <a:effectLst/>
                <a:latin typeface="Arial" panose="020B0604020202020204" pitchFamily="34" charset="0"/>
              </a:rPr>
              <a:t>B) elaborateness.</a:t>
            </a:r>
          </a:p>
          <a:p>
            <a:pPr algn="l" fontAlgn="base"/>
            <a:r>
              <a:rPr lang="en-US" sz="1600" b="0" i="0" dirty="0">
                <a:effectLst/>
                <a:latin typeface="Arial" panose="020B0604020202020204" pitchFamily="34" charset="0"/>
              </a:rPr>
              <a:t>C) size.</a:t>
            </a:r>
          </a:p>
          <a:p>
            <a:pPr algn="l" fontAlgn="base"/>
            <a:r>
              <a:rPr lang="en-US" sz="1600" b="0" i="0" dirty="0">
                <a:effectLst/>
                <a:latin typeface="Arial" panose="020B0604020202020204" pitchFamily="34" charset="0"/>
              </a:rPr>
              <a:t>D) weight.</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772789" y="6041363"/>
            <a:ext cx="6719095"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The claims that the brain is better than any computer because it …</a:t>
            </a:r>
          </a:p>
          <a:p>
            <a:pPr algn="l" fontAlgn="base"/>
            <a:r>
              <a:rPr lang="en-US" sz="1600" b="0" i="0" dirty="0">
                <a:effectLst/>
                <a:latin typeface="Arial" panose="020B0604020202020204" pitchFamily="34" charset="0"/>
                <a:cs typeface="Arial" panose="020B0604020202020204" pitchFamily="34" charset="0"/>
              </a:rPr>
              <a:t>A) processes more information.</a:t>
            </a:r>
          </a:p>
          <a:p>
            <a:pPr algn="l" fontAlgn="base"/>
            <a:r>
              <a:rPr lang="en-US" sz="1600" b="0" i="0" dirty="0">
                <a:effectLst/>
                <a:latin typeface="Arial" panose="020B0604020202020204" pitchFamily="34" charset="0"/>
                <a:cs typeface="Arial" panose="020B0604020202020204" pitchFamily="34" charset="0"/>
              </a:rPr>
              <a:t>B) works faster.</a:t>
            </a:r>
          </a:p>
          <a:p>
            <a:pPr algn="l" fontAlgn="base"/>
            <a:r>
              <a:rPr lang="en-US" sz="1600" b="0" i="0" dirty="0">
                <a:effectLst/>
                <a:latin typeface="Arial" panose="020B0604020202020204" pitchFamily="34" charset="0"/>
                <a:cs typeface="Arial" panose="020B0604020202020204" pitchFamily="34" charset="0"/>
              </a:rPr>
              <a:t>C) can download information from different sources.</a:t>
            </a:r>
          </a:p>
          <a:p>
            <a:pPr algn="l" fontAlgn="base"/>
            <a:r>
              <a:rPr lang="en-US" sz="1600" b="0" i="0" dirty="0">
                <a:effectLst/>
                <a:latin typeface="Arial" panose="020B0604020202020204" pitchFamily="34" charset="0"/>
                <a:cs typeface="Arial" panose="020B0604020202020204" pitchFamily="34" charset="0"/>
              </a:rPr>
              <a:t>D) reacts to information more adequately.</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6256106"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According to the text, the work of brain neurons influences …</a:t>
            </a:r>
          </a:p>
          <a:p>
            <a:pPr algn="l" fontAlgn="base"/>
            <a:r>
              <a:rPr lang="en-US" sz="1600" b="0" i="0" dirty="0">
                <a:effectLst/>
                <a:latin typeface="Arial" panose="020B0604020202020204" pitchFamily="34" charset="0"/>
                <a:cs typeface="Arial" panose="020B0604020202020204" pitchFamily="34" charset="0"/>
              </a:rPr>
              <a:t>A) electricity production.</a:t>
            </a:r>
          </a:p>
          <a:p>
            <a:pPr algn="l" fontAlgn="base"/>
            <a:r>
              <a:rPr lang="en-US" sz="1600" b="0" i="0" dirty="0">
                <a:effectLst/>
                <a:latin typeface="Arial" panose="020B0604020202020204" pitchFamily="34" charset="0"/>
                <a:cs typeface="Arial" panose="020B0604020202020204" pitchFamily="34" charset="0"/>
              </a:rPr>
              <a:t>B) our dreams.</a:t>
            </a:r>
          </a:p>
          <a:p>
            <a:pPr algn="l" fontAlgn="base"/>
            <a:r>
              <a:rPr lang="en-US" sz="1600" b="0" i="0" dirty="0">
                <a:effectLst/>
                <a:latin typeface="Arial" panose="020B0604020202020204" pitchFamily="34" charset="0"/>
                <a:cs typeface="Arial" panose="020B0604020202020204" pitchFamily="34" charset="0"/>
              </a:rPr>
              <a:t>C) everything we do.</a:t>
            </a:r>
          </a:p>
          <a:p>
            <a:pPr algn="l" fontAlgn="base"/>
            <a:r>
              <a:rPr lang="en-US" sz="1600" b="0" i="0" dirty="0">
                <a:effectLst/>
                <a:latin typeface="Arial" panose="020B0604020202020204" pitchFamily="34" charset="0"/>
                <a:cs typeface="Arial" panose="020B0604020202020204" pitchFamily="34" charset="0"/>
              </a:rPr>
              <a:t>D) character of messages we send.</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53704" y="454917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20" name="Рисунок 19">
            <a:hlinkClick r:id="rId2" action="ppaction://hlinksldjump"/>
            <a:extLst>
              <a:ext uri="{FF2B5EF4-FFF2-40B4-BE49-F238E27FC236}">
                <a16:creationId xmlns:a16="http://schemas.microsoft.com/office/drawing/2014/main" id="{3744BB9C-6C5B-4ED8-8E46-5B9D4440F71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56412" y="9398525"/>
            <a:ext cx="478971" cy="500825"/>
          </a:xfrm>
          <a:prstGeom prst="rect">
            <a:avLst/>
          </a:prstGeom>
        </p:spPr>
      </p:pic>
      <p:sp>
        <p:nvSpPr>
          <p:cNvPr id="14" name="TextBox 13">
            <a:extLst>
              <a:ext uri="{FF2B5EF4-FFF2-40B4-BE49-F238E27FC236}">
                <a16:creationId xmlns:a16="http://schemas.microsoft.com/office/drawing/2014/main" id="{B0D70CD3-EF18-4B88-9983-F70CC7E74CB3}"/>
              </a:ext>
            </a:extLst>
          </p:cNvPr>
          <p:cNvSpPr txBox="1"/>
          <p:nvPr/>
        </p:nvSpPr>
        <p:spPr>
          <a:xfrm>
            <a:off x="318609" y="302720"/>
            <a:ext cx="7069853" cy="4185761"/>
          </a:xfrm>
          <a:prstGeom prst="rect">
            <a:avLst/>
          </a:prstGeom>
          <a:noFill/>
        </p:spPr>
        <p:txBody>
          <a:bodyPr wrap="square">
            <a:spAutoFit/>
          </a:bodyPr>
          <a:lstStyle/>
          <a:p>
            <a:pPr algn="l" fontAlgn="base"/>
            <a:r>
              <a:rPr lang="en-US" sz="1600" b="0" i="0" dirty="0">
                <a:effectLst/>
                <a:latin typeface="Arial" panose="020B0604020202020204" pitchFamily="34" charset="0"/>
              </a:rPr>
              <a:t>Riding a bike seems impossible at first. But soon you master it. How? As you practice, your brain sends “bike riding” messages along certain pathways of neurons over and over, forming new connections. In fact, the structure of your brain changes every time you learn, as well as whenever you have a new thought or memory.</a:t>
            </a:r>
          </a:p>
          <a:p>
            <a:pPr algn="l" fontAlgn="base"/>
            <a:r>
              <a:rPr lang="en-US" sz="1600" b="0" i="0" dirty="0">
                <a:effectLst/>
                <a:latin typeface="Arial" panose="020B0604020202020204" pitchFamily="34" charset="0"/>
              </a:rPr>
              <a:t>It is well known that any exercise that makes your heart beat faster, like running or playing basketball, is great for your body and can even help improve your mood. But large-scale efforts of scientists from a group of institutes from the National Institutes of Health have recently showed that for a period of time after you’ve exercised, your body produces a chemical that makes your brain more receptive for gaining new knowledge. So if you’re stuck on a homework problem, go out and play a game of soccer, then try the problem again. You just might discover that you’re able to solve it.</a:t>
            </a:r>
          </a:p>
          <a:p>
            <a:pPr algn="l" fontAlgn="base"/>
            <a:r>
              <a:rPr lang="en-US" sz="16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51740" y="385850"/>
            <a:ext cx="6468035" cy="1600438"/>
          </a:xfrm>
          <a:prstGeom prst="rect">
            <a:avLst/>
          </a:prstGeom>
          <a:noFill/>
        </p:spPr>
        <p:txBody>
          <a:bodyPr wrap="square">
            <a:spAutoFit/>
          </a:bodyPr>
          <a:lstStyle/>
          <a:p>
            <a:pPr algn="l" fontAlgn="base"/>
            <a:r>
              <a:rPr lang="en-US" sz="1600" b="0" i="0" dirty="0">
                <a:effectLst/>
                <a:latin typeface="Arial" panose="020B0604020202020204" pitchFamily="34" charset="0"/>
              </a:rPr>
              <a:t>The narrator compares the work of neurons to a pinball machine to …</a:t>
            </a:r>
          </a:p>
          <a:p>
            <a:pPr algn="l" fontAlgn="base"/>
            <a:r>
              <a:rPr lang="en-US" sz="1600" b="0" i="0" dirty="0">
                <a:effectLst/>
                <a:latin typeface="Arial" panose="020B0604020202020204" pitchFamily="34" charset="0"/>
              </a:rPr>
              <a:t>A) show the character of brain work.</a:t>
            </a:r>
          </a:p>
          <a:p>
            <a:pPr algn="l" fontAlgn="base"/>
            <a:r>
              <a:rPr lang="en-US" sz="1600" b="0" i="0" dirty="0">
                <a:effectLst/>
                <a:latin typeface="Arial" panose="020B0604020202020204" pitchFamily="34" charset="0"/>
              </a:rPr>
              <a:t>B) raise the awareness of the brain’s nature.</a:t>
            </a:r>
          </a:p>
          <a:p>
            <a:pPr algn="l" fontAlgn="base"/>
            <a:r>
              <a:rPr lang="en-US" sz="1600" b="0" i="0" dirty="0">
                <a:effectLst/>
                <a:latin typeface="Arial" panose="020B0604020202020204" pitchFamily="34" charset="0"/>
              </a:rPr>
              <a:t>C) stress the amount of information that the brain processes.</a:t>
            </a:r>
          </a:p>
          <a:p>
            <a:pPr algn="l" fontAlgn="base"/>
            <a:r>
              <a:rPr lang="en-US" sz="1600" b="0" i="0" dirty="0">
                <a:effectLst/>
                <a:latin typeface="Arial" panose="020B0604020202020204" pitchFamily="34" charset="0"/>
              </a:rPr>
              <a:t>D) illustrate the shape of the neuron highways.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2308324"/>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Comparing sensory and motor neurons, we can make a conclusion that …</a:t>
            </a:r>
          </a:p>
          <a:p>
            <a:pPr algn="l" fontAlgn="base"/>
            <a:r>
              <a:rPr lang="en-US" sz="1600" b="0" i="0" dirty="0">
                <a:effectLst/>
                <a:latin typeface="Arial" panose="020B0604020202020204" pitchFamily="34" charset="0"/>
                <a:cs typeface="Arial" panose="020B0604020202020204" pitchFamily="34" charset="0"/>
              </a:rPr>
              <a:t>A) motor neurons transmit information faster.</a:t>
            </a:r>
          </a:p>
          <a:p>
            <a:pPr algn="l" fontAlgn="base"/>
            <a:r>
              <a:rPr lang="en-US" sz="1600" b="0" i="0" dirty="0">
                <a:effectLst/>
                <a:latin typeface="Arial" panose="020B0604020202020204" pitchFamily="34" charset="0"/>
                <a:cs typeface="Arial" panose="020B0604020202020204" pitchFamily="34" charset="0"/>
              </a:rPr>
              <a:t>B) there are more motor neurons.</a:t>
            </a:r>
          </a:p>
          <a:p>
            <a:pPr algn="l" fontAlgn="base"/>
            <a:r>
              <a:rPr lang="en-US" sz="1600" b="0" i="0" dirty="0">
                <a:effectLst/>
                <a:latin typeface="Arial" panose="020B0604020202020204" pitchFamily="34" charset="0"/>
                <a:cs typeface="Arial" panose="020B0604020202020204" pitchFamily="34" charset="0"/>
              </a:rPr>
              <a:t>C) sensory neurons transmit information faster.</a:t>
            </a:r>
          </a:p>
          <a:p>
            <a:pPr algn="l" fontAlgn="base"/>
            <a:r>
              <a:rPr lang="en-US" sz="1600" b="0" i="0" dirty="0">
                <a:effectLst/>
                <a:latin typeface="Arial" panose="020B0604020202020204" pitchFamily="34" charset="0"/>
                <a:cs typeface="Arial" panose="020B0604020202020204" pitchFamily="34" charset="0"/>
              </a:rPr>
              <a:t>D) there are more sensory neurons.</a:t>
            </a:r>
          </a:p>
          <a:p>
            <a:br>
              <a:rPr lang="en-US" sz="1600" dirty="0"/>
            </a:br>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39" y="4065543"/>
            <a:ext cx="6544141" cy="2062103"/>
          </a:xfrm>
          <a:prstGeom prst="rect">
            <a:avLst/>
          </a:prstGeom>
          <a:noFill/>
        </p:spPr>
        <p:txBody>
          <a:bodyPr wrap="square">
            <a:spAutoFit/>
          </a:bodyPr>
          <a:lstStyle/>
          <a:p>
            <a:pPr algn="l" fontAlgn="base"/>
            <a:r>
              <a:rPr lang="en-US" sz="1600" i="0" dirty="0">
                <a:effectLst/>
                <a:latin typeface="Arial" panose="020B0604020202020204" pitchFamily="34" charset="0"/>
              </a:rPr>
              <a:t>The structure of brain changes when …</a:t>
            </a:r>
          </a:p>
          <a:p>
            <a:pPr algn="l" fontAlgn="base"/>
            <a:r>
              <a:rPr lang="en-US" sz="1600" i="0" dirty="0">
                <a:effectLst/>
                <a:latin typeface="Arial" panose="020B0604020202020204" pitchFamily="34" charset="0"/>
              </a:rPr>
              <a:t>A) our memory fails.</a:t>
            </a:r>
          </a:p>
          <a:p>
            <a:pPr algn="l" fontAlgn="base"/>
            <a:r>
              <a:rPr lang="en-US" sz="1600" i="0" dirty="0">
                <a:effectLst/>
                <a:latin typeface="Arial" panose="020B0604020202020204" pitchFamily="34" charset="0"/>
              </a:rPr>
              <a:t>B) new neurons appear.</a:t>
            </a:r>
          </a:p>
          <a:p>
            <a:pPr algn="l" fontAlgn="base"/>
            <a:r>
              <a:rPr lang="en-US" sz="1600" i="0" dirty="0">
                <a:effectLst/>
                <a:latin typeface="Arial" panose="020B0604020202020204" pitchFamily="34" charset="0"/>
              </a:rPr>
              <a:t>C) we are riding a bike.</a:t>
            </a:r>
          </a:p>
          <a:p>
            <a:pPr algn="l" fontAlgn="base"/>
            <a:r>
              <a:rPr lang="en-US" sz="1600" i="0" dirty="0">
                <a:effectLst/>
                <a:latin typeface="Arial" panose="020B0604020202020204" pitchFamily="34" charset="0"/>
              </a:rPr>
              <a:t>D) we acquire new knowledge.</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14" name="Рисунок 13">
            <a:hlinkClick r:id="rId2" action="ppaction://hlinksldjump"/>
            <a:extLst>
              <a:ext uri="{FF2B5EF4-FFF2-40B4-BE49-F238E27FC236}">
                <a16:creationId xmlns:a16="http://schemas.microsoft.com/office/drawing/2014/main" id="{00DB23E5-5991-4B02-BA16-65DBCC50B803}"/>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741889" y="9238340"/>
            <a:ext cx="478971" cy="500825"/>
          </a:xfrm>
          <a:prstGeom prst="rect">
            <a:avLst/>
          </a:prstGeom>
        </p:spPr>
      </p:pic>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882360" y="5920597"/>
            <a:ext cx="6274414" cy="1569660"/>
          </a:xfrm>
          <a:prstGeom prst="rect">
            <a:avLst/>
          </a:prstGeom>
          <a:noFill/>
        </p:spPr>
        <p:txBody>
          <a:bodyPr wrap="square">
            <a:spAutoFit/>
          </a:bodyPr>
          <a:lstStyle/>
          <a:p>
            <a:pPr algn="l" fontAlgn="base"/>
            <a:r>
              <a:rPr lang="en-US" sz="1600" b="0" i="0" dirty="0">
                <a:solidFill>
                  <a:srgbClr val="555555"/>
                </a:solidFill>
                <a:effectLst/>
                <a:latin typeface="Arial" panose="020B0604020202020204" pitchFamily="34" charset="0"/>
              </a:rPr>
              <a:t> </a:t>
            </a:r>
            <a:r>
              <a:rPr lang="en-US" sz="1600" b="0" i="0" dirty="0">
                <a:effectLst/>
                <a:latin typeface="Arial" panose="020B0604020202020204" pitchFamily="34" charset="0"/>
              </a:rPr>
              <a:t>Physical exercises proved to be good for …</a:t>
            </a:r>
          </a:p>
          <a:p>
            <a:pPr algn="l" fontAlgn="base"/>
            <a:r>
              <a:rPr lang="en-US" sz="1600" b="0" i="0" dirty="0">
                <a:effectLst/>
                <a:latin typeface="Arial" panose="020B0604020202020204" pitchFamily="34" charset="0"/>
              </a:rPr>
              <a:t>A) the production of brain chemicals.</a:t>
            </a:r>
          </a:p>
          <a:p>
            <a:pPr algn="l" fontAlgn="base"/>
            <a:r>
              <a:rPr lang="en-US" sz="1600" b="0" i="0" dirty="0">
                <a:effectLst/>
                <a:latin typeface="Arial" panose="020B0604020202020204" pitchFamily="34" charset="0"/>
              </a:rPr>
              <a:t>B) solving homework problems.</a:t>
            </a:r>
          </a:p>
          <a:p>
            <a:pPr algn="l" fontAlgn="base"/>
            <a:r>
              <a:rPr lang="en-US" sz="1600" b="0" i="0" dirty="0">
                <a:effectLst/>
                <a:latin typeface="Arial" panose="020B0604020202020204" pitchFamily="34" charset="0"/>
              </a:rPr>
              <a:t>C) giving the brain a rest.</a:t>
            </a:r>
          </a:p>
          <a:p>
            <a:pPr algn="l" fontAlgn="base"/>
            <a:r>
              <a:rPr lang="en-US" sz="1600" b="0" i="0" dirty="0">
                <a:effectLst/>
                <a:latin typeface="Arial" panose="020B0604020202020204" pitchFamily="34" charset="0"/>
              </a:rPr>
              <a:t>D) maintaining a good mood.</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a:t>
            </a:r>
            <a:r>
              <a:rPr lang="en-US" sz="1600" b="1" i="1" dirty="0">
                <a:effectLst/>
                <a:latin typeface="inherit"/>
              </a:rPr>
              <a:t>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a:t>
            </a:r>
            <a:r>
              <a:rPr lang="en-US" sz="1600" b="1" i="1" dirty="0">
                <a:effectLst/>
                <a:latin typeface="inherit"/>
              </a:rPr>
              <a:t>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806962" y="1760182"/>
            <a:ext cx="5546541" cy="8500853"/>
          </a:xfrm>
          <a:prstGeom prst="rect">
            <a:avLst/>
          </a:prstGeom>
          <a:noFill/>
        </p:spPr>
        <p:txBody>
          <a:bodyPr wrap="square">
            <a:spAutoFit/>
          </a:bodyPr>
          <a:lstStyle/>
          <a:p>
            <a:pPr algn="l" fontAlgn="base"/>
            <a:r>
              <a:rPr lang="en-US" b="0" i="0" dirty="0">
                <a:effectLst/>
                <a:latin typeface="Arial" panose="020B0604020202020204" pitchFamily="34" charset="0"/>
              </a:rPr>
              <a:t> </a:t>
            </a:r>
          </a:p>
          <a:p>
            <a:pPr algn="ctr" fontAlgn="base"/>
            <a:r>
              <a:rPr lang="en-US" b="0" i="0" dirty="0">
                <a:effectLst/>
                <a:latin typeface="Arial" panose="020B0604020202020204" pitchFamily="34" charset="0"/>
              </a:rPr>
              <a:t> </a:t>
            </a:r>
            <a:r>
              <a:rPr lang="en-US" b="1" i="0" dirty="0">
                <a:effectLst/>
                <a:latin typeface="inherit"/>
              </a:rPr>
              <a:t>The largest snowfall in decades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This week’s snowfall in Brazil is one of the largest in decades. As snow on the ground is not a very common landscape in a so-called tropical country, everybody ______ excited when they saw streets in snow. In the cities by the sea people are used to spending the summer sun bathing. They ______ very much when they saw snow covering the city. It ______ long before social media became loaded with pictures of white fields and roads, and snowmen.</a:t>
            </a:r>
          </a:p>
          <a:p>
            <a:pPr algn="l" fontAlgn="base"/>
            <a:r>
              <a:rPr lang="en-US" b="0" i="0" dirty="0">
                <a:effectLst/>
                <a:latin typeface="Arial" panose="020B0604020202020204" pitchFamily="34" charset="0"/>
              </a:rPr>
              <a:t> </a:t>
            </a:r>
          </a:p>
          <a:p>
            <a:pPr algn="ctr" fontAlgn="base"/>
            <a:r>
              <a:rPr lang="en-US" b="1" i="0" dirty="0">
                <a:effectLst/>
                <a:latin typeface="inherit"/>
              </a:rPr>
              <a:t>Flood in Santa Claus’ home</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The usual images of the North Pole are impressive ice sheets, but scenes from a webcam there reveal a different story. Meteorologists have reported that temperatures in early July were one to three degrees Celsius _____ than the year’s average over most of the Arctic Ocean.</a:t>
            </a:r>
          </a:p>
          <a:p>
            <a:pPr algn="l" fontAlgn="base"/>
            <a:r>
              <a:rPr lang="en-US" b="0" i="0" dirty="0">
                <a:effectLst/>
                <a:latin typeface="Arial" panose="020B0604020202020204" pitchFamily="34" charset="0"/>
              </a:rPr>
              <a:t>Thanks to rapidly melting ice, Santa Claus now ______ his own swimming pool. The North Pole is currently a lake, Canada.com reports. The lake is about a foot deep, ______ entirely of the melted ice itself. It shows a dramatic change is the Arctic climate.</a:t>
            </a:r>
          </a:p>
          <a:p>
            <a:pPr algn="l" fontAlgn="base">
              <a:lnSpc>
                <a:spcPct val="150000"/>
              </a:lnSpc>
            </a:pP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314973" y="3464171"/>
            <a:ext cx="1218581" cy="338554"/>
          </a:xfrm>
          <a:prstGeom prst="rect">
            <a:avLst/>
          </a:prstGeom>
          <a:noFill/>
        </p:spPr>
        <p:txBody>
          <a:bodyPr wrap="square" rtlCol="0">
            <a:spAutoFit/>
          </a:bodyPr>
          <a:lstStyle/>
          <a:p>
            <a:r>
              <a:rPr lang="en-US" sz="1600" b="1" dirty="0">
                <a:latin typeface="inherit"/>
              </a:rPr>
              <a:t>FEEL</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312612" y="3971150"/>
            <a:ext cx="1170082" cy="338554"/>
          </a:xfrm>
          <a:prstGeom prst="rect">
            <a:avLst/>
          </a:prstGeom>
          <a:noFill/>
        </p:spPr>
        <p:txBody>
          <a:bodyPr wrap="square">
            <a:spAutoFit/>
          </a:bodyPr>
          <a:lstStyle/>
          <a:p>
            <a:r>
              <a:rPr lang="en-US" sz="1600" b="1" dirty="0"/>
              <a:t>SURPRISE</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16676" y="391356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16676" y="445577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216676" y="712932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182694" y="79862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4" y="858087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333209" y="4545458"/>
            <a:ext cx="1179924" cy="338554"/>
          </a:xfrm>
          <a:prstGeom prst="rect">
            <a:avLst/>
          </a:prstGeom>
          <a:noFill/>
        </p:spPr>
        <p:txBody>
          <a:bodyPr wrap="square">
            <a:spAutoFit/>
          </a:bodyPr>
          <a:lstStyle/>
          <a:p>
            <a:r>
              <a:rPr lang="en-US" sz="1600" b="1" dirty="0">
                <a:latin typeface="inherit"/>
              </a:rPr>
              <a:t>NOT/BE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287407" y="7261413"/>
            <a:ext cx="1507370" cy="338554"/>
          </a:xfrm>
          <a:prstGeom prst="rect">
            <a:avLst/>
          </a:prstGeom>
          <a:noFill/>
        </p:spPr>
        <p:txBody>
          <a:bodyPr wrap="square">
            <a:spAutoFit/>
          </a:bodyPr>
          <a:lstStyle/>
          <a:p>
            <a:r>
              <a:rPr lang="en-US" sz="1600" b="1" i="0" dirty="0">
                <a:effectLst/>
                <a:latin typeface="inherit"/>
              </a:rPr>
              <a:t>HIGH</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93605" y="8137700"/>
            <a:ext cx="1122095" cy="338554"/>
          </a:xfrm>
          <a:prstGeom prst="rect">
            <a:avLst/>
          </a:prstGeom>
          <a:noFill/>
        </p:spPr>
        <p:txBody>
          <a:bodyPr wrap="square">
            <a:spAutoFit/>
          </a:bodyPr>
          <a:lstStyle/>
          <a:p>
            <a:r>
              <a:rPr lang="en-US" sz="1600" b="1" dirty="0">
                <a:latin typeface="inherit"/>
              </a:rPr>
              <a:t>HAVE</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266467" y="8712964"/>
            <a:ext cx="1110689" cy="338554"/>
          </a:xfrm>
          <a:prstGeom prst="rect">
            <a:avLst/>
          </a:prstGeom>
          <a:noFill/>
        </p:spPr>
        <p:txBody>
          <a:bodyPr wrap="square">
            <a:spAutoFit/>
          </a:bodyPr>
          <a:lstStyle/>
          <a:p>
            <a:r>
              <a:rPr lang="en-US" sz="1600" b="1" dirty="0">
                <a:latin typeface="inherit"/>
              </a:rPr>
              <a:t>CONSIST</a:t>
            </a:r>
            <a:endParaRPr lang="ru-RU" sz="1600" dirty="0"/>
          </a:p>
        </p:txBody>
      </p:sp>
      <p:pic>
        <p:nvPicPr>
          <p:cNvPr id="29" name="Рисунок 28">
            <a:hlinkClick r:id="rId2" action="ppaction://hlinksldjump"/>
            <a:extLst>
              <a:ext uri="{FF2B5EF4-FFF2-40B4-BE49-F238E27FC236}">
                <a16:creationId xmlns:a16="http://schemas.microsoft.com/office/drawing/2014/main" id="{803F33A5-F5BB-42FF-9D6E-447B6928E455}"/>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99144" y="5487557"/>
            <a:ext cx="478971" cy="500825"/>
          </a:xfrm>
          <a:prstGeom prst="rect">
            <a:avLst/>
          </a:prstGeom>
        </p:spPr>
      </p:pic>
    </p:spTree>
    <p:extLst>
      <p:ext uri="{BB962C8B-B14F-4D97-AF65-F5344CB8AC3E}">
        <p14:creationId xmlns:p14="http://schemas.microsoft.com/office/powerpoint/2010/main" val="141230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a:t>
            </a:r>
            <a:r>
              <a:rPr lang="en-US" sz="1600" b="1" i="1" dirty="0">
                <a:effectLst/>
                <a:latin typeface="inherit"/>
              </a:rPr>
              <a:t>5</a:t>
            </a:r>
            <a:r>
              <a:rPr lang="ru-RU" sz="1600" b="1" i="1" dirty="0">
                <a:effectLst/>
                <a:latin typeface="inherit"/>
              </a:rPr>
              <a:t>-</a:t>
            </a:r>
            <a:r>
              <a:rPr lang="en-US" sz="1600" b="1" i="1" dirty="0">
                <a:effectLst/>
                <a:latin typeface="inherit"/>
              </a:rPr>
              <a:t>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211791" y="319593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5</a:t>
            </a: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217726" y="37797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6</a:t>
            </a: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217066" y="5005037"/>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7</a:t>
            </a: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184299" y="617771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8</a:t>
            </a: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184298" y="737118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29</a:t>
            </a:r>
          </a:p>
        </p:txBody>
      </p:sp>
      <p:sp>
        <p:nvSpPr>
          <p:cNvPr id="12" name="TextBox 11">
            <a:extLst>
              <a:ext uri="{FF2B5EF4-FFF2-40B4-BE49-F238E27FC236}">
                <a16:creationId xmlns:a16="http://schemas.microsoft.com/office/drawing/2014/main" id="{65F9BBB8-E8A5-41B5-9E5C-38A99E6744BE}"/>
              </a:ext>
            </a:extLst>
          </p:cNvPr>
          <p:cNvSpPr txBox="1"/>
          <p:nvPr/>
        </p:nvSpPr>
        <p:spPr>
          <a:xfrm>
            <a:off x="749075" y="845932"/>
            <a:ext cx="5744229" cy="9217908"/>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lnSpc>
                <a:spcPct val="150000"/>
              </a:lnSpc>
            </a:pPr>
            <a:r>
              <a:rPr lang="en-US" b="1" i="0" dirty="0">
                <a:effectLst/>
                <a:latin typeface="inherit"/>
              </a:rPr>
              <a:t>Understanding poetry</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Poetry is language used to form patterns of sound and thought into work of art. Good poems often seem to suggest more than they say, and complete understanding of the poem often depends upon the sensitivity and ______ of the reader.</a:t>
            </a:r>
          </a:p>
          <a:p>
            <a:pPr algn="l" fontAlgn="base">
              <a:lnSpc>
                <a:spcPct val="150000"/>
              </a:lnSpc>
            </a:pPr>
            <a:r>
              <a:rPr lang="en-US" b="0" i="0" dirty="0">
                <a:effectLst/>
                <a:latin typeface="Arial" panose="020B0604020202020204" pitchFamily="34" charset="0"/>
              </a:rPr>
              <a:t>Reading poetry in English can be especially ______ to speakers of other languages because it requires them to think in English.</a:t>
            </a:r>
          </a:p>
          <a:p>
            <a:pPr algn="l" fontAlgn="base">
              <a:lnSpc>
                <a:spcPct val="150000"/>
              </a:lnSpc>
            </a:pPr>
            <a:r>
              <a:rPr lang="en-US" b="0" i="0" dirty="0">
                <a:effectLst/>
                <a:latin typeface="Arial" panose="020B0604020202020204" pitchFamily="34" charset="0"/>
              </a:rPr>
              <a:t>It also requires them to consider the subtle ______ and connotations of words.</a:t>
            </a:r>
          </a:p>
          <a:p>
            <a:pPr algn="l" fontAlgn="base">
              <a:lnSpc>
                <a:spcPct val="150000"/>
              </a:lnSpc>
            </a:pPr>
            <a:r>
              <a:rPr lang="en-US" b="0" i="0" dirty="0">
                <a:effectLst/>
                <a:latin typeface="Arial" panose="020B0604020202020204" pitchFamily="34" charset="0"/>
              </a:rPr>
              <a:t>To understand the poem is to understand its images. An image is a detailed ______ that appeals to the senses.</a:t>
            </a:r>
          </a:p>
          <a:p>
            <a:pPr algn="l" fontAlgn="base">
              <a:lnSpc>
                <a:spcPct val="150000"/>
              </a:lnSpc>
            </a:pPr>
            <a:r>
              <a:rPr lang="en-US" b="0" i="0" dirty="0">
                <a:effectLst/>
                <a:latin typeface="Arial" panose="020B0604020202020204" pitchFamily="34" charset="0"/>
              </a:rPr>
              <a:t>It is like a picture drawn with words and like words, it can have ______ meanings.</a:t>
            </a:r>
          </a:p>
          <a:p>
            <a:pPr algn="l" fontAlgn="base">
              <a:lnSpc>
                <a:spcPct val="150000"/>
              </a:lnSpc>
            </a:pPr>
            <a:r>
              <a:rPr lang="en-US" b="0" i="0" dirty="0">
                <a:effectLst/>
                <a:latin typeface="Arial" panose="020B0604020202020204" pitchFamily="34" charset="0"/>
              </a:rPr>
              <a:t>These images often do more than describe a scene or experience </a:t>
            </a:r>
            <a:r>
              <a:rPr lang="en-US" b="0" i="0" dirty="0">
                <a:effectLst/>
                <a:latin typeface="inherit"/>
              </a:rPr>
              <a:t>–</a:t>
            </a:r>
            <a:r>
              <a:rPr lang="en-US" b="0" i="0" dirty="0">
                <a:effectLst/>
                <a:latin typeface="Arial" panose="020B0604020202020204" pitchFamily="34" charset="0"/>
              </a:rPr>
              <a:t> they try to create an experience for the reader. </a:t>
            </a:r>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338054" y="3431255"/>
            <a:ext cx="1311331" cy="369332"/>
          </a:xfrm>
          <a:prstGeom prst="rect">
            <a:avLst/>
          </a:prstGeom>
          <a:noFill/>
        </p:spPr>
        <p:txBody>
          <a:bodyPr wrap="square">
            <a:spAutoFit/>
          </a:bodyPr>
          <a:lstStyle/>
          <a:p>
            <a:r>
              <a:rPr lang="en-US" b="1" dirty="0">
                <a:latin typeface="inherit"/>
              </a:rPr>
              <a:t>IMAGINE</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379499" y="3829000"/>
            <a:ext cx="1269886" cy="369332"/>
          </a:xfrm>
          <a:prstGeom prst="rect">
            <a:avLst/>
          </a:prstGeom>
          <a:noFill/>
        </p:spPr>
        <p:txBody>
          <a:bodyPr wrap="square">
            <a:spAutoFit/>
          </a:bodyPr>
          <a:lstStyle/>
          <a:p>
            <a:r>
              <a:rPr lang="en-US" b="1" dirty="0">
                <a:latin typeface="inherit"/>
              </a:rPr>
              <a:t>HELP</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379499" y="5085554"/>
            <a:ext cx="1376091" cy="369332"/>
          </a:xfrm>
          <a:prstGeom prst="rect">
            <a:avLst/>
          </a:prstGeom>
          <a:noFill/>
        </p:spPr>
        <p:txBody>
          <a:bodyPr wrap="square">
            <a:spAutoFit/>
          </a:bodyPr>
          <a:lstStyle/>
          <a:p>
            <a:r>
              <a:rPr lang="en-US" b="1" dirty="0">
                <a:latin typeface="inherit"/>
              </a:rPr>
              <a:t>MEAN</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351645" y="6279028"/>
            <a:ext cx="1189664" cy="369332"/>
          </a:xfrm>
          <a:prstGeom prst="rect">
            <a:avLst/>
          </a:prstGeom>
          <a:noFill/>
        </p:spPr>
        <p:txBody>
          <a:bodyPr wrap="square">
            <a:spAutoFit/>
          </a:bodyPr>
          <a:lstStyle/>
          <a:p>
            <a:r>
              <a:rPr lang="en-US" sz="1800" b="1" i="0" dirty="0">
                <a:effectLst/>
                <a:latin typeface="inherit"/>
              </a:rPr>
              <a:t>DESCRIBE</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316647" y="7472502"/>
            <a:ext cx="1269886" cy="369332"/>
          </a:xfrm>
          <a:prstGeom prst="rect">
            <a:avLst/>
          </a:prstGeom>
          <a:noFill/>
        </p:spPr>
        <p:txBody>
          <a:bodyPr wrap="square">
            <a:spAutoFit/>
          </a:bodyPr>
          <a:lstStyle/>
          <a:p>
            <a:r>
              <a:rPr lang="en-US" sz="1800" b="1" i="0" dirty="0">
                <a:effectLst/>
                <a:latin typeface="inherit"/>
              </a:rPr>
              <a:t>VARY</a:t>
            </a:r>
            <a:endParaRPr lang="ru-RU" dirty="0"/>
          </a:p>
        </p:txBody>
      </p:sp>
      <p:pic>
        <p:nvPicPr>
          <p:cNvPr id="25" name="Рисунок 24">
            <a:hlinkClick r:id="rId2" action="ppaction://hlinksldjump"/>
            <a:extLst>
              <a:ext uri="{FF2B5EF4-FFF2-40B4-BE49-F238E27FC236}">
                <a16:creationId xmlns:a16="http://schemas.microsoft.com/office/drawing/2014/main" id="{56AA461C-C779-4CBC-B5B5-3773F7A5093F}"/>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624529" y="9609037"/>
            <a:ext cx="478971" cy="500825"/>
          </a:xfrm>
          <a:prstGeom prst="rect">
            <a:avLst/>
          </a:prstGeom>
        </p:spPr>
      </p:pic>
    </p:spTree>
    <p:extLst>
      <p:ext uri="{BB962C8B-B14F-4D97-AF65-F5344CB8AC3E}">
        <p14:creationId xmlns:p14="http://schemas.microsoft.com/office/powerpoint/2010/main" val="3496183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855802" y="6305429"/>
            <a:ext cx="6630908" cy="3816429"/>
          </a:xfrm>
          <a:prstGeom prst="rect">
            <a:avLst/>
          </a:prstGeom>
          <a:noFill/>
        </p:spPr>
        <p:txBody>
          <a:bodyPr wrap="square">
            <a:spAutoFit/>
          </a:bodyPr>
          <a:lstStyle/>
          <a:p>
            <a:pPr algn="l" fontAlgn="base">
              <a:lnSpc>
                <a:spcPct val="200000"/>
              </a:lnSpc>
            </a:pPr>
            <a:r>
              <a:rPr lang="en-US" sz="1600" b="0" i="0" dirty="0">
                <a:effectLst/>
                <a:latin typeface="inherit"/>
              </a:rPr>
              <a:t>A) concerns           B) applies                  C) affects                     D) influences</a:t>
            </a:r>
          </a:p>
          <a:p>
            <a:pPr algn="l" fontAlgn="base">
              <a:lnSpc>
                <a:spcPct val="200000"/>
              </a:lnSpc>
            </a:pPr>
            <a:r>
              <a:rPr lang="en-US" sz="1600" b="0" i="0" dirty="0">
                <a:effectLst/>
                <a:latin typeface="inherit"/>
              </a:rPr>
              <a:t>A) say                     B) speak                    C) tell                            D) talk</a:t>
            </a:r>
          </a:p>
          <a:p>
            <a:pPr algn="l" fontAlgn="base">
              <a:lnSpc>
                <a:spcPct val="200000"/>
              </a:lnSpc>
            </a:pPr>
            <a:r>
              <a:rPr lang="en-US" sz="1600" b="0" i="0" dirty="0">
                <a:effectLst/>
                <a:latin typeface="inherit"/>
              </a:rPr>
              <a:t>A) counted            B) dealt                      C) judged                  </a:t>
            </a:r>
            <a:r>
              <a:rPr lang="en-US" sz="1600" dirty="0">
                <a:latin typeface="inherit"/>
              </a:rPr>
              <a:t>    </a:t>
            </a:r>
            <a:r>
              <a:rPr lang="en-US" sz="1600" b="0" i="0" dirty="0">
                <a:effectLst/>
                <a:latin typeface="inherit"/>
              </a:rPr>
              <a:t>D) treated</a:t>
            </a:r>
          </a:p>
          <a:p>
            <a:pPr algn="l" fontAlgn="base">
              <a:lnSpc>
                <a:spcPct val="200000"/>
              </a:lnSpc>
            </a:pPr>
            <a:r>
              <a:rPr lang="en-US" sz="1600" b="0" i="0" dirty="0">
                <a:effectLst/>
                <a:latin typeface="inherit"/>
              </a:rPr>
              <a:t>A) did                      B) made                    C) set                              D) put</a:t>
            </a:r>
          </a:p>
          <a:p>
            <a:pPr algn="l" fontAlgn="base">
              <a:lnSpc>
                <a:spcPct val="200000"/>
              </a:lnSpc>
            </a:pPr>
            <a:r>
              <a:rPr lang="en-US" sz="1600" b="0" i="0" dirty="0">
                <a:effectLst/>
                <a:latin typeface="inherit"/>
              </a:rPr>
              <a:t>A) however            B) although              C) therefore                  D) nevertheless</a:t>
            </a:r>
          </a:p>
          <a:p>
            <a:pPr algn="l" fontAlgn="base">
              <a:lnSpc>
                <a:spcPct val="200000"/>
              </a:lnSpc>
            </a:pPr>
            <a:r>
              <a:rPr lang="en-US" sz="1600" b="0" i="0" dirty="0">
                <a:effectLst/>
                <a:latin typeface="inherit"/>
              </a:rPr>
              <a:t>A) made                 B) did                         C) took                          D) held</a:t>
            </a:r>
          </a:p>
          <a:p>
            <a:pPr algn="l" fontAlgn="base">
              <a:lnSpc>
                <a:spcPct val="200000"/>
              </a:lnSpc>
            </a:pPr>
            <a:r>
              <a:rPr lang="en-US" sz="1600" b="0" i="0" dirty="0">
                <a:effectLst/>
                <a:latin typeface="inherit"/>
              </a:rPr>
              <a:t>A) off                      B) out                        C) in                               D) over</a:t>
            </a:r>
          </a:p>
          <a:p>
            <a:endParaRPr lang="en-US" b="0" i="0" dirty="0">
              <a:effectLst/>
              <a:latin typeface="Arial" panose="020B0604020202020204" pitchFamily="34" charset="0"/>
            </a:endParaRP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097957"/>
            <a:ext cx="7234518" cy="5878532"/>
          </a:xfrm>
          <a:prstGeom prst="rect">
            <a:avLst/>
          </a:prstGeom>
          <a:noFill/>
        </p:spPr>
        <p:txBody>
          <a:bodyPr wrap="square">
            <a:spAutoFit/>
          </a:bodyPr>
          <a:lstStyle/>
          <a:p>
            <a:pPr algn="ctr" fontAlgn="base"/>
            <a:r>
              <a:rPr lang="en-US" sz="1500" b="1" i="0" dirty="0">
                <a:effectLst/>
                <a:latin typeface="inherit"/>
              </a:rPr>
              <a:t>My family</a:t>
            </a:r>
            <a:endParaRPr lang="en-US" sz="1500" b="0" i="0" dirty="0">
              <a:effectLst/>
              <a:latin typeface="Arial" panose="020B0604020202020204" pitchFamily="34" charset="0"/>
            </a:endParaRPr>
          </a:p>
          <a:p>
            <a:pPr algn="l" fontAlgn="base"/>
            <a:r>
              <a:rPr lang="en-US" sz="1500" b="0" i="0" dirty="0">
                <a:effectLst/>
                <a:latin typeface="Arial" panose="020B0604020202020204" pitchFamily="34" charset="0"/>
              </a:rPr>
              <a:t> </a:t>
            </a:r>
          </a:p>
          <a:p>
            <a:pPr algn="l" fontAlgn="base"/>
            <a:r>
              <a:rPr lang="en-US" sz="1500" b="0" i="0" dirty="0">
                <a:effectLst/>
                <a:latin typeface="Arial" panose="020B0604020202020204" pitchFamily="34" charset="0"/>
              </a:rPr>
              <a:t>I don’t believe anyone could describe me as a snob. However, I do believe that the saying “There’s a place for everything, and everything has its place” </a:t>
            </a:r>
            <a:r>
              <a:rPr lang="en-US" sz="1500" b="1" i="0" dirty="0">
                <a:effectLst/>
                <a:latin typeface="inherit"/>
              </a:rPr>
              <a:t>(1) </a:t>
            </a:r>
            <a:r>
              <a:rPr lang="en-US" sz="1500" b="0" i="0" dirty="0">
                <a:effectLst/>
                <a:latin typeface="Arial" panose="020B0604020202020204" pitchFamily="34" charset="0"/>
              </a:rPr>
              <a:t>_______ equally well to human beings.</a:t>
            </a:r>
          </a:p>
          <a:p>
            <a:pPr algn="l" fontAlgn="base"/>
            <a:r>
              <a:rPr lang="en-US" sz="1500" b="0" i="0" dirty="0">
                <a:effectLst/>
                <a:latin typeface="Arial" panose="020B0604020202020204" pitchFamily="34" charset="0"/>
              </a:rPr>
              <a:t>I was born in Yorkshire in Victorian times and I can safely </a:t>
            </a:r>
            <a:r>
              <a:rPr lang="en-US" sz="1500" b="1" i="0" dirty="0">
                <a:effectLst/>
                <a:latin typeface="inherit"/>
              </a:rPr>
              <a:t>(2) </a:t>
            </a:r>
            <a:r>
              <a:rPr lang="en-US" sz="1500" b="0" i="0" dirty="0">
                <a:effectLst/>
                <a:latin typeface="Arial" panose="020B0604020202020204" pitchFamily="34" charset="0"/>
              </a:rPr>
              <a:t>_______ that during this period my family played a considerable role. My father, Sir Raymond Hardcastle, was not only an inventor and industrialist of great imagination and skill, but he also built up one of the nation’s most successful companies. At the same time he always </a:t>
            </a:r>
            <a:r>
              <a:rPr lang="en-US" sz="1500" b="1" i="0" dirty="0">
                <a:effectLst/>
                <a:latin typeface="inherit"/>
              </a:rPr>
              <a:t>(3) </a:t>
            </a:r>
            <a:r>
              <a:rPr lang="en-US" sz="1500" b="0" i="0" dirty="0">
                <a:effectLst/>
                <a:latin typeface="Arial" panose="020B0604020202020204" pitchFamily="34" charset="0"/>
              </a:rPr>
              <a:t>_______ his workers as if they were all part of the family. Indeed it was this example that he </a:t>
            </a:r>
            <a:r>
              <a:rPr lang="en-US" sz="1500" b="1" i="0" dirty="0">
                <a:effectLst/>
                <a:latin typeface="inherit"/>
              </a:rPr>
              <a:t>(4) </a:t>
            </a:r>
            <a:r>
              <a:rPr lang="en-US" sz="1500" b="0" i="0" dirty="0">
                <a:effectLst/>
                <a:latin typeface="Arial" panose="020B0604020202020204" pitchFamily="34" charset="0"/>
              </a:rPr>
              <a:t>_______, whenever he dealt with those less fortunate than himself that has been the benchmark by which I have attempted to conduct my own life.</a:t>
            </a:r>
          </a:p>
          <a:p>
            <a:pPr algn="l" fontAlgn="base"/>
            <a:r>
              <a:rPr lang="en-US" sz="1500" b="0" i="0" dirty="0">
                <a:effectLst/>
                <a:latin typeface="Arial" panose="020B0604020202020204" pitchFamily="34" charset="0"/>
              </a:rPr>
              <a:t>I have no brothers and just one elder sister, Amy. </a:t>
            </a:r>
            <a:r>
              <a:rPr lang="en-US" sz="1500" b="1" i="0" dirty="0">
                <a:effectLst/>
                <a:latin typeface="inherit"/>
              </a:rPr>
              <a:t>(5) </a:t>
            </a:r>
            <a:r>
              <a:rPr lang="en-US" sz="1500" b="0" i="0" dirty="0">
                <a:effectLst/>
                <a:latin typeface="Arial" panose="020B0604020202020204" pitchFamily="34" charset="0"/>
              </a:rPr>
              <a:t>_______ there were only a couple of years between us, I cannot pretend that we were even particularly close, perhaps because I was an outgoing child, while she was shy and reserved. Her only interests in life were gardening, crochet work and the occasional visit to Scarborough festival. She never </a:t>
            </a:r>
            <a:r>
              <a:rPr lang="en-US" sz="1500" b="1" i="0" dirty="0">
                <a:effectLst/>
                <a:latin typeface="inherit"/>
              </a:rPr>
              <a:t>(6) </a:t>
            </a:r>
            <a:r>
              <a:rPr lang="en-US" sz="1500" b="0" i="0" dirty="0">
                <a:effectLst/>
                <a:latin typeface="Arial" panose="020B0604020202020204" pitchFamily="34" charset="0"/>
              </a:rPr>
              <a:t>_______ an attempt to get out of the family circle.</a:t>
            </a:r>
          </a:p>
          <a:p>
            <a:pPr algn="l" fontAlgn="base"/>
            <a:r>
              <a:rPr lang="en-US" sz="1500" b="0" i="0" dirty="0">
                <a:effectLst/>
                <a:latin typeface="Arial" panose="020B0604020202020204" pitchFamily="34" charset="0"/>
              </a:rPr>
              <a:t>Gerald and I first met when I had been a houseguest at Lord Fanshaw’s country home in Norfolk. As it turned </a:t>
            </a:r>
            <a:r>
              <a:rPr lang="en-US" sz="1500" b="1" i="0" dirty="0">
                <a:effectLst/>
                <a:latin typeface="inherit"/>
              </a:rPr>
              <a:t>(7) </a:t>
            </a:r>
            <a:r>
              <a:rPr lang="en-US" sz="1500" b="0" i="0" dirty="0">
                <a:effectLst/>
                <a:latin typeface="Arial" panose="020B0604020202020204" pitchFamily="34" charset="0"/>
              </a:rPr>
              <a:t>_______, we had much in common. We were married in July 1895 and our son Guy was born a year later. My father simply doted on Guy and left everything to him.</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5144834" y="225883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1</a:t>
            </a: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6061042" y="182323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0</a:t>
            </a: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1607683" y="316975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2</a:t>
            </a: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2612343" y="341805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3</a:t>
            </a: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4487323" y="410503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4</a:t>
            </a: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3080398" y="505053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5</a:t>
            </a: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2759572" y="568368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6</a:t>
            </a: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45974" y="6469635"/>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0</a:t>
            </a: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32501" y="692171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1</a:t>
            </a: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42471" y="741476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2</a:t>
            </a: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45973" y="79180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3</a:t>
            </a: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31695" y="843549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solidFill>
                  <a:schemeClr val="tx1"/>
                </a:solidFill>
              </a:rPr>
              <a:t>34</a:t>
            </a: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08072" y="89285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5</a:t>
            </a: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45974" y="942160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6</a:t>
            </a:r>
          </a:p>
        </p:txBody>
      </p:sp>
      <p:pic>
        <p:nvPicPr>
          <p:cNvPr id="24" name="Рисунок 23">
            <a:hlinkClick r:id="rId2" action="ppaction://hlinksldjump"/>
            <a:extLst>
              <a:ext uri="{FF2B5EF4-FFF2-40B4-BE49-F238E27FC236}">
                <a16:creationId xmlns:a16="http://schemas.microsoft.com/office/drawing/2014/main" id="{38FFF030-4044-47DF-BF4B-A1623E309EA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802789" y="9447063"/>
            <a:ext cx="478971" cy="500825"/>
          </a:xfrm>
          <a:prstGeom prst="rect">
            <a:avLst/>
          </a:prstGeom>
        </p:spPr>
      </p:pic>
    </p:spTree>
    <p:extLst>
      <p:ext uri="{BB962C8B-B14F-4D97-AF65-F5344CB8AC3E}">
        <p14:creationId xmlns:p14="http://schemas.microsoft.com/office/powerpoint/2010/main" val="4240219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a:t>
            </a:r>
            <a:r>
              <a:rPr lang="ru-RU" sz="2400" b="1" dirty="0">
                <a:solidFill>
                  <a:schemeClr val="tx1"/>
                </a:solidFill>
              </a:rPr>
              <a:t>7</a:t>
            </a: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1634621817"/>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8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Sandra: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3908099326"/>
              </p:ext>
            </p:extLst>
          </p:nvPr>
        </p:nvGraphicFramePr>
        <p:xfrm>
          <a:off x="546711" y="2668760"/>
          <a:ext cx="6847734" cy="248412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Sandra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Food</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1600" b="0" i="1" kern="1200" dirty="0">
                          <a:solidFill>
                            <a:schemeClr val="tx1"/>
                          </a:solidFill>
                          <a:effectLst/>
                          <a:latin typeface="+mn-lt"/>
                          <a:ea typeface="+mn-ea"/>
                          <a:cs typeface="+mn-cs"/>
                        </a:rPr>
                        <a:t>…I’m living alone now as my parents are visiting my elder sister and her new baby. I never thought we spend so much on food! Where do you usually buy food? What’s the most expensive and the cheapest thing to eat in Russia? What do you prefer – to eat in or to eat out, and why?</a:t>
                      </a:r>
                      <a:endParaRPr lang="en-US" sz="1600" b="0" i="0" kern="1200" dirty="0">
                        <a:solidFill>
                          <a:schemeClr val="tx1"/>
                        </a:solidFill>
                        <a:effectLst/>
                        <a:latin typeface="+mn-lt"/>
                        <a:ea typeface="+mn-ea"/>
                        <a:cs typeface="+mn-cs"/>
                      </a:endParaRPr>
                    </a:p>
                    <a:p>
                      <a:pPr fontAlgn="base"/>
                      <a:r>
                        <a:rPr lang="en-US" sz="1600" b="0" i="1" kern="1200" dirty="0">
                          <a:solidFill>
                            <a:schemeClr val="tx1"/>
                          </a:solidFill>
                          <a:effectLst/>
                          <a:latin typeface="+mn-lt"/>
                          <a:ea typeface="+mn-ea"/>
                          <a:cs typeface="+mn-cs"/>
                        </a:rPr>
                        <a:t>This month I’m working as a baby-sitter for my </a:t>
                      </a:r>
                      <a:r>
                        <a:rPr lang="en-US" sz="1600" b="0" i="1" kern="1200" dirty="0" err="1">
                          <a:solidFill>
                            <a:schemeClr val="tx1"/>
                          </a:solidFill>
                          <a:effectLst/>
                          <a:latin typeface="+mn-lt"/>
                          <a:ea typeface="+mn-ea"/>
                          <a:cs typeface="+mn-cs"/>
                        </a:rPr>
                        <a:t>neighbours</a:t>
                      </a:r>
                      <a:r>
                        <a:rPr lang="en-US" sz="1600" b="0" i="1" kern="1200" dirty="0">
                          <a:solidFill>
                            <a:schemeClr val="tx1"/>
                          </a:solidFill>
                          <a:effectLst/>
                          <a:latin typeface="+mn-lt"/>
                          <a:ea typeface="+mn-ea"/>
                          <a:cs typeface="+mn-cs"/>
                        </a:rPr>
                        <a:t>…</a:t>
                      </a:r>
                      <a:endParaRPr lang="en-US" sz="16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2316644193"/>
              </p:ext>
            </p:extLst>
          </p:nvPr>
        </p:nvGraphicFramePr>
        <p:xfrm>
          <a:off x="542093" y="5536388"/>
          <a:ext cx="5564157" cy="1781239"/>
        </p:xfrm>
        <a:graphic>
          <a:graphicData uri="http://schemas.openxmlformats.org/drawingml/2006/table">
            <a:tbl>
              <a:tblPr/>
              <a:tblGrid>
                <a:gridCol w="5564157">
                  <a:extLst>
                    <a:ext uri="{9D8B030D-6E8A-4147-A177-3AD203B41FA5}">
                      <a16:colId xmlns:a16="http://schemas.microsoft.com/office/drawing/2014/main" val="2795878553"/>
                    </a:ext>
                  </a:extLst>
                </a:gridCol>
              </a:tblGrid>
              <a:tr h="1300217">
                <a:tc>
                  <a:txBody>
                    <a:bodyPr/>
                    <a:lstStyle/>
                    <a:p>
                      <a:pPr fontAlgn="base"/>
                      <a:r>
                        <a:rPr lang="en-US" sz="1600" b="0" i="0" dirty="0">
                          <a:solidFill>
                            <a:schemeClr val="tx1"/>
                          </a:solidFill>
                          <a:effectLst/>
                          <a:latin typeface="TimesNewRoman"/>
                        </a:rPr>
                        <a:t>Write an email to Sandra.</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her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488" b="0" i="0" kern="1200" dirty="0">
                          <a:solidFill>
                            <a:schemeClr val="tx1"/>
                          </a:solidFill>
                          <a:effectLst/>
                          <a:latin typeface="Times New Roman" panose="02020603050405020304" pitchFamily="18" charset="0"/>
                          <a:ea typeface="+mn-ea"/>
                          <a:cs typeface="Times New Roman" panose="02020603050405020304" pitchFamily="18" charset="0"/>
                        </a:rPr>
                        <a:t>her experience as a baby-sitter.</a:t>
                      </a:r>
                    </a:p>
                    <a:p>
                      <a:pPr fontAlgn="base"/>
                      <a:r>
                        <a:rPr lang="en-US" sz="1488" b="0" i="0" kern="1200" dirty="0">
                          <a:solidFill>
                            <a:schemeClr val="tx1"/>
                          </a:solidFill>
                          <a:effectLst/>
                          <a:latin typeface="+mn-lt"/>
                          <a:ea typeface="+mn-ea"/>
                          <a:cs typeface="+mn-cs"/>
                        </a:rPr>
                        <a:t> </a:t>
                      </a:r>
                    </a:p>
                    <a:p>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2384141271"/>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Sandra@uk.com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Food</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3036784307"/>
              </p:ext>
            </p:extLst>
          </p:nvPr>
        </p:nvGraphicFramePr>
        <p:xfrm>
          <a:off x="482056" y="838474"/>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dirty="0">
                          <a:solidFill>
                            <a:srgbClr val="000000"/>
                          </a:solidFill>
                          <a:effectLst/>
                          <a:latin typeface="TimesNewRoman"/>
                        </a:rPr>
                        <a:t>38</a:t>
                      </a:r>
                      <a:r>
                        <a:rPr lang="ru-RU" sz="1600" b="1" i="1" dirty="0">
                          <a:solidFill>
                            <a:srgbClr val="000000"/>
                          </a:solidFill>
                          <a:effectLst/>
                          <a:latin typeface="TimesNewRoman"/>
                        </a:rPr>
                        <a:t> 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extLst>
              <p:ext uri="{D42A27DB-BD31-4B8C-83A1-F6EECF244321}">
                <p14:modId xmlns:p14="http://schemas.microsoft.com/office/powerpoint/2010/main" val="1584156031"/>
              </p:ext>
            </p:extLst>
          </p:nvPr>
        </p:nvGraphicFramePr>
        <p:xfrm>
          <a:off x="482056" y="1965659"/>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what online platforms schools use in </a:t>
                      </a:r>
                      <a:r>
                        <a:rPr lang="en-US" sz="1600" b="1" i="0" dirty="0" err="1">
                          <a:solidFill>
                            <a:srgbClr val="000000"/>
                          </a:solidFill>
                          <a:effectLst/>
                          <a:latin typeface="TimesNewRoman"/>
                        </a:rPr>
                        <a:t>Rusland</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6" name="Rectangle 1">
            <a:extLst>
              <a:ext uri="{FF2B5EF4-FFF2-40B4-BE49-F238E27FC236}">
                <a16:creationId xmlns:a16="http://schemas.microsoft.com/office/drawing/2014/main" id="{255BDB5A-A775-41D8-9FAF-8A64CFB4D030}"/>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3777039180"/>
              </p:ext>
            </p:extLst>
          </p:nvPr>
        </p:nvGraphicFramePr>
        <p:xfrm>
          <a:off x="282080" y="6140019"/>
          <a:ext cx="7056944" cy="3339465"/>
        </p:xfrm>
        <a:graphic>
          <a:graphicData uri="http://schemas.openxmlformats.org/drawingml/2006/table">
            <a:tbl>
              <a:tblPr/>
              <a:tblGrid>
                <a:gridCol w="7056944">
                  <a:extLst>
                    <a:ext uri="{9D8B030D-6E8A-4147-A177-3AD203B41FA5}">
                      <a16:colId xmlns:a16="http://schemas.microsoft.com/office/drawing/2014/main" val="4129916521"/>
                    </a:ext>
                  </a:extLst>
                </a:gridCol>
              </a:tblGrid>
              <a:tr h="409302">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r>
                        <a:rPr lang="en-US" sz="1600" b="0" dirty="0">
                          <a:solidFill>
                            <a:srgbClr val="000000"/>
                          </a:solidFill>
                          <a:effectLst/>
                          <a:latin typeface="+mn-lt"/>
                        </a:rPr>
                        <a:t>;</a:t>
                      </a:r>
                      <a:br>
                        <a:rPr lang="en-US" sz="1600" dirty="0">
                          <a:solidFill>
                            <a:srgbClr val="000000"/>
                          </a:solidFill>
                          <a:latin typeface="TimesNewRoman"/>
                        </a:rPr>
                      </a:br>
                      <a:r>
                        <a:rPr lang="en-US" sz="1600" dirty="0">
                          <a:solidFill>
                            <a:srgbClr val="000000"/>
                          </a:solidFill>
                          <a:latin typeface="TimesNewRoman"/>
                        </a:rPr>
                        <a:t>– outline a problem that can arise with distance learning and suggest a way of solving it;</a:t>
                      </a:r>
                      <a:br>
                        <a:rPr lang="en-US" sz="1600" dirty="0">
                          <a:solidFill>
                            <a:srgbClr val="000000"/>
                          </a:solidFill>
                          <a:latin typeface="TimesNewRoman"/>
                        </a:rPr>
                      </a:br>
                      <a:r>
                        <a:rPr lang="en-US" sz="1600" dirty="0">
                          <a:solidFill>
                            <a:srgbClr val="000000"/>
                          </a:solidFill>
                          <a:latin typeface="TimesNewRoman"/>
                        </a:rPr>
                        <a:t>– </a:t>
                      </a:r>
                      <a:r>
                        <a:rPr lang="en-US" sz="1600" dirty="0">
                          <a:solidFill>
                            <a:srgbClr val="000000"/>
                          </a:solidFill>
                          <a:latin typeface="Times New Roman" panose="02020603050405020304" pitchFamily="18" charset="0"/>
                          <a:cs typeface="Times New Roman" panose="02020603050405020304" pitchFamily="18" charset="0"/>
                        </a:rPr>
                        <a:t>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role of e-learning in schooling.</a:t>
                      </a:r>
                      <a:endParaRPr lang="en-US" sz="3200" dirty="0">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4" name="Прямоугольник 13">
            <a:extLst>
              <a:ext uri="{FF2B5EF4-FFF2-40B4-BE49-F238E27FC236}">
                <a16:creationId xmlns:a16="http://schemas.microsoft.com/office/drawing/2014/main" id="{B38748A0-9B33-4D0E-B5C7-8BA5BAF5C58B}"/>
              </a:ext>
            </a:extLst>
          </p:cNvPr>
          <p:cNvSpPr/>
          <p:nvPr/>
        </p:nvSpPr>
        <p:spPr>
          <a:xfrm>
            <a:off x="581739" y="340040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.1</a:t>
            </a:r>
            <a:endParaRPr lang="ru-RU" sz="1600" b="1" dirty="0">
              <a:solidFill>
                <a:schemeClr val="tx1"/>
              </a:solidFill>
            </a:endParaRPr>
          </a:p>
        </p:txBody>
      </p:sp>
      <p:graphicFrame>
        <p:nvGraphicFramePr>
          <p:cNvPr id="8" name="Таблица 13">
            <a:extLst>
              <a:ext uri="{FF2B5EF4-FFF2-40B4-BE49-F238E27FC236}">
                <a16:creationId xmlns:a16="http://schemas.microsoft.com/office/drawing/2014/main" id="{E5838846-709C-CF40-C26C-E0F504C24C74}"/>
              </a:ext>
            </a:extLst>
          </p:cNvPr>
          <p:cNvGraphicFramePr>
            <a:graphicFrameLocks noGrp="1"/>
          </p:cNvGraphicFramePr>
          <p:nvPr>
            <p:extLst>
              <p:ext uri="{D42A27DB-BD31-4B8C-83A1-F6EECF244321}">
                <p14:modId xmlns:p14="http://schemas.microsoft.com/office/powerpoint/2010/main" val="681062426"/>
              </p:ext>
            </p:extLst>
          </p:nvPr>
        </p:nvGraphicFramePr>
        <p:xfrm>
          <a:off x="1364601" y="3387915"/>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Platform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Zoom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a:latin typeface="Times New Roman" panose="02020603050405020304" pitchFamily="18" charset="0"/>
                          <a:cs typeface="Times New Roman" panose="02020603050405020304" pitchFamily="18" charset="0"/>
                        </a:rPr>
                        <a:t>Google classroom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30</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err="1">
                          <a:latin typeface="Times New Roman" panose="02020603050405020304" pitchFamily="18" charset="0"/>
                          <a:cs typeface="Times New Roman" panose="02020603050405020304" pitchFamily="18" charset="0"/>
                        </a:rPr>
                        <a:t>Edvibe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11</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a:latin typeface="Times New Roman" panose="02020603050405020304" pitchFamily="18" charset="0"/>
                          <a:cs typeface="Times New Roman" panose="02020603050405020304" pitchFamily="18" charset="0"/>
                        </a:rPr>
                        <a:t>Jazz</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8</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err="1">
                          <a:latin typeface="Times New Roman" panose="02020603050405020304" pitchFamily="18" charset="0"/>
                          <a:cs typeface="Times New Roman" panose="02020603050405020304" pitchFamily="18" charset="0"/>
                        </a:rPr>
                        <a:t>Pruffme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3813641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extLst>
              <p:ext uri="{D42A27DB-BD31-4B8C-83A1-F6EECF244321}">
                <p14:modId xmlns:p14="http://schemas.microsoft.com/office/powerpoint/2010/main" val="1922191110"/>
              </p:ext>
            </p:extLst>
          </p:nvPr>
        </p:nvGraphicFramePr>
        <p:xfrm>
          <a:off x="443584" y="1193336"/>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advantages of living in the countryside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415046" y="2810698"/>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graphicFrame>
        <p:nvGraphicFramePr>
          <p:cNvPr id="6" name="Диаграмма 5">
            <a:extLst>
              <a:ext uri="{FF2B5EF4-FFF2-40B4-BE49-F238E27FC236}">
                <a16:creationId xmlns:a16="http://schemas.microsoft.com/office/drawing/2014/main" id="{B8793C1F-1D2D-6812-5AA3-6D5E5AEC9C21}"/>
              </a:ext>
            </a:extLst>
          </p:cNvPr>
          <p:cNvGraphicFramePr/>
          <p:nvPr>
            <p:extLst>
              <p:ext uri="{D42A27DB-BD31-4B8C-83A1-F6EECF244321}">
                <p14:modId xmlns:p14="http://schemas.microsoft.com/office/powerpoint/2010/main" val="2832551142"/>
              </p:ext>
            </p:extLst>
          </p:nvPr>
        </p:nvGraphicFramePr>
        <p:xfrm>
          <a:off x="2004883" y="3088336"/>
          <a:ext cx="3159503" cy="292546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BE4DABB5-F83D-7F7D-7A8E-4419E253B8C3}"/>
              </a:ext>
            </a:extLst>
          </p:cNvPr>
          <p:cNvSpPr txBox="1"/>
          <p:nvPr/>
        </p:nvSpPr>
        <p:spPr>
          <a:xfrm>
            <a:off x="2110005" y="2792947"/>
            <a:ext cx="4692367"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Advantages of living in countryside</a:t>
            </a:r>
          </a:p>
        </p:txBody>
      </p:sp>
      <p:sp>
        <p:nvSpPr>
          <p:cNvPr id="8" name="Облачко с текстом: прямоугольное со скругленными углами 7">
            <a:extLst>
              <a:ext uri="{FF2B5EF4-FFF2-40B4-BE49-F238E27FC236}">
                <a16:creationId xmlns:a16="http://schemas.microsoft.com/office/drawing/2014/main" id="{CF039454-5868-E855-00DA-9838EE783410}"/>
              </a:ext>
            </a:extLst>
          </p:cNvPr>
          <p:cNvSpPr/>
          <p:nvPr/>
        </p:nvSpPr>
        <p:spPr>
          <a:xfrm>
            <a:off x="1764202" y="3792558"/>
            <a:ext cx="1258256" cy="523221"/>
          </a:xfrm>
          <a:prstGeom prst="wedgeRoundRectCallout">
            <a:avLst>
              <a:gd name="adj1" fmla="val 78767"/>
              <a:gd name="adj2" fmla="val -121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9" name="TextBox 8">
            <a:extLst>
              <a:ext uri="{FF2B5EF4-FFF2-40B4-BE49-F238E27FC236}">
                <a16:creationId xmlns:a16="http://schemas.microsoft.com/office/drawing/2014/main" id="{F421F8C1-8F9A-36B2-A552-E23AAB427728}"/>
              </a:ext>
            </a:extLst>
          </p:cNvPr>
          <p:cNvSpPr txBox="1"/>
          <p:nvPr/>
        </p:nvSpPr>
        <p:spPr>
          <a:xfrm>
            <a:off x="1764202" y="3819466"/>
            <a:ext cx="1576865" cy="523220"/>
          </a:xfrm>
          <a:prstGeom prst="rect">
            <a:avLst/>
          </a:prstGeom>
          <a:noFill/>
        </p:spPr>
        <p:txBody>
          <a:bodyPr wrap="square" rtlCol="0">
            <a:spAutoFit/>
          </a:bodyPr>
          <a:lstStyle/>
          <a:p>
            <a:r>
              <a:rPr lang="en-US" sz="1200" b="1" dirty="0"/>
              <a:t>  Lots of space</a:t>
            </a:r>
          </a:p>
          <a:p>
            <a:r>
              <a:rPr lang="en-US" sz="1600" b="1" dirty="0"/>
              <a:t>        32%</a:t>
            </a:r>
            <a:endParaRPr lang="ru-RU" sz="1600" b="1" dirty="0"/>
          </a:p>
        </p:txBody>
      </p:sp>
      <p:sp>
        <p:nvSpPr>
          <p:cNvPr id="10" name="Облачко с текстом: прямоугольное со скругленными углами 9">
            <a:extLst>
              <a:ext uri="{FF2B5EF4-FFF2-40B4-BE49-F238E27FC236}">
                <a16:creationId xmlns:a16="http://schemas.microsoft.com/office/drawing/2014/main" id="{6F3409BE-190E-5455-0B51-6A31BBF7523E}"/>
              </a:ext>
            </a:extLst>
          </p:cNvPr>
          <p:cNvSpPr/>
          <p:nvPr/>
        </p:nvSpPr>
        <p:spPr>
          <a:xfrm>
            <a:off x="1367665" y="5234404"/>
            <a:ext cx="1944177" cy="523221"/>
          </a:xfrm>
          <a:prstGeom prst="wedgeRoundRectCallout">
            <a:avLst>
              <a:gd name="adj1" fmla="val 67535"/>
              <a:gd name="adj2" fmla="val -47145"/>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1" name="TextBox 10">
            <a:extLst>
              <a:ext uri="{FF2B5EF4-FFF2-40B4-BE49-F238E27FC236}">
                <a16:creationId xmlns:a16="http://schemas.microsoft.com/office/drawing/2014/main" id="{ACF9C64E-CC48-0834-5FEA-3B4DFCA55125}"/>
              </a:ext>
            </a:extLst>
          </p:cNvPr>
          <p:cNvSpPr txBox="1"/>
          <p:nvPr/>
        </p:nvSpPr>
        <p:spPr>
          <a:xfrm>
            <a:off x="1533088" y="5259378"/>
            <a:ext cx="1896343" cy="523220"/>
          </a:xfrm>
          <a:prstGeom prst="rect">
            <a:avLst/>
          </a:prstGeom>
          <a:noFill/>
        </p:spPr>
        <p:txBody>
          <a:bodyPr wrap="square" rtlCol="0">
            <a:spAutoFit/>
          </a:bodyPr>
          <a:lstStyle/>
          <a:p>
            <a:r>
              <a:rPr lang="en-US" sz="1200" b="1" dirty="0"/>
              <a:t>     Closer to nature</a:t>
            </a:r>
          </a:p>
          <a:p>
            <a:r>
              <a:rPr lang="en-US" sz="1600" b="1" dirty="0"/>
              <a:t>              27%</a:t>
            </a:r>
            <a:endParaRPr lang="ru-RU" sz="1600" b="1" dirty="0"/>
          </a:p>
        </p:txBody>
      </p:sp>
      <p:sp>
        <p:nvSpPr>
          <p:cNvPr id="12" name="Облачко с текстом: прямоугольное со скругленными углами 11">
            <a:extLst>
              <a:ext uri="{FF2B5EF4-FFF2-40B4-BE49-F238E27FC236}">
                <a16:creationId xmlns:a16="http://schemas.microsoft.com/office/drawing/2014/main" id="{4E4A5229-CE90-958A-4D6A-CD54371A6AF9}"/>
              </a:ext>
            </a:extLst>
          </p:cNvPr>
          <p:cNvSpPr/>
          <p:nvPr/>
        </p:nvSpPr>
        <p:spPr>
          <a:xfrm>
            <a:off x="4936249" y="5044119"/>
            <a:ext cx="1944177" cy="523221"/>
          </a:xfrm>
          <a:prstGeom prst="wedgeRoundRectCallout">
            <a:avLst>
              <a:gd name="adj1" fmla="val -75010"/>
              <a:gd name="adj2" fmla="val -3101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3" name="TextBox 12">
            <a:extLst>
              <a:ext uri="{FF2B5EF4-FFF2-40B4-BE49-F238E27FC236}">
                <a16:creationId xmlns:a16="http://schemas.microsoft.com/office/drawing/2014/main" id="{39EC4AC6-4632-110E-076F-A15ADC8259F9}"/>
              </a:ext>
            </a:extLst>
          </p:cNvPr>
          <p:cNvSpPr txBox="1"/>
          <p:nvPr/>
        </p:nvSpPr>
        <p:spPr>
          <a:xfrm>
            <a:off x="4955007" y="5069093"/>
            <a:ext cx="1925420" cy="523220"/>
          </a:xfrm>
          <a:prstGeom prst="rect">
            <a:avLst/>
          </a:prstGeom>
          <a:noFill/>
        </p:spPr>
        <p:txBody>
          <a:bodyPr wrap="square" rtlCol="0">
            <a:spAutoFit/>
          </a:bodyPr>
          <a:lstStyle/>
          <a:p>
            <a:r>
              <a:rPr lang="en-US" sz="1200" b="1" dirty="0"/>
              <a:t>    Access to organic food</a:t>
            </a:r>
          </a:p>
          <a:p>
            <a:r>
              <a:rPr lang="en-US" sz="1600" b="1" dirty="0"/>
              <a:t>              20%</a:t>
            </a:r>
            <a:endParaRPr lang="ru-RU" sz="1600" b="1" dirty="0"/>
          </a:p>
        </p:txBody>
      </p:sp>
      <p:sp>
        <p:nvSpPr>
          <p:cNvPr id="14" name="Облачко с текстом: прямоугольное со скругленными углами 13">
            <a:extLst>
              <a:ext uri="{FF2B5EF4-FFF2-40B4-BE49-F238E27FC236}">
                <a16:creationId xmlns:a16="http://schemas.microsoft.com/office/drawing/2014/main" id="{8D96FF05-17DF-300A-A485-FB3D192404D6}"/>
              </a:ext>
            </a:extLst>
          </p:cNvPr>
          <p:cNvSpPr/>
          <p:nvPr/>
        </p:nvSpPr>
        <p:spPr>
          <a:xfrm>
            <a:off x="4955007" y="4088214"/>
            <a:ext cx="2159916" cy="523221"/>
          </a:xfrm>
          <a:prstGeom prst="wedgeRoundRectCallout">
            <a:avLst>
              <a:gd name="adj1" fmla="val -69945"/>
              <a:gd name="adj2" fmla="val -121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5" name="TextBox 14">
            <a:extLst>
              <a:ext uri="{FF2B5EF4-FFF2-40B4-BE49-F238E27FC236}">
                <a16:creationId xmlns:a16="http://schemas.microsoft.com/office/drawing/2014/main" id="{F38B83EF-60E8-2408-2F8E-8276C14D5560}"/>
              </a:ext>
            </a:extLst>
          </p:cNvPr>
          <p:cNvSpPr txBox="1"/>
          <p:nvPr/>
        </p:nvSpPr>
        <p:spPr>
          <a:xfrm>
            <a:off x="5031698" y="4140223"/>
            <a:ext cx="2268854" cy="523220"/>
          </a:xfrm>
          <a:prstGeom prst="rect">
            <a:avLst/>
          </a:prstGeom>
          <a:noFill/>
        </p:spPr>
        <p:txBody>
          <a:bodyPr wrap="square" rtlCol="0">
            <a:spAutoFit/>
          </a:bodyPr>
          <a:lstStyle/>
          <a:p>
            <a:r>
              <a:rPr lang="en-US" sz="1200" b="1" dirty="0"/>
              <a:t>Cheaper and more economic</a:t>
            </a:r>
          </a:p>
          <a:p>
            <a:r>
              <a:rPr lang="en-US" sz="1600" b="1" dirty="0"/>
              <a:t>                16%</a:t>
            </a:r>
            <a:endParaRPr lang="ru-RU" sz="1600" b="1" dirty="0"/>
          </a:p>
        </p:txBody>
      </p:sp>
      <p:sp>
        <p:nvSpPr>
          <p:cNvPr id="16" name="Облачко с текстом: прямоугольное со скругленными углами 15">
            <a:extLst>
              <a:ext uri="{FF2B5EF4-FFF2-40B4-BE49-F238E27FC236}">
                <a16:creationId xmlns:a16="http://schemas.microsoft.com/office/drawing/2014/main" id="{186EB7A3-54A4-F7D9-5C43-2B799D5604CA}"/>
              </a:ext>
            </a:extLst>
          </p:cNvPr>
          <p:cNvSpPr/>
          <p:nvPr/>
        </p:nvSpPr>
        <p:spPr>
          <a:xfrm>
            <a:off x="4346502" y="3232577"/>
            <a:ext cx="1700155" cy="523221"/>
          </a:xfrm>
          <a:prstGeom prst="wedgeRoundRectCallout">
            <a:avLst>
              <a:gd name="adj1" fmla="val -74268"/>
              <a:gd name="adj2" fmla="val 6040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7" name="TextBox 16">
            <a:extLst>
              <a:ext uri="{FF2B5EF4-FFF2-40B4-BE49-F238E27FC236}">
                <a16:creationId xmlns:a16="http://schemas.microsoft.com/office/drawing/2014/main" id="{77AE9EE7-CD61-296E-CA7B-BE822A8B463E}"/>
              </a:ext>
            </a:extLst>
          </p:cNvPr>
          <p:cNvSpPr txBox="1"/>
          <p:nvPr/>
        </p:nvSpPr>
        <p:spPr>
          <a:xfrm>
            <a:off x="4460752" y="3245065"/>
            <a:ext cx="1700156" cy="523220"/>
          </a:xfrm>
          <a:prstGeom prst="rect">
            <a:avLst/>
          </a:prstGeom>
          <a:noFill/>
        </p:spPr>
        <p:txBody>
          <a:bodyPr wrap="square" rtlCol="0">
            <a:spAutoFit/>
          </a:bodyPr>
          <a:lstStyle/>
          <a:p>
            <a:r>
              <a:rPr lang="en-US" sz="1200" b="1" dirty="0"/>
              <a:t>Less amount of crime</a:t>
            </a:r>
          </a:p>
          <a:p>
            <a:r>
              <a:rPr lang="en-US" sz="1600" b="1" dirty="0"/>
              <a:t>             5%</a:t>
            </a:r>
            <a:endParaRPr lang="ru-RU" sz="1600" b="1" dirty="0"/>
          </a:p>
        </p:txBody>
      </p:sp>
      <p:sp>
        <p:nvSpPr>
          <p:cNvPr id="18" name="TextBox 17">
            <a:extLst>
              <a:ext uri="{FF2B5EF4-FFF2-40B4-BE49-F238E27FC236}">
                <a16:creationId xmlns:a16="http://schemas.microsoft.com/office/drawing/2014/main" id="{3818EF97-C5BA-73ED-85FE-53CBCC7DE84E}"/>
              </a:ext>
            </a:extLst>
          </p:cNvPr>
          <p:cNvSpPr txBox="1"/>
          <p:nvPr/>
        </p:nvSpPr>
        <p:spPr>
          <a:xfrm>
            <a:off x="1132546" y="2810698"/>
            <a:ext cx="6168006" cy="3416320"/>
          </a:xfrm>
          <a:prstGeom prst="rect">
            <a:avLst/>
          </a:prstGeom>
          <a:noFill/>
          <a:ln>
            <a:solidFill>
              <a:schemeClr val="tx1">
                <a:lumMod val="65000"/>
                <a:lumOff val="3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ru-RU" dirty="0"/>
          </a:p>
        </p:txBody>
      </p:sp>
      <p:sp>
        <p:nvSpPr>
          <p:cNvPr id="20" name="TextBox 19">
            <a:extLst>
              <a:ext uri="{FF2B5EF4-FFF2-40B4-BE49-F238E27FC236}">
                <a16:creationId xmlns:a16="http://schemas.microsoft.com/office/drawing/2014/main" id="{023D8785-F50B-CF24-FDEF-35533A5D818F}"/>
              </a:ext>
            </a:extLst>
          </p:cNvPr>
          <p:cNvSpPr txBox="1"/>
          <p:nvPr/>
        </p:nvSpPr>
        <p:spPr>
          <a:xfrm>
            <a:off x="695833" y="6651251"/>
            <a:ext cx="6314577" cy="3002745"/>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a:t>
            </a:r>
            <a:r>
              <a:rPr lang="en-US" sz="1600" b="0">
                <a:solidFill>
                  <a:srgbClr val="000000"/>
                </a:solidFill>
                <a:effectLst/>
                <a:latin typeface="Times New Roman" panose="02020603050405020304" pitchFamily="18" charset="0"/>
                <a:cs typeface="Times New Roman" panose="02020603050405020304" pitchFamily="18" charset="0"/>
              </a:rPr>
              <a:t>that one can </a:t>
            </a:r>
            <a:r>
              <a:rPr lang="en-US" sz="1600" b="0" dirty="0">
                <a:solidFill>
                  <a:srgbClr val="000000"/>
                </a:solidFill>
                <a:effectLst/>
                <a:latin typeface="Times New Roman" panose="02020603050405020304" pitchFamily="18" charset="0"/>
                <a:cs typeface="Times New Roman" panose="02020603050405020304" pitchFamily="18" charset="0"/>
              </a:rPr>
              <a:t>face </a:t>
            </a:r>
            <a:r>
              <a:rPr lang="en-US" sz="1600" dirty="0">
                <a:solidFill>
                  <a:srgbClr val="000000"/>
                </a:solidFill>
                <a:latin typeface="Times New Roman" panose="02020603050405020304" pitchFamily="18" charset="0"/>
                <a:cs typeface="Times New Roman" panose="02020603050405020304" pitchFamily="18" charset="0"/>
              </a:rPr>
              <a:t>living in the countryside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best place for living for you.</a:t>
            </a:r>
            <a:endParaRPr lang="en-US" sz="36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76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F3FAEB8-A45E-45F8-A8DD-B92D107CAF1F}"/>
              </a:ext>
            </a:extLst>
          </p:cNvPr>
          <p:cNvSpPr txBox="1"/>
          <p:nvPr/>
        </p:nvSpPr>
        <p:spPr>
          <a:xfrm>
            <a:off x="268941" y="211162"/>
            <a:ext cx="7021791" cy="10809178"/>
          </a:xfrm>
          <a:prstGeom prst="rect">
            <a:avLst/>
          </a:prstGeom>
          <a:noFill/>
        </p:spPr>
        <p:txBody>
          <a:bodyPr wrap="square">
            <a:spAutoFit/>
          </a:bodyPr>
          <a:lstStyle/>
          <a:p>
            <a:pPr algn="ctr" fontAlgn="base"/>
            <a:r>
              <a:rPr lang="en-US" sz="1400" b="1" dirty="0" err="1">
                <a:effectLst/>
                <a:latin typeface="inherit"/>
              </a:rPr>
              <a:t>Задание</a:t>
            </a:r>
            <a:r>
              <a:rPr lang="en-US" sz="1400" b="1" dirty="0">
                <a:effectLst/>
                <a:latin typeface="inherit"/>
              </a:rPr>
              <a:t> 1</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en-US" sz="1400" b="1" dirty="0">
              <a:effectLst/>
              <a:latin typeface="Playfair Display"/>
            </a:endParaRPr>
          </a:p>
          <a:p>
            <a:pPr algn="l" fontAlgn="base"/>
            <a:r>
              <a:rPr lang="en-US" sz="1400" b="0" i="0" dirty="0">
                <a:effectLst/>
                <a:latin typeface="Arial" panose="020B0604020202020204" pitchFamily="34" charset="0"/>
              </a:rPr>
              <a:t> </a:t>
            </a:r>
          </a:p>
          <a:p>
            <a:pPr algn="l" fontAlgn="base"/>
            <a:br>
              <a:rPr lang="en-US" sz="1400" b="1" i="0" dirty="0">
                <a:effectLst/>
                <a:latin typeface="inherit"/>
              </a:rPr>
            </a:br>
            <a:r>
              <a:rPr lang="en-US" sz="1200" b="0" i="0" dirty="0">
                <a:effectLst/>
                <a:latin typeface="Arial" panose="020B0604020202020204" pitchFamily="34" charset="0"/>
              </a:rPr>
              <a:t> </a:t>
            </a:r>
          </a:p>
          <a:p>
            <a:pPr algn="l" fontAlgn="base"/>
            <a:r>
              <a:rPr lang="en-US" sz="1200" b="1" i="0" dirty="0">
                <a:effectLst/>
                <a:latin typeface="inherit"/>
              </a:rPr>
              <a:t>Speaker A</a:t>
            </a:r>
            <a:r>
              <a:rPr lang="en-US" sz="1200" b="0" i="0" dirty="0">
                <a:effectLst/>
                <a:latin typeface="Arial" panose="020B0604020202020204" pitchFamily="34" charset="0"/>
              </a:rPr>
              <a:t>: As for me, I’m 100 percent a bath person. I don’t even think that a shower helps you save water. In fact, if it takes you long to shower, you may spend even more water, as every minute spent in the shower wastes ten liters of water.  So, I don’t think that taking a bath is so much worse. Of course, I take showers too. But, I usually do it at school after PE lessons, or at the gym, or when I travel. When at home, I would certainly prefer a hot bath.</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B</a:t>
            </a:r>
            <a:r>
              <a:rPr lang="en-US" sz="1200" b="0" i="0" dirty="0">
                <a:effectLst/>
                <a:latin typeface="Arial" panose="020B0604020202020204" pitchFamily="34" charset="0"/>
              </a:rPr>
              <a:t>: Well, I know you have to think green and live green and taking baths isn’t supposed to be environmentally friendly, but I can’t help it – I just love taking baths. It really helps me to de-stress. You see, I have dozens of bottles with bath foams, essential oils and salts and things like that. I also have candles in my bathroom, and I can switch on some instrumental music. All of these things combined help me to have a perfect rest from anything.</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C</a:t>
            </a:r>
            <a:r>
              <a:rPr lang="en-US" sz="1200" b="0" i="0" dirty="0">
                <a:effectLst/>
                <a:latin typeface="Arial" panose="020B0604020202020204" pitchFamily="34" charset="0"/>
              </a:rPr>
              <a:t>: If you ask me, I think a bath is maybe good for some people, but certainly not for me.  A lot of my friends are constantly telling me how much taking a bath helps them to relax, but each and every time I try to take a bath, I feel literally bad. My pulse rate jumps up and I might have a high blood pressure. My doctor says it’s not a good idea for me to take baths, and I have to stick to showers. I don’t mind it really, as I have never found baths pleasant.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D</a:t>
            </a:r>
            <a:r>
              <a:rPr lang="en-US" sz="1200" b="0" i="0" dirty="0">
                <a:effectLst/>
                <a:latin typeface="Arial" panose="020B0604020202020204" pitchFamily="34" charset="0"/>
              </a:rPr>
              <a:t>: For me, taking a bath is a rare occasion. I prefer taking showers. I don’t know why, but each time I take a bath, it makes me want to sleep. With a shower, I can bring myself into any state. If it’s hot — I’ll relax, and if it’s cold — I’ll wake up. I like to take turns to switch hot and cold water. Doctors say it’s very useful, and I agree. I always look fresh and energetic and healthy, and I feel the same way. So, a shower is an important part of my healthy lifestyle.</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E</a:t>
            </a:r>
            <a:r>
              <a:rPr lang="en-US" sz="1200" b="0" i="0" dirty="0">
                <a:effectLst/>
                <a:latin typeface="Arial" panose="020B0604020202020204" pitchFamily="34" charset="0"/>
              </a:rPr>
              <a:t>: I can’t say who I am – a shower person or a bath person. You see, there are advantages and disadvantages to both showers and baths. With baths, on the one hand, it’s much more relaxing for your body and mind. But, on the other hand, it’s such a waste of water. With showers, you save water, but at the same time, you don’t get the same pleasure as from a bath because it’s just a part of your daily routine. So, it depends on a particular situation.</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F</a:t>
            </a:r>
            <a:r>
              <a:rPr lang="en-US" sz="1200" b="0" i="0" dirty="0">
                <a:effectLst/>
                <a:latin typeface="Arial" panose="020B0604020202020204" pitchFamily="34" charset="0"/>
              </a:rPr>
              <a:t>: My parents have recently had our bathroom repaired, and we have an amazing shower cabin now. I can’t tell you how much I enjoy it. You can listen to music inside while you’re taking a shower. The water can be pumped from several directions, and you can choose the mode according to your liking. It can even imitate a gentle tropical rain. With such technology, taking a shower is fun and healthy, and baths can’t ever beat it.</a:t>
            </a:r>
          </a:p>
          <a:p>
            <a:pPr algn="l" fontAlgn="base"/>
            <a:r>
              <a:rPr lang="en-US" sz="1200" b="0" i="0" dirty="0">
                <a:solidFill>
                  <a:srgbClr val="555555"/>
                </a:solidFill>
                <a:effectLst/>
                <a:latin typeface="Arial" panose="020B0604020202020204" pitchFamily="34" charset="0"/>
              </a:rPr>
              <a:t> </a:t>
            </a:r>
            <a:endParaRPr lang="en-US" sz="1200" b="0" i="0" dirty="0">
              <a:effectLst/>
              <a:latin typeface="Arial" panose="020B0604020202020204" pitchFamily="34" charset="0"/>
            </a:endParaRPr>
          </a:p>
          <a:p>
            <a:pPr algn="l" fontAlgn="base"/>
            <a:r>
              <a:rPr lang="en-US" sz="1400" b="1" i="0" dirty="0" err="1">
                <a:effectLst/>
                <a:latin typeface="inherit"/>
              </a:rPr>
              <a:t>Ответы</a:t>
            </a:r>
            <a:r>
              <a:rPr lang="en-US" sz="1400" b="0" i="0" dirty="0">
                <a:effectLst/>
                <a:latin typeface="Arial" panose="020B0604020202020204" pitchFamily="34" charset="0"/>
              </a:rPr>
              <a:t>:</a:t>
            </a:r>
            <a:endParaRPr lang="ru-RU" sz="1400" b="0" i="0" dirty="0">
              <a:effectLst/>
              <a:latin typeface="Arial" panose="020B0604020202020204" pitchFamily="34" charset="0"/>
            </a:endParaRPr>
          </a:p>
          <a:p>
            <a:pPr algn="l" fontAlgn="base">
              <a:lnSpc>
                <a:spcPct val="150000"/>
              </a:lnSpc>
            </a:pPr>
            <a:r>
              <a:rPr lang="en-US" sz="1400" b="0" i="0" dirty="0">
                <a:effectLst/>
                <a:latin typeface="Arial" panose="020B0604020202020204" pitchFamily="34" charset="0"/>
              </a:rPr>
              <a:t>A — 4: Taking a bath isn’t as wasteful as you may think.</a:t>
            </a:r>
          </a:p>
          <a:p>
            <a:pPr algn="l" fontAlgn="base">
              <a:lnSpc>
                <a:spcPct val="150000"/>
              </a:lnSpc>
            </a:pPr>
            <a:r>
              <a:rPr lang="en-US" sz="1400" b="0" i="0" dirty="0">
                <a:effectLst/>
                <a:latin typeface="Arial" panose="020B0604020202020204" pitchFamily="34" charset="0"/>
              </a:rPr>
              <a:t>B — 6: Taking a bath is a perfect way to relax.</a:t>
            </a:r>
          </a:p>
          <a:p>
            <a:pPr algn="l" fontAlgn="base">
              <a:lnSpc>
                <a:spcPct val="150000"/>
              </a:lnSpc>
            </a:pPr>
            <a:r>
              <a:rPr lang="en-US" sz="1400" b="0" i="0" dirty="0">
                <a:effectLst/>
                <a:latin typeface="Arial" panose="020B0604020202020204" pitchFamily="34" charset="0"/>
              </a:rPr>
              <a:t>C — 1: Your health may stop you from taking baths.</a:t>
            </a:r>
          </a:p>
          <a:p>
            <a:pPr algn="l" fontAlgn="base">
              <a:lnSpc>
                <a:spcPct val="150000"/>
              </a:lnSpc>
            </a:pPr>
            <a:r>
              <a:rPr lang="en-US" sz="1400" b="0" i="0" dirty="0">
                <a:effectLst/>
                <a:latin typeface="Arial" panose="020B0604020202020204" pitchFamily="34" charset="0"/>
              </a:rPr>
              <a:t>D — 5: Taking showers helps me to stay healthy.</a:t>
            </a:r>
          </a:p>
          <a:p>
            <a:pPr algn="l" fontAlgn="base">
              <a:lnSpc>
                <a:spcPct val="150000"/>
              </a:lnSpc>
            </a:pPr>
            <a:r>
              <a:rPr lang="en-US" sz="1400" b="0" i="0" dirty="0">
                <a:effectLst/>
                <a:latin typeface="Arial" panose="020B0604020202020204" pitchFamily="34" charset="0"/>
              </a:rPr>
              <a:t>E — 7: There are both pluses and minuses about baths and showers.</a:t>
            </a:r>
          </a:p>
          <a:p>
            <a:pPr algn="l" fontAlgn="base">
              <a:lnSpc>
                <a:spcPct val="150000"/>
              </a:lnSpc>
            </a:pPr>
            <a:r>
              <a:rPr lang="en-US" sz="1400" b="0" i="0" dirty="0">
                <a:effectLst/>
                <a:latin typeface="Arial" panose="020B0604020202020204" pitchFamily="34" charset="0"/>
              </a:rPr>
              <a:t>F — 3: Technical innovations make a shower a great experience.</a:t>
            </a:r>
          </a:p>
          <a:p>
            <a:pPr algn="l" fontAlgn="base"/>
            <a:endParaRPr lang="en-US" sz="1400" b="0" i="0" dirty="0">
              <a:effectLst/>
              <a:latin typeface="Arial" panose="020B0604020202020204" pitchFamily="34" charset="0"/>
            </a:endParaRP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1610215B-6EF4-421C-9D46-A124495FF9AB}"/>
              </a:ext>
            </a:extLst>
          </p:cNvPr>
          <p:cNvSpPr/>
          <p:nvPr/>
        </p:nvSpPr>
        <p:spPr>
          <a:xfrm>
            <a:off x="268941" y="276343"/>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12" name="Рисунок 11"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5E6245FD-04B6-4090-A7B4-35527BA65B6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8217" y="9360245"/>
            <a:ext cx="522515" cy="513151"/>
          </a:xfrm>
          <a:prstGeom prst="rect">
            <a:avLst/>
          </a:prstGeom>
        </p:spPr>
      </p:pic>
    </p:spTree>
    <p:extLst>
      <p:ext uri="{BB962C8B-B14F-4D97-AF65-F5344CB8AC3E}">
        <p14:creationId xmlns:p14="http://schemas.microsoft.com/office/powerpoint/2010/main" val="3689992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F27D18-A3BA-4114-AFE3-D5FA3AAACC49}"/>
              </a:ext>
            </a:extLst>
          </p:cNvPr>
          <p:cNvSpPr txBox="1"/>
          <p:nvPr/>
        </p:nvSpPr>
        <p:spPr>
          <a:xfrm>
            <a:off x="269367" y="645062"/>
            <a:ext cx="6957640" cy="10633680"/>
          </a:xfrm>
          <a:prstGeom prst="rect">
            <a:avLst/>
          </a:prstGeom>
          <a:noFill/>
        </p:spPr>
        <p:txBody>
          <a:bodyPr wrap="square">
            <a:spAutoFit/>
          </a:bodyPr>
          <a:lstStyle/>
          <a:p>
            <a:pPr algn="ctr" fontAlgn="base"/>
            <a:r>
              <a:rPr lang="en-US" sz="1200" b="1" dirty="0" err="1">
                <a:effectLst/>
                <a:latin typeface="inherit"/>
              </a:rPr>
              <a:t>Задание</a:t>
            </a:r>
            <a:r>
              <a:rPr lang="en-US" sz="1200" b="1" dirty="0">
                <a:effectLst/>
                <a:latin typeface="inherit"/>
              </a:rPr>
              <a:t> 2</a:t>
            </a:r>
            <a:endParaRPr lang="en-US" sz="1200" b="1" dirty="0">
              <a:effectLst/>
              <a:latin typeface="Playfair Display"/>
            </a:endParaRPr>
          </a:p>
          <a:p>
            <a:pPr algn="ctr" fontAlgn="base"/>
            <a:r>
              <a:rPr lang="en-US" sz="1200" b="1" dirty="0" err="1">
                <a:effectLst/>
                <a:latin typeface="inherit"/>
              </a:rPr>
              <a:t>Тексты</a:t>
            </a:r>
            <a:r>
              <a:rPr lang="en-US" sz="1200" b="1" dirty="0">
                <a:effectLst/>
                <a:latin typeface="inherit"/>
              </a:rPr>
              <a:t> </a:t>
            </a:r>
            <a:r>
              <a:rPr lang="en-US" sz="1200" b="1" dirty="0" err="1">
                <a:effectLst/>
                <a:latin typeface="inherit"/>
              </a:rPr>
              <a:t>для</a:t>
            </a:r>
            <a:r>
              <a:rPr lang="en-US" sz="1200" b="1" dirty="0">
                <a:effectLst/>
                <a:latin typeface="inherit"/>
              </a:rPr>
              <a:t> </a:t>
            </a:r>
            <a:r>
              <a:rPr lang="en-US" sz="1200" b="1" dirty="0" err="1">
                <a:effectLst/>
                <a:latin typeface="inherit"/>
              </a:rPr>
              <a:t>аудирования</a:t>
            </a:r>
            <a:endParaRPr lang="en-US" sz="1200" b="1" dirty="0">
              <a:effectLst/>
              <a:latin typeface="Playfair Display"/>
            </a:endParaRPr>
          </a:p>
          <a:p>
            <a:pPr algn="l" fontAlgn="base"/>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r>
              <a:rPr lang="en-US" sz="1200" b="1" i="0" dirty="0">
                <a:effectLst/>
                <a:latin typeface="inherit"/>
              </a:rPr>
              <a:t>Katie</a:t>
            </a:r>
            <a:r>
              <a:rPr lang="en-US" sz="1200" b="0" i="0" dirty="0">
                <a:effectLst/>
                <a:latin typeface="Arial" panose="020B0604020202020204" pitchFamily="34" charset="0"/>
              </a:rPr>
              <a:t>: Hello Mike, how are you?</a:t>
            </a:r>
          </a:p>
          <a:p>
            <a:pPr algn="l" fontAlgn="base"/>
            <a:r>
              <a:rPr lang="en-US" sz="1200" b="1" i="0" dirty="0">
                <a:effectLst/>
                <a:latin typeface="inherit"/>
              </a:rPr>
              <a:t>Mike</a:t>
            </a:r>
            <a:r>
              <a:rPr lang="en-US" sz="1200" b="0" i="0" dirty="0">
                <a:effectLst/>
                <a:latin typeface="Arial" panose="020B0604020202020204" pitchFamily="34" charset="0"/>
              </a:rPr>
              <a:t>: Hi, Katie. I’m okay, thanks. Hey, do you fancy going to a movie tonight?</a:t>
            </a:r>
          </a:p>
          <a:p>
            <a:pPr algn="l" fontAlgn="base"/>
            <a:r>
              <a:rPr lang="en-US" sz="1200" b="1" i="0" dirty="0">
                <a:effectLst/>
                <a:latin typeface="inherit"/>
              </a:rPr>
              <a:t>Katie</a:t>
            </a:r>
            <a:r>
              <a:rPr lang="en-US" sz="1200" b="0" i="0" dirty="0">
                <a:effectLst/>
                <a:latin typeface="Arial" panose="020B0604020202020204" pitchFamily="34" charset="0"/>
              </a:rPr>
              <a:t>: Why not? It sounds great. I haven’t been to a movie for ages, I guess. And…What’s on?</a:t>
            </a:r>
          </a:p>
          <a:p>
            <a:pPr algn="l" fontAlgn="base"/>
            <a:r>
              <a:rPr lang="en-US" sz="1200" b="1" i="0" dirty="0">
                <a:effectLst/>
                <a:latin typeface="inherit"/>
              </a:rPr>
              <a:t>Mike</a:t>
            </a:r>
            <a:r>
              <a:rPr lang="en-US" sz="1200" b="0" i="0" dirty="0">
                <a:effectLst/>
                <a:latin typeface="Arial" panose="020B0604020202020204" pitchFamily="34" charset="0"/>
              </a:rPr>
              <a:t>: It’s “Men in Black 3” in 3D. All my friends are absolutely crazy about it.</a:t>
            </a:r>
          </a:p>
          <a:p>
            <a:pPr algn="l" fontAlgn="base"/>
            <a:r>
              <a:rPr lang="en-US" sz="1200" b="1" i="0" dirty="0">
                <a:effectLst/>
                <a:latin typeface="inherit"/>
              </a:rPr>
              <a:t>Katie</a:t>
            </a:r>
            <a:r>
              <a:rPr lang="en-US" sz="1200" b="0" i="0" dirty="0">
                <a:effectLst/>
                <a:latin typeface="Arial" panose="020B0604020202020204" pitchFamily="34" charset="0"/>
              </a:rPr>
              <a:t>: I know. Everybody seems to have watched it, except me. I’d love to see it.</a:t>
            </a:r>
          </a:p>
          <a:p>
            <a:pPr algn="l" fontAlgn="base"/>
            <a:r>
              <a:rPr lang="en-US" sz="1200" b="1" i="0" dirty="0">
                <a:effectLst/>
                <a:latin typeface="inherit"/>
              </a:rPr>
              <a:t>Mike</a:t>
            </a:r>
            <a:r>
              <a:rPr lang="en-US" sz="1200" b="0" i="0" dirty="0">
                <a:effectLst/>
                <a:latin typeface="Arial" panose="020B0604020202020204" pitchFamily="34" charset="0"/>
              </a:rPr>
              <a:t>: Good. It’s a date then. I’ll pick you around about 6:30, if you don’t mind? The film starts at 7:00.</a:t>
            </a:r>
          </a:p>
          <a:p>
            <a:pPr algn="l" fontAlgn="base"/>
            <a:r>
              <a:rPr lang="en-US" sz="1200" b="1" i="0" dirty="0">
                <a:effectLst/>
                <a:latin typeface="inherit"/>
              </a:rPr>
              <a:t>Katie</a:t>
            </a:r>
            <a:r>
              <a:rPr lang="en-US" sz="1200" b="0" i="0" dirty="0">
                <a:effectLst/>
                <a:latin typeface="Arial" panose="020B0604020202020204" pitchFamily="34" charset="0"/>
              </a:rPr>
              <a:t>: Fine, I’ll be ready. Wait…I completely forgot!  I have a test tomorrow. I’m afraid I can’t go after all, Mike. I’m so sorry.</a:t>
            </a:r>
          </a:p>
          <a:p>
            <a:pPr algn="l" fontAlgn="base"/>
            <a:r>
              <a:rPr lang="en-US" sz="1200" b="1" i="0" dirty="0">
                <a:effectLst/>
                <a:latin typeface="inherit"/>
              </a:rPr>
              <a:t>Mike</a:t>
            </a:r>
            <a:r>
              <a:rPr lang="en-US" sz="1200" b="0" i="0" dirty="0">
                <a:effectLst/>
                <a:latin typeface="Arial" panose="020B0604020202020204" pitchFamily="34" charset="0"/>
              </a:rPr>
              <a:t>: But you’ve got plenty of time to revise.</a:t>
            </a:r>
          </a:p>
          <a:p>
            <a:pPr algn="l" fontAlgn="base"/>
            <a:r>
              <a:rPr lang="en-US" sz="1200" b="1" i="0" dirty="0">
                <a:effectLst/>
                <a:latin typeface="inherit"/>
              </a:rPr>
              <a:t>Katie</a:t>
            </a:r>
            <a:r>
              <a:rPr lang="en-US" sz="1200" b="0" i="0" dirty="0">
                <a:effectLst/>
                <a:latin typeface="Arial" panose="020B0604020202020204" pitchFamily="34" charset="0"/>
              </a:rPr>
              <a:t>: Yes, I know, but math has never been my strongest point. Besides, the test is rather difficult and I’ve missed a couple of lessons…so, it doesn’t seem very easy for me.</a:t>
            </a:r>
          </a:p>
          <a:p>
            <a:pPr algn="l" fontAlgn="base"/>
            <a:r>
              <a:rPr lang="en-US" sz="1200" b="1" i="0" dirty="0">
                <a:effectLst/>
                <a:latin typeface="inherit"/>
              </a:rPr>
              <a:t>Mike</a:t>
            </a:r>
            <a:r>
              <a:rPr lang="en-US" sz="1200" b="0" i="0" dirty="0">
                <a:effectLst/>
                <a:latin typeface="Arial" panose="020B0604020202020204" pitchFamily="34" charset="0"/>
              </a:rPr>
              <a:t>: Do you want me to help you with your math? I can come in an hour or so and try to explain to you what we’ve covered while you were ill. I am not a math genius, but it looks like I don’t have any problems with it.</a:t>
            </a:r>
          </a:p>
          <a:p>
            <a:pPr algn="l" fontAlgn="base"/>
            <a:r>
              <a:rPr lang="en-US" sz="1200" b="1" i="0" dirty="0">
                <a:effectLst/>
                <a:latin typeface="inherit"/>
              </a:rPr>
              <a:t>Katie</a:t>
            </a:r>
            <a:r>
              <a:rPr lang="en-US" sz="1200" b="0" i="0" dirty="0">
                <a:effectLst/>
                <a:latin typeface="Arial" panose="020B0604020202020204" pitchFamily="34" charset="0"/>
              </a:rPr>
              <a:t>: That would be nice indeed. But still, I’m not sure I’ll be free by 6:30. Dad asked me to walk the dog and take my little brother from kindergarten at 5. Sorry, Mike, maybe some other day.</a:t>
            </a:r>
          </a:p>
          <a:p>
            <a:pPr algn="l" fontAlgn="base"/>
            <a:r>
              <a:rPr lang="en-US" sz="1200" b="1" i="0" dirty="0">
                <a:effectLst/>
                <a:latin typeface="inherit"/>
              </a:rPr>
              <a:t>Mike</a:t>
            </a:r>
            <a:r>
              <a:rPr lang="en-US" sz="1200" b="0" i="0" dirty="0">
                <a:effectLst/>
                <a:latin typeface="Arial" panose="020B0604020202020204" pitchFamily="34" charset="0"/>
              </a:rPr>
              <a:t>: No problem. What about Tuesday?</a:t>
            </a:r>
          </a:p>
          <a:p>
            <a:pPr algn="l" fontAlgn="base"/>
            <a:r>
              <a:rPr lang="en-US" sz="1200" b="1" i="0" dirty="0">
                <a:effectLst/>
                <a:latin typeface="inherit"/>
              </a:rPr>
              <a:t>Katie</a:t>
            </a:r>
            <a:r>
              <a:rPr lang="en-US" sz="1200" b="0" i="0" dirty="0">
                <a:effectLst/>
                <a:latin typeface="Arial" panose="020B0604020202020204" pitchFamily="34" charset="0"/>
              </a:rPr>
              <a:t>: On Tuesday I agreed to meet with Ann. Susan is having a birthday party on Wednesday, and we decided to buy something nice for her.</a:t>
            </a:r>
          </a:p>
          <a:p>
            <a:pPr algn="l" fontAlgn="base"/>
            <a:r>
              <a:rPr lang="en-US" sz="1200" b="1" i="0" dirty="0">
                <a:effectLst/>
                <a:latin typeface="inherit"/>
              </a:rPr>
              <a:t>Mike</a:t>
            </a:r>
            <a:r>
              <a:rPr lang="en-US" sz="1200" b="0" i="0" dirty="0">
                <a:effectLst/>
                <a:latin typeface="Arial" panose="020B0604020202020204" pitchFamily="34" charset="0"/>
              </a:rPr>
              <a:t>: Oh really? What do you want to get?</a:t>
            </a:r>
          </a:p>
          <a:p>
            <a:pPr algn="l" fontAlgn="base"/>
            <a:r>
              <a:rPr lang="en-US" sz="1200" b="1" i="0" dirty="0">
                <a:effectLst/>
                <a:latin typeface="inherit"/>
              </a:rPr>
              <a:t>Katie</a:t>
            </a:r>
            <a:r>
              <a:rPr lang="en-US" sz="1200" b="0" i="0" dirty="0">
                <a:effectLst/>
                <a:latin typeface="Arial" panose="020B0604020202020204" pitchFamily="34" charset="0"/>
              </a:rPr>
              <a:t>: I was thinking about a book on yoga. She’s keen on sports, and lately she’s been taking a yoga class. She may be interested to learn more about meditation stuff, and different meditative states.</a:t>
            </a:r>
          </a:p>
          <a:p>
            <a:pPr algn="l" fontAlgn="base"/>
            <a:r>
              <a:rPr lang="en-US" sz="1200" b="1" i="0" dirty="0">
                <a:effectLst/>
                <a:latin typeface="inherit"/>
              </a:rPr>
              <a:t>Mike</a:t>
            </a:r>
            <a:r>
              <a:rPr lang="en-US" sz="1200" b="0" i="0" dirty="0">
                <a:effectLst/>
                <a:latin typeface="Arial" panose="020B0604020202020204" pitchFamily="34" charset="0"/>
              </a:rPr>
              <a:t>: Not bad. So, you are going to the birthday party on Wednesday, aren’t you?</a:t>
            </a:r>
          </a:p>
          <a:p>
            <a:pPr algn="l" fontAlgn="base"/>
            <a:r>
              <a:rPr lang="en-US" sz="1200" b="1" i="0" dirty="0">
                <a:effectLst/>
                <a:latin typeface="inherit"/>
              </a:rPr>
              <a:t>Katie</a:t>
            </a:r>
            <a:r>
              <a:rPr lang="en-US" sz="1200" b="0" i="0" dirty="0">
                <a:effectLst/>
                <a:latin typeface="Arial" panose="020B0604020202020204" pitchFamily="34" charset="0"/>
              </a:rPr>
              <a:t>: Exactly. But, we can watch a movie on Thursday. What do you think?</a:t>
            </a:r>
          </a:p>
          <a:p>
            <a:pPr algn="l" fontAlgn="base"/>
            <a:r>
              <a:rPr lang="en-US" sz="1200" b="1" i="0" dirty="0">
                <a:effectLst/>
                <a:latin typeface="inherit"/>
              </a:rPr>
              <a:t>Mike</a:t>
            </a:r>
            <a:r>
              <a:rPr lang="en-US" sz="1200" b="0" i="0" dirty="0">
                <a:effectLst/>
                <a:latin typeface="Arial" panose="020B0604020202020204" pitchFamily="34" charset="0"/>
              </a:rPr>
              <a:t>: I don’t have any plans for Thursday, so far. The only thing I worry about is that the movie will be on then. I think today is our last chance.</a:t>
            </a:r>
          </a:p>
          <a:p>
            <a:pPr algn="l" fontAlgn="base"/>
            <a:r>
              <a:rPr lang="en-US" sz="1200" b="1" i="0" dirty="0">
                <a:effectLst/>
                <a:latin typeface="inherit"/>
              </a:rPr>
              <a:t>Katie</a:t>
            </a:r>
            <a:r>
              <a:rPr lang="en-US" sz="1200" b="0" i="0" dirty="0">
                <a:effectLst/>
                <a:latin typeface="Arial" panose="020B0604020202020204" pitchFamily="34" charset="0"/>
              </a:rPr>
              <a:t>: Anyway, today won’t do.</a:t>
            </a:r>
          </a:p>
          <a:p>
            <a:pPr algn="l" fontAlgn="base"/>
            <a:r>
              <a:rPr lang="en-US" sz="1200" b="1" i="0" dirty="0">
                <a:effectLst/>
                <a:latin typeface="inherit"/>
              </a:rPr>
              <a:t>Mike</a:t>
            </a:r>
            <a:r>
              <a:rPr lang="en-US" sz="1200" b="0" i="0" dirty="0">
                <a:effectLst/>
                <a:latin typeface="Arial" panose="020B0604020202020204" pitchFamily="34" charset="0"/>
              </a:rPr>
              <a:t>: Look — I’ve got an idea. I can buy a DVD with any other movie you like and we can watch it on Thursday.</a:t>
            </a:r>
          </a:p>
          <a:p>
            <a:pPr algn="l" fontAlgn="base"/>
            <a:r>
              <a:rPr lang="en-US" sz="1200" b="1" i="0" dirty="0">
                <a:effectLst/>
                <a:latin typeface="inherit"/>
              </a:rPr>
              <a:t>Katie</a:t>
            </a:r>
            <a:r>
              <a:rPr lang="en-US" sz="1200" b="0" i="0" dirty="0">
                <a:effectLst/>
                <a:latin typeface="Arial" panose="020B0604020202020204" pitchFamily="34" charset="0"/>
              </a:rPr>
              <a:t>: Awesome. Let’s do it!</a:t>
            </a:r>
          </a:p>
          <a:p>
            <a:pPr algn="l" fontAlgn="base"/>
            <a:endParaRPr lang="en-US" sz="1200" b="0" i="0" dirty="0">
              <a:effectLst/>
              <a:latin typeface="Arial" panose="020B0604020202020204" pitchFamily="34" charset="0"/>
            </a:endParaRPr>
          </a:p>
          <a:p>
            <a:pPr algn="l" fontAlgn="base"/>
            <a:r>
              <a:rPr lang="en-US" sz="1400" b="1" i="0" dirty="0" err="1">
                <a:effectLst/>
                <a:latin typeface="inherit"/>
              </a:rPr>
              <a:t>Ответы</a:t>
            </a:r>
            <a:r>
              <a:rPr lang="en-US" sz="1400" b="0" i="0" dirty="0">
                <a:effectLst/>
                <a:latin typeface="Arial" panose="020B0604020202020204" pitchFamily="34" charset="0"/>
              </a:rPr>
              <a:t>:</a:t>
            </a:r>
          </a:p>
          <a:p>
            <a:pPr algn="l" fontAlgn="base">
              <a:lnSpc>
                <a:spcPct val="150000"/>
              </a:lnSpc>
            </a:pPr>
            <a:r>
              <a:rPr lang="en-US" sz="1400" b="0" i="0" dirty="0">
                <a:effectLst/>
                <a:latin typeface="Arial" panose="020B0604020202020204" pitchFamily="34" charset="0"/>
              </a:rPr>
              <a:t>A. Katy is a regular cinema goer. — 2: False</a:t>
            </a:r>
          </a:p>
          <a:p>
            <a:pPr algn="l" fontAlgn="base">
              <a:lnSpc>
                <a:spcPct val="150000"/>
              </a:lnSpc>
            </a:pPr>
            <a:r>
              <a:rPr lang="en-US" sz="1400" b="0" i="0" dirty="0">
                <a:effectLst/>
                <a:latin typeface="Arial" panose="020B0604020202020204" pitchFamily="34" charset="0"/>
              </a:rPr>
              <a:t>B. Katy and Mike promised their friends to see the film. — 3: Not stated</a:t>
            </a:r>
          </a:p>
          <a:p>
            <a:pPr algn="l" fontAlgn="base">
              <a:lnSpc>
                <a:spcPct val="150000"/>
              </a:lnSpc>
            </a:pPr>
            <a:r>
              <a:rPr lang="en-US" sz="1400" b="0" i="0" dirty="0">
                <a:effectLst/>
                <a:latin typeface="Arial" panose="020B0604020202020204" pitchFamily="34" charset="0"/>
              </a:rPr>
              <a:t>C. Mike offers his help with Math to Katy. — 1: True</a:t>
            </a:r>
          </a:p>
          <a:p>
            <a:pPr algn="l" fontAlgn="base">
              <a:lnSpc>
                <a:spcPct val="150000"/>
              </a:lnSpc>
            </a:pPr>
            <a:r>
              <a:rPr lang="en-US" sz="1400" b="0" i="0" dirty="0">
                <a:effectLst/>
                <a:latin typeface="Arial" panose="020B0604020202020204" pitchFamily="34" charset="0"/>
              </a:rPr>
              <a:t>D. Katy has some chores to do in the evening. — 1: True</a:t>
            </a:r>
          </a:p>
          <a:p>
            <a:pPr algn="l" fontAlgn="base">
              <a:lnSpc>
                <a:spcPct val="150000"/>
              </a:lnSpc>
            </a:pPr>
            <a:r>
              <a:rPr lang="en-US" sz="1400" b="0" i="0" dirty="0">
                <a:effectLst/>
                <a:latin typeface="Arial" panose="020B0604020202020204" pitchFamily="34" charset="0"/>
              </a:rPr>
              <a:t>E. Katy loves sports, especially yoga. — 3: Not stated</a:t>
            </a:r>
          </a:p>
          <a:p>
            <a:pPr algn="l" fontAlgn="base">
              <a:lnSpc>
                <a:spcPct val="150000"/>
              </a:lnSpc>
            </a:pPr>
            <a:r>
              <a:rPr lang="en-US" sz="1400" b="0" i="0" dirty="0">
                <a:effectLst/>
                <a:latin typeface="Arial" panose="020B0604020202020204" pitchFamily="34" charset="0"/>
              </a:rPr>
              <a:t>F. Katy and Mike will watch Men in Black on Thursday. — 2: False</a:t>
            </a:r>
          </a:p>
          <a:p>
            <a:pPr algn="l" fontAlgn="base">
              <a:lnSpc>
                <a:spcPct val="150000"/>
              </a:lnSpc>
            </a:pPr>
            <a:r>
              <a:rPr lang="en-US" sz="1400" b="0" i="0" dirty="0">
                <a:effectLst/>
                <a:latin typeface="Arial" panose="020B0604020202020204" pitchFamily="34" charset="0"/>
              </a:rPr>
              <a:t>G. Katy agrees to see a film on DVD with Mike. — 1: True</a:t>
            </a:r>
          </a:p>
          <a:p>
            <a:pPr algn="l" fontAlgn="base">
              <a:lnSpc>
                <a:spcPct val="150000"/>
              </a:lnSpc>
            </a:pPr>
            <a:r>
              <a:rPr lang="en-US" sz="1200" b="0" i="0" dirty="0">
                <a:effectLst/>
                <a:latin typeface="Arial" panose="020B0604020202020204" pitchFamily="34" charset="0"/>
              </a:rPr>
              <a:t> </a:t>
            </a:r>
          </a:p>
          <a:p>
            <a:pPr algn="l" fontAlgn="base">
              <a:lnSpc>
                <a:spcPct val="150000"/>
              </a:lnSpc>
            </a:pPr>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endParaRPr lang="en-US" sz="1200" b="0" i="0" dirty="0">
              <a:effectLst/>
              <a:latin typeface="Arial" panose="020B0604020202020204" pitchFamily="34" charset="0"/>
            </a:endParaRPr>
          </a:p>
          <a:p>
            <a:pPr algn="l" fontAlgn="base"/>
            <a:endParaRPr lang="en-US" sz="2000" b="0" i="0" dirty="0">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EBEC6EB0-A2A3-47DE-93C2-A548DEA22F5C}"/>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9" name="Рисунок 8"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E093B90B-A600-481C-8CBD-7BB10F4A687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7793" y="9537762"/>
            <a:ext cx="522515" cy="513151"/>
          </a:xfrm>
          <a:prstGeom prst="rect">
            <a:avLst/>
          </a:prstGeom>
        </p:spPr>
      </p:pic>
    </p:spTree>
    <p:extLst>
      <p:ext uri="{BB962C8B-B14F-4D97-AF65-F5344CB8AC3E}">
        <p14:creationId xmlns:p14="http://schemas.microsoft.com/office/powerpoint/2010/main" val="723439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5969B17-ADE1-4356-AD17-D41A5114F70D}"/>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4" name="TextBox 3">
            <a:extLst>
              <a:ext uri="{FF2B5EF4-FFF2-40B4-BE49-F238E27FC236}">
                <a16:creationId xmlns:a16="http://schemas.microsoft.com/office/drawing/2014/main" id="{23E2C11F-5371-4989-87F4-B27F8FB9A633}"/>
              </a:ext>
            </a:extLst>
          </p:cNvPr>
          <p:cNvSpPr txBox="1"/>
          <p:nvPr/>
        </p:nvSpPr>
        <p:spPr>
          <a:xfrm>
            <a:off x="205681" y="416185"/>
            <a:ext cx="7196605" cy="10125849"/>
          </a:xfrm>
          <a:prstGeom prst="rect">
            <a:avLst/>
          </a:prstGeom>
          <a:noFill/>
        </p:spPr>
        <p:txBody>
          <a:bodyPr wrap="square">
            <a:spAutoFit/>
          </a:bodyPr>
          <a:lstStyle/>
          <a:p>
            <a:pPr algn="ctr" fontAlgn="base"/>
            <a:r>
              <a:rPr lang="en-US" sz="1400" b="1" dirty="0" err="1">
                <a:effectLst/>
                <a:latin typeface="inherit"/>
              </a:rPr>
              <a:t>Задания</a:t>
            </a:r>
            <a:r>
              <a:rPr lang="en-US" sz="1400" b="1" dirty="0">
                <a:effectLst/>
                <a:latin typeface="inherit"/>
              </a:rPr>
              <a:t> 3-9</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ru-RU" sz="1400" b="1" dirty="0">
              <a:effectLst/>
              <a:latin typeface="inherit"/>
            </a:endParaRPr>
          </a:p>
          <a:p>
            <a:pPr algn="ctr" fontAlgn="base"/>
            <a:endParaRPr lang="en-US" sz="1300" b="1" dirty="0">
              <a:effectLst/>
              <a:latin typeface="Playfair Display"/>
            </a:endParaRPr>
          </a:p>
          <a:p>
            <a:pPr algn="l" fontAlgn="base"/>
            <a:r>
              <a:rPr lang="en-US" sz="1300" b="1" i="0" dirty="0">
                <a:effectLst/>
                <a:latin typeface="inherit"/>
              </a:rPr>
              <a:t>Interviewer</a:t>
            </a:r>
            <a:r>
              <a:rPr lang="en-US" sz="1300" b="0" i="0" dirty="0">
                <a:effectLst/>
                <a:latin typeface="Arial" panose="020B0604020202020204" pitchFamily="34" charset="0"/>
              </a:rPr>
              <a:t>: Good afternoon everyone and here we are in the studio talking to Alice Black, a young writer who has just published her first novel ‘Stars,’ and it has already become an international best seller. Hello Alice.</a:t>
            </a:r>
          </a:p>
          <a:p>
            <a:pPr algn="l" fontAlgn="base"/>
            <a:r>
              <a:rPr lang="en-US" sz="1300" b="1" i="0" dirty="0">
                <a:effectLst/>
                <a:latin typeface="inherit"/>
              </a:rPr>
              <a:t>Alice</a:t>
            </a:r>
            <a:r>
              <a:rPr lang="en-US" sz="1300" b="0" i="0" dirty="0">
                <a:effectLst/>
                <a:latin typeface="Arial" panose="020B0604020202020204" pitchFamily="34" charset="0"/>
              </a:rPr>
              <a:t>: Good afternoon. It’s such a pleasure being here. Thank you for inviting me.</a:t>
            </a:r>
          </a:p>
          <a:p>
            <a:pPr algn="l" fontAlgn="base"/>
            <a:r>
              <a:rPr lang="en-US" sz="1300" b="1" i="0" dirty="0">
                <a:effectLst/>
                <a:latin typeface="inherit"/>
              </a:rPr>
              <a:t>Interviewer</a:t>
            </a:r>
            <a:r>
              <a:rPr lang="en-US" sz="1300" b="0" i="0" dirty="0">
                <a:effectLst/>
                <a:latin typeface="Arial" panose="020B0604020202020204" pitchFamily="34" charset="0"/>
              </a:rPr>
              <a:t>: Before we start to discuss your novel, will you please tell the listeners a bit about yourself?</a:t>
            </a:r>
          </a:p>
          <a:p>
            <a:pPr algn="l" fontAlgn="base"/>
            <a:r>
              <a:rPr lang="en-US" sz="1300" b="1" i="0" dirty="0">
                <a:effectLst/>
                <a:latin typeface="inherit"/>
              </a:rPr>
              <a:t>Alice</a:t>
            </a:r>
            <a:r>
              <a:rPr lang="en-US" sz="1300" b="0" i="0" dirty="0">
                <a:effectLst/>
                <a:latin typeface="Arial" panose="020B0604020202020204" pitchFamily="34" charset="0"/>
              </a:rPr>
              <a:t>: Of course. I grew up in Michigan and received my BA in Creative Writing from the University of Michigan. In my freshman year, I won a Hopwood Award for my fiction. Then, my short fiction appeared in various publications. I live in Washington DC and I work for the National Geographic Society library.</a:t>
            </a:r>
          </a:p>
          <a:p>
            <a:pPr algn="l" fontAlgn="base"/>
            <a:r>
              <a:rPr lang="en-US" sz="1300" b="1" i="0" dirty="0">
                <a:effectLst/>
                <a:latin typeface="inherit"/>
              </a:rPr>
              <a:t>Interviewer</a:t>
            </a:r>
            <a:r>
              <a:rPr lang="en-US" sz="1300" b="0" i="0" dirty="0">
                <a:effectLst/>
                <a:latin typeface="Arial" panose="020B0604020202020204" pitchFamily="34" charset="0"/>
              </a:rPr>
              <a:t>: Some of our listeners might not know much about your novel ‘Stars.’  Could you please tell us about it in brief?</a:t>
            </a:r>
          </a:p>
          <a:p>
            <a:pPr algn="l" fontAlgn="base"/>
            <a:r>
              <a:rPr lang="en-US" sz="1300" b="1" i="0" dirty="0">
                <a:effectLst/>
                <a:latin typeface="inherit"/>
              </a:rPr>
              <a:t>Alice</a:t>
            </a:r>
            <a:r>
              <a:rPr lang="en-US" sz="1300" b="0" i="0" dirty="0">
                <a:effectLst/>
                <a:latin typeface="Arial" panose="020B0604020202020204" pitchFamily="34" charset="0"/>
              </a:rPr>
              <a:t>: Well, the novel is written as a series of e-mails from the narrator, a botany professor and mother of two named Jessica, who is married to the chief of a space tourism company. When the novel opens, a tragic accident has just happened. One of the company’s shuttles has just exploded shortly after liftoff, and everyone on board has been killed. So in her e-mails, Jessica narrates what follows the tragedy. The media frenzy that follows the accident’s aftermath, the impact on her marriage, the revelations about the company, the fact that she doesn’t know her husband Liam as well as she thought she did. The person she is e-mailing is a man named Arthur, her friend and colleague who is out of the country on sabbatical. But as the novel goes on, the reader slowly realizes that Jess and Arthur’s relationship has its own complicated history.</a:t>
            </a:r>
          </a:p>
          <a:p>
            <a:pPr algn="l" fontAlgn="base"/>
            <a:r>
              <a:rPr lang="en-US" sz="1300" b="1" i="0" dirty="0">
                <a:effectLst/>
                <a:latin typeface="inherit"/>
              </a:rPr>
              <a:t>Interviewer</a:t>
            </a:r>
            <a:r>
              <a:rPr lang="en-US" sz="1300" b="0" i="0" dirty="0">
                <a:effectLst/>
                <a:latin typeface="Arial" panose="020B0604020202020204" pitchFamily="34" charset="0"/>
              </a:rPr>
              <a:t>: The format of your novel is quite unusual. Was it your original plan to write the novel in this way?</a:t>
            </a:r>
          </a:p>
          <a:p>
            <a:pPr algn="l" fontAlgn="base"/>
            <a:r>
              <a:rPr lang="en-US" sz="1300" b="1" i="0" dirty="0">
                <a:effectLst/>
                <a:latin typeface="inherit"/>
              </a:rPr>
              <a:t>Alice</a:t>
            </a:r>
            <a:r>
              <a:rPr lang="en-US" sz="1300" b="0" i="0" dirty="0">
                <a:effectLst/>
                <a:latin typeface="Arial" panose="020B0604020202020204" pitchFamily="34" charset="0"/>
              </a:rPr>
              <a:t>: Definitely not. It was never part of my plan to write an epistolary novel. When I started writing the novel, it was just Jessica’s voice in my head, and she was confiding to someone. I hadn’t made a concrete decision about the form I was going to use. The idea to structure the story as a private e-mail communication came later, but it seemed to fit the intimate tone perfectly.</a:t>
            </a:r>
          </a:p>
          <a:p>
            <a:pPr algn="l" fontAlgn="base"/>
            <a:r>
              <a:rPr lang="en-US" sz="1300" b="1" i="0" dirty="0">
                <a:effectLst/>
                <a:latin typeface="inherit"/>
              </a:rPr>
              <a:t>Interviewer</a:t>
            </a:r>
            <a:r>
              <a:rPr lang="en-US" sz="1300" b="0" i="0" dirty="0">
                <a:effectLst/>
                <a:latin typeface="Arial" panose="020B0604020202020204" pitchFamily="34" charset="0"/>
              </a:rPr>
              <a:t>: Once that decision has been made to use this style, was it a challenge to maintain it, or was it something you adapted to?</a:t>
            </a:r>
          </a:p>
          <a:p>
            <a:pPr algn="l" fontAlgn="base"/>
            <a:r>
              <a:rPr lang="en-US" sz="1300" b="1" i="0" dirty="0">
                <a:effectLst/>
                <a:latin typeface="inherit"/>
              </a:rPr>
              <a:t>Alice</a:t>
            </a:r>
            <a:r>
              <a:rPr lang="en-US" sz="1300" b="0" i="0" dirty="0">
                <a:effectLst/>
                <a:latin typeface="Arial" panose="020B0604020202020204" pitchFamily="34" charset="0"/>
              </a:rPr>
              <a:t>: There were certainly challenges. The biggest one is that you have to leave your readers enough clues so that they can figure out what’s going on. To follow what the letter, or in this case e-mail, writers are referring to. But you also don’t want to have the narrator over explaining things. You need to maintain the allusion of eavesdropping on a conversation, which is one of the appeals of the epistolary form.</a:t>
            </a:r>
          </a:p>
          <a:p>
            <a:pPr algn="l" fontAlgn="base"/>
            <a:r>
              <a:rPr lang="en-US" sz="1300" b="1" i="0" dirty="0">
                <a:effectLst/>
                <a:latin typeface="inherit"/>
              </a:rPr>
              <a:t>Interview</a:t>
            </a:r>
            <a:r>
              <a:rPr lang="en-US" sz="1300" b="0" i="0" dirty="0">
                <a:effectLst/>
                <a:latin typeface="Arial" panose="020B0604020202020204" pitchFamily="34" charset="0"/>
              </a:rPr>
              <a:t>: I’ve always been very interested in a writer’s daily routine. What’s a typical writing day for you?</a:t>
            </a:r>
          </a:p>
          <a:p>
            <a:pPr algn="l" fontAlgn="base"/>
            <a:r>
              <a:rPr lang="en-US" sz="1300" b="1" i="0" dirty="0">
                <a:effectLst/>
                <a:latin typeface="inherit"/>
              </a:rPr>
              <a:t>Alice</a:t>
            </a:r>
            <a:r>
              <a:rPr lang="en-US" sz="1300" b="0" i="0" dirty="0">
                <a:effectLst/>
                <a:latin typeface="Arial" panose="020B0604020202020204" pitchFamily="34" charset="0"/>
              </a:rPr>
              <a:t>: I work a 9 to 5 job, and I try to squeeze some writing time after work a couple of nights during the week, but the solid majority of my writing takes place at the weekend. I typically get up in the morning, drink an unhealthy amount of coffee, and try to get to my desk before I get distracted by other things I have to do. I work until lunch, and if I’m feeling motivated, I’ll try to get another hour or two of writing in the afternoon.</a:t>
            </a:r>
          </a:p>
          <a:p>
            <a:pPr algn="l" fontAlgn="base"/>
            <a:r>
              <a:rPr lang="en-US" sz="1300" b="1" i="0" dirty="0">
                <a:effectLst/>
                <a:latin typeface="inherit"/>
              </a:rPr>
              <a:t>Interviewer</a:t>
            </a:r>
            <a:r>
              <a:rPr lang="en-US" sz="1300" b="0" i="0" dirty="0">
                <a:effectLst/>
                <a:latin typeface="Arial" panose="020B0604020202020204" pitchFamily="34" charset="0"/>
              </a:rPr>
              <a:t>: Thank you Alice, it has been very interesting talking with you.</a:t>
            </a:r>
          </a:p>
          <a:p>
            <a:pPr algn="l" fontAlgn="base"/>
            <a:r>
              <a:rPr lang="en-US" sz="1300" b="1" i="0" dirty="0">
                <a:effectLst/>
                <a:latin typeface="inherit"/>
              </a:rPr>
              <a:t>Alice</a:t>
            </a:r>
            <a:r>
              <a:rPr lang="en-US" sz="1300" b="0" i="0" dirty="0">
                <a:effectLst/>
                <a:latin typeface="Arial" panose="020B0604020202020204" pitchFamily="34" charset="0"/>
              </a:rPr>
              <a:t>: Thank you. I’ll be happy to come to your program once more, really.</a:t>
            </a:r>
          </a:p>
          <a:p>
            <a:pPr algn="l" fontAlgn="base"/>
            <a:r>
              <a:rPr lang="en-US" sz="1400" b="0" i="0" dirty="0">
                <a:solidFill>
                  <a:srgbClr val="555555"/>
                </a:solidFill>
                <a:effectLst/>
                <a:latin typeface="Arial" panose="020B0604020202020204" pitchFamily="34" charset="0"/>
              </a:rPr>
              <a:t> </a:t>
            </a:r>
          </a:p>
          <a:p>
            <a:pPr algn="l" fontAlgn="base"/>
            <a:endParaRPr lang="en-US" sz="1200" b="0" i="0" dirty="0">
              <a:effectLst/>
              <a:latin typeface="Arial" panose="020B0604020202020204" pitchFamily="34" charset="0"/>
            </a:endParaRPr>
          </a:p>
        </p:txBody>
      </p:sp>
      <p:pic>
        <p:nvPicPr>
          <p:cNvPr id="5" name="Рисунок 4" descr="Изображение выглядит как текст, бильярдный шар&#10;&#10;Автоматически созданное описание">
            <a:extLst>
              <a:ext uri="{FF2B5EF4-FFF2-40B4-BE49-F238E27FC236}">
                <a16:creationId xmlns:a16="http://schemas.microsoft.com/office/drawing/2014/main" id="{96DA2408-F407-490A-B5D3-3CB036E20EF1}"/>
              </a:ext>
            </a:extLst>
          </p:cNvPr>
          <p:cNvPicPr>
            <a:picLocks noChangeAspect="1"/>
          </p:cNvPicPr>
          <p:nvPr/>
        </p:nvPicPr>
        <p:blipFill rotWithShape="1">
          <a:blip r:embed="rId2">
            <a:extLst>
              <a:ext uri="{28A0092B-C50C-407E-A947-70E740481C1C}">
                <a14:useLocalDpi xmlns:a14="http://schemas.microsoft.com/office/drawing/2010/main" val="0"/>
              </a:ext>
            </a:extLst>
          </a:blip>
          <a:srcRect l="23423" t="23769" r="23010" b="23625"/>
          <a:stretch/>
        </p:blipFill>
        <p:spPr>
          <a:xfrm>
            <a:off x="6831479" y="9510064"/>
            <a:ext cx="522515" cy="513151"/>
          </a:xfrm>
          <a:prstGeom prst="rect">
            <a:avLst/>
          </a:prstGeom>
        </p:spPr>
      </p:pic>
    </p:spTree>
    <p:extLst>
      <p:ext uri="{BB962C8B-B14F-4D97-AF65-F5344CB8AC3E}">
        <p14:creationId xmlns:p14="http://schemas.microsoft.com/office/powerpoint/2010/main" val="4104992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847E8F-176F-4DA0-AA21-310F2DF521CC}"/>
              </a:ext>
            </a:extLst>
          </p:cNvPr>
          <p:cNvSpPr txBox="1"/>
          <p:nvPr/>
        </p:nvSpPr>
        <p:spPr>
          <a:xfrm>
            <a:off x="282386" y="482042"/>
            <a:ext cx="7119899" cy="10802957"/>
          </a:xfrm>
          <a:prstGeom prst="rect">
            <a:avLst/>
          </a:prstGeom>
          <a:noFill/>
        </p:spPr>
        <p:txBody>
          <a:bodyPr wrap="square">
            <a:spAutoFit/>
          </a:bodyPr>
          <a:lstStyle/>
          <a:p>
            <a:pPr algn="ctr" fontAlgn="base"/>
            <a:r>
              <a:rPr lang="en-US" b="1" dirty="0">
                <a:effectLst/>
                <a:latin typeface="inherit"/>
              </a:rPr>
              <a:t>Ответы 3-9</a:t>
            </a:r>
          </a:p>
          <a:p>
            <a:pPr algn="ctr" fontAlgn="base"/>
            <a:endParaRPr lang="en-US" b="1" dirty="0">
              <a:effectLst/>
              <a:latin typeface="Playfair Display"/>
            </a:endParaRPr>
          </a:p>
          <a:p>
            <a:pPr algn="l" fontAlgn="base"/>
            <a:r>
              <a:rPr lang="en-US" sz="2000" b="0" i="0" dirty="0">
                <a:effectLst/>
                <a:latin typeface="Arial" panose="020B0604020202020204" pitchFamily="34" charset="0"/>
              </a:rPr>
              <a:t>3. Which of the following is NOT true about Alice’s novel Stars?</a:t>
            </a:r>
          </a:p>
          <a:p>
            <a:pPr algn="l" fontAlgn="base"/>
            <a:r>
              <a:rPr lang="en-US" sz="2000" b="0" i="0" dirty="0">
                <a:effectLst/>
                <a:latin typeface="Arial" panose="020B0604020202020204" pitchFamily="34" charset="0"/>
              </a:rPr>
              <a:t>3) </a:t>
            </a:r>
            <a:r>
              <a:rPr lang="en-US" sz="2000" b="1" i="0" dirty="0">
                <a:effectLst/>
                <a:latin typeface="inherit"/>
              </a:rPr>
              <a:t>It’s published all over the world</a:t>
            </a:r>
            <a:r>
              <a:rPr lang="en-US" sz="2000" b="0" i="0" dirty="0">
                <a:effectLst/>
                <a:latin typeface="Arial" panose="020B0604020202020204" pitchFamily="34" charset="0"/>
              </a:rPr>
              <a:t>.</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4. What do we learn about Alice at the beginning of the interview?</a:t>
            </a:r>
          </a:p>
          <a:p>
            <a:pPr algn="l" fontAlgn="base"/>
            <a:r>
              <a:rPr lang="en-US" sz="2000" b="0" i="0" dirty="0">
                <a:effectLst/>
                <a:latin typeface="Arial" panose="020B0604020202020204" pitchFamily="34" charset="0"/>
              </a:rPr>
              <a:t>3) </a:t>
            </a:r>
            <a:r>
              <a:rPr lang="en-US" sz="2000" b="1" i="0" dirty="0">
                <a:effectLst/>
                <a:latin typeface="inherit"/>
              </a:rPr>
              <a:t>Writing is not her only occupation.</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5. What’s the name of the main character of the novel Stars?</a:t>
            </a:r>
          </a:p>
          <a:p>
            <a:pPr algn="l" fontAlgn="base"/>
            <a:r>
              <a:rPr lang="en-US" sz="2000" b="0" i="0" dirty="0">
                <a:effectLst/>
                <a:latin typeface="Arial" panose="020B0604020202020204" pitchFamily="34" charset="0"/>
              </a:rPr>
              <a:t>1) </a:t>
            </a:r>
            <a:r>
              <a:rPr lang="en-US" sz="2000" b="1" i="0" dirty="0">
                <a:effectLst/>
                <a:latin typeface="inherit"/>
              </a:rPr>
              <a:t>Jessica.</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6. Alice’s novel starts with a …</a:t>
            </a:r>
          </a:p>
          <a:p>
            <a:pPr algn="l" fontAlgn="base"/>
            <a:r>
              <a:rPr lang="en-US" sz="2000" b="0" i="0" dirty="0">
                <a:effectLst/>
                <a:latin typeface="Arial" panose="020B0604020202020204" pitchFamily="34" charset="0"/>
              </a:rPr>
              <a:t>3) </a:t>
            </a:r>
            <a:r>
              <a:rPr lang="en-US" sz="2000" b="1" i="0" dirty="0">
                <a:effectLst/>
                <a:latin typeface="inherit"/>
              </a:rPr>
              <a:t>a catastrophe.</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7. What is unusual about the format of Alice’s novel?</a:t>
            </a:r>
          </a:p>
          <a:p>
            <a:pPr algn="l" fontAlgn="base"/>
            <a:r>
              <a:rPr lang="en-US" sz="2000" b="0" i="0" dirty="0">
                <a:effectLst/>
                <a:latin typeface="Arial" panose="020B0604020202020204" pitchFamily="34" charset="0"/>
              </a:rPr>
              <a:t>2) </a:t>
            </a:r>
            <a:r>
              <a:rPr lang="en-US" sz="2000" b="1" i="0" dirty="0">
                <a:effectLst/>
                <a:latin typeface="inherit"/>
              </a:rPr>
              <a:t>It’s a number of e-mail messages.</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8. According to Alice, what was the biggest difficulty in writing her novel?</a:t>
            </a:r>
          </a:p>
          <a:p>
            <a:pPr algn="l" fontAlgn="base"/>
            <a:r>
              <a:rPr lang="en-US" sz="2000" b="0" i="0" dirty="0">
                <a:effectLst/>
                <a:latin typeface="Arial" panose="020B0604020202020204" pitchFamily="34" charset="0"/>
              </a:rPr>
              <a:t>2) </a:t>
            </a:r>
            <a:r>
              <a:rPr lang="en-US" sz="2000" b="1" i="0" dirty="0">
                <a:effectLst/>
                <a:latin typeface="inherit"/>
              </a:rPr>
              <a:t>Leaving the reader enough indications on what’s happening.</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9. When does Alice do most of her writing?</a:t>
            </a:r>
          </a:p>
          <a:p>
            <a:pPr algn="l" fontAlgn="base"/>
            <a:r>
              <a:rPr lang="en-US" sz="2000" b="0" i="0" dirty="0">
                <a:effectLst/>
                <a:latin typeface="Arial" panose="020B0604020202020204" pitchFamily="34" charset="0"/>
              </a:rPr>
              <a:t>3) </a:t>
            </a:r>
            <a:r>
              <a:rPr lang="en-US" sz="2000" b="1" i="0" dirty="0">
                <a:effectLst/>
                <a:latin typeface="inherit"/>
              </a:rPr>
              <a:t>At the weekends.</a:t>
            </a:r>
            <a:endParaRPr lang="en-US" sz="2000" b="0" i="0" dirty="0">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CFA75981-88E2-45A3-A9C0-2EB8C9C2FF7D}"/>
              </a:ext>
            </a:extLst>
          </p:cNvPr>
          <p:cNvSpPr/>
          <p:nvPr/>
        </p:nvSpPr>
        <p:spPr>
          <a:xfrm>
            <a:off x="363070" y="451157"/>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5" name="Рисунок 4"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97AB4BB4-FA7F-4496-BDFD-95678B2F78E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54774" y="9444207"/>
            <a:ext cx="522515" cy="513151"/>
          </a:xfrm>
          <a:prstGeom prst="rect">
            <a:avLst/>
          </a:prstGeom>
        </p:spPr>
      </p:pic>
    </p:spTree>
    <p:extLst>
      <p:ext uri="{BB962C8B-B14F-4D97-AF65-F5344CB8AC3E}">
        <p14:creationId xmlns:p14="http://schemas.microsoft.com/office/powerpoint/2010/main" val="33061428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A31C6F-AC74-4E66-AA80-9CE4078CE829}"/>
              </a:ext>
            </a:extLst>
          </p:cNvPr>
          <p:cNvSpPr txBox="1"/>
          <p:nvPr/>
        </p:nvSpPr>
        <p:spPr>
          <a:xfrm>
            <a:off x="599825" y="823490"/>
            <a:ext cx="5062816" cy="5078313"/>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 </a:t>
            </a:r>
          </a:p>
          <a:p>
            <a:pPr algn="l" fontAlgn="base">
              <a:lnSpc>
                <a:spcPct val="150000"/>
              </a:lnSpc>
            </a:pPr>
            <a:r>
              <a:rPr lang="en-US" b="1" i="0" dirty="0">
                <a:effectLst/>
                <a:latin typeface="inherit"/>
              </a:rPr>
              <a:t>Answers</a:t>
            </a:r>
            <a:r>
              <a:rPr lang="en-US" b="0" i="0" dirty="0">
                <a:effectLst/>
                <a:latin typeface="Arial" panose="020B0604020202020204" pitchFamily="34" charset="0"/>
              </a:rPr>
              <a:t>:</a:t>
            </a:r>
          </a:p>
          <a:p>
            <a:pPr algn="l" fontAlgn="base">
              <a:lnSpc>
                <a:spcPct val="150000"/>
              </a:lnSpc>
            </a:pPr>
            <a:r>
              <a:rPr lang="en-US" b="0" i="0" dirty="0">
                <a:effectLst/>
                <a:latin typeface="Arial" panose="020B0604020202020204" pitchFamily="34" charset="0"/>
              </a:rPr>
              <a:t>A — 4: A costume for a mythic sea creature</a:t>
            </a:r>
          </a:p>
          <a:p>
            <a:pPr algn="l" fontAlgn="base">
              <a:lnSpc>
                <a:spcPct val="150000"/>
              </a:lnSpc>
            </a:pPr>
            <a:r>
              <a:rPr lang="en-US" b="0" i="0" dirty="0">
                <a:effectLst/>
                <a:latin typeface="Arial" panose="020B0604020202020204" pitchFamily="34" charset="0"/>
              </a:rPr>
              <a:t>B — 7: Words for all times</a:t>
            </a:r>
          </a:p>
          <a:p>
            <a:pPr algn="l" fontAlgn="base">
              <a:lnSpc>
                <a:spcPct val="150000"/>
              </a:lnSpc>
            </a:pPr>
            <a:r>
              <a:rPr lang="en-US" b="0" i="0" dirty="0">
                <a:effectLst/>
                <a:latin typeface="Arial" panose="020B0604020202020204" pitchFamily="34" charset="0"/>
              </a:rPr>
              <a:t>C — 6: A festival to a season</a:t>
            </a:r>
          </a:p>
          <a:p>
            <a:pPr algn="l" fontAlgn="base">
              <a:lnSpc>
                <a:spcPct val="150000"/>
              </a:lnSpc>
            </a:pPr>
            <a:r>
              <a:rPr lang="en-US" b="0" i="0" dirty="0">
                <a:effectLst/>
                <a:latin typeface="Arial" panose="020B0604020202020204" pitchFamily="34" charset="0"/>
              </a:rPr>
              <a:t>D — 3: </a:t>
            </a:r>
            <a:r>
              <a:rPr lang="en-US" b="0" i="0" dirty="0">
                <a:effectLst/>
                <a:latin typeface="inherit"/>
              </a:rPr>
              <a:t>Ideal to grow a man</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E — 1: Women doing men’s jobs</a:t>
            </a:r>
          </a:p>
          <a:p>
            <a:pPr algn="l" fontAlgn="base">
              <a:lnSpc>
                <a:spcPct val="150000"/>
              </a:lnSpc>
            </a:pPr>
            <a:r>
              <a:rPr lang="en-US" b="0" i="0" dirty="0">
                <a:effectLst/>
                <a:latin typeface="Arial" panose="020B0604020202020204" pitchFamily="34" charset="0"/>
              </a:rPr>
              <a:t>F — 2: Holidays —  the best time to visit</a:t>
            </a:r>
          </a:p>
          <a:p>
            <a:pPr algn="l" fontAlgn="base">
              <a:lnSpc>
                <a:spcPct val="150000"/>
              </a:lnSpc>
            </a:pPr>
            <a:r>
              <a:rPr lang="en-US" b="0" i="0" dirty="0">
                <a:effectLst/>
                <a:latin typeface="Arial" panose="020B0604020202020204" pitchFamily="34" charset="0"/>
              </a:rPr>
              <a:t>G — 8: </a:t>
            </a:r>
            <a:r>
              <a:rPr lang="en-US" b="0" i="0" dirty="0">
                <a:effectLst/>
                <a:latin typeface="inherit"/>
              </a:rPr>
              <a:t>Best clothes for burial</a:t>
            </a:r>
            <a:endParaRPr lang="en-US" b="0" i="0" dirty="0">
              <a:effectLst/>
              <a:latin typeface="Arial" panose="020B0604020202020204" pitchFamily="34" charset="0"/>
            </a:endParaRP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10</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599825" y="465946"/>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8" name="TextBox 7">
            <a:extLst>
              <a:ext uri="{FF2B5EF4-FFF2-40B4-BE49-F238E27FC236}">
                <a16:creationId xmlns:a16="http://schemas.microsoft.com/office/drawing/2014/main" id="{394AC32D-F11F-4A49-A297-DDEDCA6B7658}"/>
              </a:ext>
            </a:extLst>
          </p:cNvPr>
          <p:cNvSpPr txBox="1"/>
          <p:nvPr/>
        </p:nvSpPr>
        <p:spPr>
          <a:xfrm>
            <a:off x="1674159" y="4935772"/>
            <a:ext cx="3778622" cy="646331"/>
          </a:xfrm>
          <a:prstGeom prst="rect">
            <a:avLst/>
          </a:prstGeom>
          <a:noFill/>
        </p:spPr>
        <p:txBody>
          <a:bodyPr wrap="square">
            <a:spAutoFit/>
          </a:bodyPr>
          <a:lstStyle/>
          <a:p>
            <a:pPr algn="ctr" fontAlgn="base"/>
            <a:r>
              <a:rPr lang="ru-RU" b="1" dirty="0">
                <a:solidFill>
                  <a:srgbClr val="111111"/>
                </a:solidFill>
                <a:effectLst/>
                <a:latin typeface="inherit"/>
              </a:rPr>
              <a:t>Задание 11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0" name="TextBox 9">
            <a:extLst>
              <a:ext uri="{FF2B5EF4-FFF2-40B4-BE49-F238E27FC236}">
                <a16:creationId xmlns:a16="http://schemas.microsoft.com/office/drawing/2014/main" id="{9B71EF4A-1F95-4949-9573-DDD2FE0BE7D9}"/>
              </a:ext>
            </a:extLst>
          </p:cNvPr>
          <p:cNvSpPr txBox="1"/>
          <p:nvPr/>
        </p:nvSpPr>
        <p:spPr>
          <a:xfrm>
            <a:off x="457200" y="5283182"/>
            <a:ext cx="6945086" cy="4473019"/>
          </a:xfrm>
          <a:prstGeom prst="rect">
            <a:avLst/>
          </a:prstGeom>
          <a:noFill/>
        </p:spPr>
        <p:txBody>
          <a:bodyPr wrap="square">
            <a:spAutoFit/>
          </a:bodyPr>
          <a:lstStyle/>
          <a:p>
            <a:pPr algn="l" fontAlgn="base">
              <a:lnSpc>
                <a:spcPct val="150000"/>
              </a:lnSpc>
            </a:pPr>
            <a:r>
              <a:rPr lang="en-US" b="1" i="0" dirty="0">
                <a:effectLst/>
                <a:latin typeface="inherit"/>
              </a:rPr>
              <a:t>Answers</a:t>
            </a:r>
            <a:r>
              <a:rPr lang="en-US" b="0" i="0" dirty="0">
                <a:effectLst/>
                <a:latin typeface="Arial" panose="020B0604020202020204" pitchFamily="34" charset="0"/>
              </a:rPr>
              <a:t>:</a:t>
            </a:r>
          </a:p>
          <a:p>
            <a:pPr algn="l" fontAlgn="base">
              <a:lnSpc>
                <a:spcPct val="150000"/>
              </a:lnSpc>
            </a:pPr>
            <a:r>
              <a:rPr lang="en-US" b="0" i="0" dirty="0">
                <a:effectLst/>
                <a:latin typeface="Arial" panose="020B0604020202020204" pitchFamily="34" charset="0"/>
              </a:rPr>
              <a:t>A – 2: spreading tolerance and mutual understanding</a:t>
            </a:r>
          </a:p>
          <a:p>
            <a:pPr algn="l" fontAlgn="base">
              <a:lnSpc>
                <a:spcPct val="150000"/>
              </a:lnSpc>
            </a:pPr>
            <a:r>
              <a:rPr lang="en-US" b="0" i="0" dirty="0">
                <a:effectLst/>
                <a:latin typeface="Arial" panose="020B0604020202020204" pitchFamily="34" charset="0"/>
              </a:rPr>
              <a:t>B – 6: spreading tolerance and mutual understanding</a:t>
            </a:r>
          </a:p>
          <a:p>
            <a:pPr algn="l" fontAlgn="base">
              <a:lnSpc>
                <a:spcPct val="150000"/>
              </a:lnSpc>
            </a:pPr>
            <a:r>
              <a:rPr lang="en-US" b="0" i="0" dirty="0">
                <a:effectLst/>
                <a:latin typeface="Arial" panose="020B0604020202020204" pitchFamily="34" charset="0"/>
              </a:rPr>
              <a:t>C – 4: that the cost of promoting language learning is modest</a:t>
            </a:r>
          </a:p>
          <a:p>
            <a:pPr algn="l" fontAlgn="base">
              <a:lnSpc>
                <a:spcPct val="150000"/>
              </a:lnSpc>
            </a:pPr>
            <a:r>
              <a:rPr lang="en-US" b="0" i="0" dirty="0">
                <a:effectLst/>
                <a:latin typeface="Arial" panose="020B0604020202020204" pitchFamily="34" charset="0"/>
              </a:rPr>
              <a:t>D – 1: and assistance in finding jobs in a new country</a:t>
            </a:r>
          </a:p>
          <a:p>
            <a:pPr algn="l" fontAlgn="base">
              <a:lnSpc>
                <a:spcPct val="150000"/>
              </a:lnSpc>
            </a:pPr>
            <a:r>
              <a:rPr lang="en-US" b="0" i="0" dirty="0">
                <a:effectLst/>
                <a:latin typeface="Arial" panose="020B0604020202020204" pitchFamily="34" charset="0"/>
              </a:rPr>
              <a:t>E – 7: where immigrants are offered an introductory </a:t>
            </a:r>
            <a:r>
              <a:rPr lang="en-US" b="0" i="0" dirty="0" err="1">
                <a:effectLst/>
                <a:latin typeface="Arial" panose="020B0604020202020204" pitchFamily="34" charset="0"/>
              </a:rPr>
              <a:t>programme</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F – 5: that included 1200 hours of language teaching for immigrants</a:t>
            </a: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b="0" i="0" dirty="0">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0921E0B3-E57B-478C-B9D3-7C787182C6A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9850" y="9114586"/>
            <a:ext cx="522515" cy="513151"/>
          </a:xfrm>
          <a:prstGeom prst="rect">
            <a:avLst/>
          </a:prstGeom>
        </p:spPr>
      </p:pic>
      <p:pic>
        <p:nvPicPr>
          <p:cNvPr id="12" name="Рисунок 11"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E353B490-4821-410A-A598-D0C6954BE0B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9850" y="3923224"/>
            <a:ext cx="522515" cy="513151"/>
          </a:xfrm>
          <a:prstGeom prst="rect">
            <a:avLst/>
          </a:prstGeom>
        </p:spPr>
      </p:pic>
    </p:spTree>
    <p:extLst>
      <p:ext uri="{BB962C8B-B14F-4D97-AF65-F5344CB8AC3E}">
        <p14:creationId xmlns:p14="http://schemas.microsoft.com/office/powerpoint/2010/main" val="2039515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890526" y="645062"/>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12-18</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492030" y="359081"/>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272956" y="1014394"/>
            <a:ext cx="7129330" cy="8956298"/>
          </a:xfrm>
          <a:prstGeom prst="rect">
            <a:avLst/>
          </a:prstGeom>
          <a:noFill/>
        </p:spPr>
        <p:txBody>
          <a:bodyPr wrap="square">
            <a:spAutoFit/>
          </a:bodyPr>
          <a:lstStyle/>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12. According to the text, the most distinctive characteristic of the brain is its …</a:t>
            </a:r>
          </a:p>
          <a:p>
            <a:pPr algn="l" fontAlgn="base"/>
            <a:r>
              <a:rPr lang="en-US" b="1" i="0" dirty="0">
                <a:effectLst/>
                <a:latin typeface="inherit"/>
              </a:rPr>
              <a:t>B) elaborateness.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13. The claims that the brain is better than any computer because it …</a:t>
            </a:r>
          </a:p>
          <a:p>
            <a:pPr algn="l" fontAlgn="base"/>
            <a:r>
              <a:rPr lang="en-US" b="1" i="0" dirty="0">
                <a:effectLst/>
                <a:latin typeface="inherit"/>
              </a:rPr>
              <a:t>A) processes more information.</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14. According to the text, the work of brain neurons influences …</a:t>
            </a:r>
          </a:p>
          <a:p>
            <a:pPr algn="l" fontAlgn="base"/>
            <a:r>
              <a:rPr lang="en-US" b="1" i="0" dirty="0">
                <a:effectLst/>
                <a:latin typeface="inherit"/>
              </a:rPr>
              <a:t>C) everything we do.</a:t>
            </a:r>
            <a:endParaRPr lang="en-US" b="0" i="0" dirty="0">
              <a:effectLst/>
              <a:latin typeface="inherit"/>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15. The narrator compares the work of neurons to a pinball machine to …</a:t>
            </a:r>
          </a:p>
          <a:p>
            <a:pPr algn="l" fontAlgn="base"/>
            <a:r>
              <a:rPr lang="en-US" b="1" i="0" dirty="0">
                <a:effectLst/>
                <a:latin typeface="inherit"/>
              </a:rPr>
              <a:t>A) show the character of brain work.</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16. Comparing sensory and motor neurons, we can make a conclusion that …</a:t>
            </a:r>
          </a:p>
          <a:p>
            <a:pPr algn="l" fontAlgn="base"/>
            <a:r>
              <a:rPr lang="en-US" b="1" i="0" dirty="0">
                <a:effectLst/>
                <a:latin typeface="inherit"/>
              </a:rPr>
              <a:t>A) motor neurons transmit information faster.</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17. The structure of brain changes when …</a:t>
            </a:r>
          </a:p>
          <a:p>
            <a:pPr algn="l" fontAlgn="base"/>
            <a:r>
              <a:rPr lang="en-US" b="1" i="0" dirty="0">
                <a:effectLst/>
                <a:latin typeface="inherit"/>
              </a:rPr>
              <a:t>D) we acquire new knowledge.</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18. Physical exercises proved to be good for …</a:t>
            </a:r>
          </a:p>
          <a:p>
            <a:pPr algn="l" fontAlgn="base"/>
            <a:r>
              <a:rPr lang="en-US" b="1" i="0" dirty="0">
                <a:effectLst/>
                <a:latin typeface="inherit"/>
              </a:rPr>
              <a:t>A) the production of brain chemicals.</a:t>
            </a:r>
            <a:endParaRPr lang="en-US" b="0" i="0" dirty="0">
              <a:effectLst/>
              <a:latin typeface="Arial" panose="020B0604020202020204" pitchFamily="34" charset="0"/>
            </a:endParaRPr>
          </a:p>
          <a:p>
            <a:pPr algn="l" fontAlgn="base"/>
            <a:endParaRPr lang="en-US" b="0" i="0" dirty="0">
              <a:effectLst/>
              <a:latin typeface="Arial" panose="020B0604020202020204" pitchFamily="34" charset="0"/>
            </a:endParaRPr>
          </a:p>
        </p:txBody>
      </p:sp>
      <p:pic>
        <p:nvPicPr>
          <p:cNvPr id="7" name="Рисунок 6"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3A23941B-74F3-4FE8-9757-6F8CED96FD85}"/>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4204" y="9168430"/>
            <a:ext cx="522515" cy="513151"/>
          </a:xfrm>
          <a:prstGeom prst="rect">
            <a:avLst/>
          </a:prstGeom>
        </p:spPr>
      </p:pic>
    </p:spTree>
    <p:extLst>
      <p:ext uri="{BB962C8B-B14F-4D97-AF65-F5344CB8AC3E}">
        <p14:creationId xmlns:p14="http://schemas.microsoft.com/office/powerpoint/2010/main" val="80599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a:t>
            </a:r>
            <a:r>
              <a:rPr lang="en-US" b="1" dirty="0">
                <a:solidFill>
                  <a:srgbClr val="111111"/>
                </a:solidFill>
                <a:effectLst/>
                <a:latin typeface="inherit"/>
              </a:rPr>
              <a:t>9</a:t>
            </a:r>
            <a:r>
              <a:rPr lang="ru-RU" b="1" dirty="0">
                <a:solidFill>
                  <a:srgbClr val="111111"/>
                </a:solidFill>
                <a:effectLst/>
                <a:latin typeface="inherit"/>
              </a:rPr>
              <a:t> </a:t>
            </a:r>
            <a:r>
              <a:rPr lang="en-US" b="1" dirty="0">
                <a:solidFill>
                  <a:srgbClr val="111111"/>
                </a:solidFill>
                <a:effectLst/>
                <a:latin typeface="inherit"/>
              </a:rPr>
              <a:t>-</a:t>
            </a:r>
            <a:r>
              <a:rPr lang="ru-RU" b="1" dirty="0">
                <a:solidFill>
                  <a:srgbClr val="111111"/>
                </a:solidFill>
                <a:effectLst/>
                <a:latin typeface="inherit"/>
              </a:rPr>
              <a:t> </a:t>
            </a:r>
            <a:r>
              <a:rPr lang="en-US" b="1" dirty="0">
                <a:solidFill>
                  <a:srgbClr val="111111"/>
                </a:solidFill>
                <a:effectLst/>
                <a:latin typeface="inherit"/>
              </a:rPr>
              <a:t>2</a:t>
            </a:r>
            <a:r>
              <a:rPr lang="ru-RU" b="1" dirty="0">
                <a:solidFill>
                  <a:srgbClr val="111111"/>
                </a:solidFill>
                <a:effectLst/>
                <a:latin typeface="inherit"/>
              </a:rPr>
              <a:t>4</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533768" y="1279556"/>
            <a:ext cx="4814047" cy="2534027"/>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19. </a:t>
            </a:r>
            <a:r>
              <a:rPr lang="en-US" b="1" i="0" dirty="0">
                <a:effectLst/>
                <a:latin typeface="Arial" panose="020B0604020202020204" pitchFamily="34" charset="0"/>
              </a:rPr>
              <a:t>FELT</a:t>
            </a:r>
          </a:p>
          <a:p>
            <a:pPr algn="l" fontAlgn="base">
              <a:lnSpc>
                <a:spcPct val="150000"/>
              </a:lnSpc>
            </a:pPr>
            <a:r>
              <a:rPr lang="en-US" dirty="0">
                <a:latin typeface="Arial" panose="020B0604020202020204" pitchFamily="34" charset="0"/>
              </a:rPr>
              <a:t>20. </a:t>
            </a:r>
            <a:r>
              <a:rPr lang="en-US" b="1" dirty="0">
                <a:latin typeface="Arial" panose="020B0604020202020204" pitchFamily="34" charset="0"/>
              </a:rPr>
              <a:t>WERESURPRISED</a:t>
            </a:r>
          </a:p>
          <a:p>
            <a:pPr algn="l" fontAlgn="base">
              <a:lnSpc>
                <a:spcPct val="150000"/>
              </a:lnSpc>
            </a:pPr>
            <a:r>
              <a:rPr lang="en-US" b="0" i="0" dirty="0">
                <a:effectLst/>
                <a:latin typeface="Arial" panose="020B0604020202020204" pitchFamily="34" charset="0"/>
              </a:rPr>
              <a:t>21. </a:t>
            </a:r>
            <a:r>
              <a:rPr lang="en-US" b="1" i="0" dirty="0">
                <a:effectLst/>
                <a:latin typeface="Arial" panose="020B0604020202020204" pitchFamily="34" charset="0"/>
              </a:rPr>
              <a:t>WASNOT</a:t>
            </a:r>
          </a:p>
          <a:p>
            <a:pPr algn="l" fontAlgn="base">
              <a:lnSpc>
                <a:spcPct val="150000"/>
              </a:lnSpc>
            </a:pPr>
            <a:r>
              <a:rPr lang="en-US" dirty="0">
                <a:latin typeface="Arial" panose="020B0604020202020204" pitchFamily="34" charset="0"/>
              </a:rPr>
              <a:t>22. </a:t>
            </a:r>
            <a:r>
              <a:rPr lang="en-US" b="1" dirty="0">
                <a:latin typeface="Arial" panose="020B0604020202020204" pitchFamily="34" charset="0"/>
              </a:rPr>
              <a:t>HIGHER</a:t>
            </a:r>
          </a:p>
          <a:p>
            <a:pPr algn="l" fontAlgn="base">
              <a:lnSpc>
                <a:spcPct val="150000"/>
              </a:lnSpc>
            </a:pPr>
            <a:r>
              <a:rPr lang="en-US" b="0" i="0" dirty="0">
                <a:effectLst/>
                <a:latin typeface="Arial" panose="020B0604020202020204" pitchFamily="34" charset="0"/>
              </a:rPr>
              <a:t>23. </a:t>
            </a:r>
            <a:r>
              <a:rPr lang="en-US" b="1" i="0" dirty="0">
                <a:effectLst/>
                <a:latin typeface="Arial" panose="020B0604020202020204" pitchFamily="34" charset="0"/>
              </a:rPr>
              <a:t>HAS</a:t>
            </a:r>
          </a:p>
          <a:p>
            <a:pPr algn="l" fontAlgn="base">
              <a:lnSpc>
                <a:spcPct val="150000"/>
              </a:lnSpc>
            </a:pPr>
            <a:r>
              <a:rPr lang="en-US" dirty="0">
                <a:latin typeface="Arial" panose="020B0604020202020204" pitchFamily="34" charset="0"/>
              </a:rPr>
              <a:t>24.</a:t>
            </a:r>
            <a:r>
              <a:rPr lang="en-US" b="1" dirty="0">
                <a:latin typeface="Arial" panose="020B0604020202020204" pitchFamily="34" charset="0"/>
              </a:rPr>
              <a:t> CONSISTING</a:t>
            </a:r>
          </a:p>
        </p:txBody>
      </p:sp>
      <p:sp>
        <p:nvSpPr>
          <p:cNvPr id="12" name="TextBox 11">
            <a:extLst>
              <a:ext uri="{FF2B5EF4-FFF2-40B4-BE49-F238E27FC236}">
                <a16:creationId xmlns:a16="http://schemas.microsoft.com/office/drawing/2014/main" id="{870E68FB-C316-467E-9754-183C6BF55545}"/>
              </a:ext>
            </a:extLst>
          </p:cNvPr>
          <p:cNvSpPr txBox="1"/>
          <p:nvPr/>
        </p:nvSpPr>
        <p:spPr>
          <a:xfrm>
            <a:off x="1961070" y="4727276"/>
            <a:ext cx="3933370" cy="646331"/>
          </a:xfrm>
          <a:prstGeom prst="rect">
            <a:avLst/>
          </a:prstGeom>
          <a:noFill/>
        </p:spPr>
        <p:txBody>
          <a:bodyPr wrap="square">
            <a:spAutoFit/>
          </a:bodyPr>
          <a:lstStyle/>
          <a:p>
            <a:pPr algn="ctr" fontAlgn="base"/>
            <a:r>
              <a:rPr lang="ru-RU" b="1" dirty="0">
                <a:solidFill>
                  <a:srgbClr val="111111"/>
                </a:solidFill>
                <a:effectLst/>
                <a:latin typeface="inherit"/>
              </a:rPr>
              <a:t>Задания 25 - 29</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3" name="TextBox 12">
            <a:extLst>
              <a:ext uri="{FF2B5EF4-FFF2-40B4-BE49-F238E27FC236}">
                <a16:creationId xmlns:a16="http://schemas.microsoft.com/office/drawing/2014/main" id="{FFC5C22C-E246-4115-B4ED-C6C0C8292388}"/>
              </a:ext>
            </a:extLst>
          </p:cNvPr>
          <p:cNvSpPr txBox="1"/>
          <p:nvPr/>
        </p:nvSpPr>
        <p:spPr>
          <a:xfrm>
            <a:off x="510988" y="5373607"/>
            <a:ext cx="3933370" cy="2534027"/>
          </a:xfrm>
          <a:prstGeom prst="rect">
            <a:avLst/>
          </a:prstGeom>
          <a:noFill/>
        </p:spPr>
        <p:txBody>
          <a:bodyPr wrap="square">
            <a:spAutoFit/>
          </a:bodyPr>
          <a:lstStyle/>
          <a:p>
            <a:pPr algn="l" fontAlgn="base">
              <a:lnSpc>
                <a:spcPct val="150000"/>
              </a:lnSpc>
            </a:pPr>
            <a:r>
              <a:rPr lang="en-US" b="1" i="0" dirty="0">
                <a:effectLst/>
                <a:latin typeface="inherit"/>
              </a:rPr>
              <a:t>Ответы</a:t>
            </a:r>
            <a:r>
              <a:rPr lang="en-US" b="0" i="0" dirty="0">
                <a:effectLst/>
                <a:latin typeface="Arial" panose="020B0604020202020204" pitchFamily="34" charset="0"/>
              </a:rPr>
              <a:t>:</a:t>
            </a:r>
            <a:endParaRPr lang="ru-RU"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2</a:t>
            </a:r>
            <a:r>
              <a:rPr lang="ru-RU" b="0" i="0" dirty="0">
                <a:effectLst/>
                <a:latin typeface="Arial" panose="020B0604020202020204" pitchFamily="34" charset="0"/>
              </a:rPr>
              <a:t>5</a:t>
            </a:r>
            <a:r>
              <a:rPr lang="en-US" b="0" i="0" dirty="0">
                <a:effectLst/>
                <a:latin typeface="Arial" panose="020B0604020202020204" pitchFamily="34" charset="0"/>
              </a:rPr>
              <a:t>. </a:t>
            </a:r>
            <a:r>
              <a:rPr lang="en-US" b="1" i="0" dirty="0">
                <a:effectLst/>
                <a:latin typeface="Arial" panose="020B0604020202020204" pitchFamily="34" charset="0"/>
              </a:rPr>
              <a:t>IMAGINATION</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a:t>
            </a:r>
            <a:r>
              <a:rPr lang="ru-RU" dirty="0">
                <a:latin typeface="Arial" panose="020B0604020202020204" pitchFamily="34" charset="0"/>
              </a:rPr>
              <a:t>6</a:t>
            </a:r>
            <a:r>
              <a:rPr lang="en-US" dirty="0">
                <a:latin typeface="Arial" panose="020B0604020202020204" pitchFamily="34" charset="0"/>
              </a:rPr>
              <a:t>.</a:t>
            </a:r>
            <a:r>
              <a:rPr lang="en-US" b="1" i="0" dirty="0">
                <a:effectLst/>
                <a:latin typeface="Arial" panose="020B0604020202020204" pitchFamily="34" charset="0"/>
              </a:rPr>
              <a:t> </a:t>
            </a:r>
            <a:r>
              <a:rPr lang="en-US" b="1" dirty="0">
                <a:latin typeface="Arial" panose="020B0604020202020204" pitchFamily="34" charset="0"/>
              </a:rPr>
              <a:t>HELPFUL</a:t>
            </a:r>
            <a:endParaRPr lang="en-US" dirty="0">
              <a:latin typeface="Arial" panose="020B0604020202020204" pitchFamily="34" charset="0"/>
            </a:endParaRPr>
          </a:p>
          <a:p>
            <a:pPr algn="l" fontAlgn="base">
              <a:lnSpc>
                <a:spcPct val="150000"/>
              </a:lnSpc>
            </a:pPr>
            <a:r>
              <a:rPr lang="en-US" b="0" i="0" dirty="0">
                <a:effectLst/>
                <a:latin typeface="Arial" panose="020B0604020202020204" pitchFamily="34" charset="0"/>
              </a:rPr>
              <a:t>2</a:t>
            </a:r>
            <a:r>
              <a:rPr lang="ru-RU" b="0" i="0" dirty="0">
                <a:effectLst/>
                <a:latin typeface="Arial" panose="020B0604020202020204" pitchFamily="34" charset="0"/>
              </a:rPr>
              <a:t>7</a:t>
            </a:r>
            <a:r>
              <a:rPr lang="en-US" b="0" i="0" dirty="0">
                <a:effectLst/>
                <a:latin typeface="Arial" panose="020B0604020202020204" pitchFamily="34" charset="0"/>
              </a:rPr>
              <a:t>.</a:t>
            </a:r>
            <a:r>
              <a:rPr lang="en-US" b="1" i="0" dirty="0">
                <a:effectLst/>
                <a:latin typeface="Arial" panose="020B0604020202020204" pitchFamily="34" charset="0"/>
              </a:rPr>
              <a:t> MEANING</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a:t>
            </a:r>
            <a:r>
              <a:rPr lang="ru-RU" dirty="0">
                <a:latin typeface="Arial" panose="020B0604020202020204" pitchFamily="34" charset="0"/>
              </a:rPr>
              <a:t>8</a:t>
            </a:r>
            <a:r>
              <a:rPr lang="en-US" dirty="0">
                <a:latin typeface="Arial" panose="020B0604020202020204" pitchFamily="34" charset="0"/>
              </a:rPr>
              <a:t>. </a:t>
            </a:r>
            <a:r>
              <a:rPr lang="en-US" b="1" i="0" dirty="0">
                <a:effectLst/>
                <a:latin typeface="Arial" panose="020B0604020202020204" pitchFamily="34" charset="0"/>
              </a:rPr>
              <a:t>DESCRIPTION</a:t>
            </a:r>
            <a:endParaRPr lang="en-US" b="0" i="0" dirty="0">
              <a:effectLst/>
              <a:latin typeface="Arial" panose="020B0604020202020204" pitchFamily="34" charset="0"/>
            </a:endParaRPr>
          </a:p>
          <a:p>
            <a:pPr algn="l" fontAlgn="base">
              <a:lnSpc>
                <a:spcPct val="150000"/>
              </a:lnSpc>
            </a:pPr>
            <a:r>
              <a:rPr lang="ru-RU" dirty="0">
                <a:latin typeface="Arial" panose="020B0604020202020204" pitchFamily="34" charset="0"/>
              </a:rPr>
              <a:t>29</a:t>
            </a:r>
            <a:r>
              <a:rPr lang="en-US" b="0" i="0" dirty="0">
                <a:effectLst/>
                <a:latin typeface="Arial" panose="020B0604020202020204" pitchFamily="34" charset="0"/>
              </a:rPr>
              <a:t>.</a:t>
            </a:r>
            <a:r>
              <a:rPr lang="en-US" b="1" i="0" dirty="0">
                <a:effectLst/>
                <a:latin typeface="Arial" panose="020B0604020202020204" pitchFamily="34" charset="0"/>
              </a:rPr>
              <a:t> VARIOUS</a:t>
            </a:r>
            <a:endParaRPr lang="en-US" b="0" i="0" dirty="0">
              <a:effectLst/>
              <a:latin typeface="Arial" panose="020B0604020202020204" pitchFamily="34" charset="0"/>
            </a:endParaRPr>
          </a:p>
        </p:txBody>
      </p:sp>
      <p:pic>
        <p:nvPicPr>
          <p:cNvPr id="14" name="Рисунок 13"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D5C249BD-1F07-42A9-B84E-9A83BF2AFE6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87429" y="8595971"/>
            <a:ext cx="522515" cy="513151"/>
          </a:xfrm>
          <a:prstGeom prst="rect">
            <a:avLst/>
          </a:prstGeom>
        </p:spPr>
      </p:pic>
      <p:pic>
        <p:nvPicPr>
          <p:cNvPr id="15" name="Рисунок 14"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C219E738-CA42-48D1-A66F-E46B68A9B78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526172" y="3715930"/>
            <a:ext cx="522515" cy="513151"/>
          </a:xfrm>
          <a:prstGeom prst="rect">
            <a:avLst/>
          </a:prstGeom>
        </p:spPr>
      </p:pic>
    </p:spTree>
    <p:extLst>
      <p:ext uri="{BB962C8B-B14F-4D97-AF65-F5344CB8AC3E}">
        <p14:creationId xmlns:p14="http://schemas.microsoft.com/office/powerpoint/2010/main" val="1069811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7" name="TextBox 6">
            <a:extLst>
              <a:ext uri="{FF2B5EF4-FFF2-40B4-BE49-F238E27FC236}">
                <a16:creationId xmlns:a16="http://schemas.microsoft.com/office/drawing/2014/main" id="{2185290B-670C-480C-AD32-12CF4202407C}"/>
              </a:ext>
            </a:extLst>
          </p:cNvPr>
          <p:cNvSpPr txBox="1"/>
          <p:nvPr/>
        </p:nvSpPr>
        <p:spPr>
          <a:xfrm>
            <a:off x="363070" y="645062"/>
            <a:ext cx="7144674" cy="7048083"/>
          </a:xfrm>
          <a:prstGeom prst="rect">
            <a:avLst/>
          </a:prstGeom>
          <a:noFill/>
        </p:spPr>
        <p:txBody>
          <a:bodyPr wrap="square">
            <a:spAutoFit/>
          </a:bodyPr>
          <a:lstStyle/>
          <a:p>
            <a:pPr algn="ctr" fontAlgn="base"/>
            <a:r>
              <a:rPr lang="en-US" b="1" dirty="0" err="1">
                <a:effectLst/>
                <a:latin typeface="inherit"/>
              </a:rPr>
              <a:t>Задания</a:t>
            </a:r>
            <a:r>
              <a:rPr lang="en-US" b="1" dirty="0">
                <a:effectLst/>
                <a:latin typeface="inherit"/>
              </a:rPr>
              <a:t> 3</a:t>
            </a:r>
            <a:r>
              <a:rPr lang="ru-RU" b="1" dirty="0">
                <a:effectLst/>
                <a:latin typeface="inherit"/>
              </a:rPr>
              <a:t>0 </a:t>
            </a:r>
            <a:r>
              <a:rPr lang="en-US" b="1" dirty="0">
                <a:effectLst/>
                <a:latin typeface="inherit"/>
              </a:rPr>
              <a:t>-</a:t>
            </a:r>
            <a:r>
              <a:rPr lang="ru-RU" b="1" dirty="0">
                <a:effectLst/>
                <a:latin typeface="inherit"/>
              </a:rPr>
              <a:t> </a:t>
            </a:r>
            <a:r>
              <a:rPr lang="en-US" b="1" dirty="0">
                <a:effectLst/>
                <a:latin typeface="inherit"/>
              </a:rPr>
              <a:t>3</a:t>
            </a:r>
            <a:r>
              <a:rPr lang="ru-RU" b="1" dirty="0">
                <a:effectLst/>
                <a:latin typeface="inherit"/>
              </a:rPr>
              <a:t>6</a:t>
            </a:r>
            <a:endParaRPr lang="en-US" b="1" dirty="0">
              <a:effectLst/>
              <a:latin typeface="Playfair Display"/>
            </a:endParaRPr>
          </a:p>
          <a:p>
            <a:pPr algn="l" fontAlgn="base"/>
            <a:r>
              <a:rPr lang="en-US" b="0" i="0" dirty="0">
                <a:effectLst/>
                <a:latin typeface="Arial" panose="020B0604020202020204" pitchFamily="34" charset="0"/>
              </a:rPr>
              <a:t> </a:t>
            </a:r>
          </a:p>
          <a:p>
            <a:pPr algn="l" fontAlgn="base">
              <a:lnSpc>
                <a:spcPct val="150000"/>
              </a:lnSpc>
            </a:pPr>
            <a:r>
              <a:rPr lang="en-US" b="0" i="0" dirty="0">
                <a:effectLst/>
                <a:latin typeface="Arial" panose="020B0604020202020204" pitchFamily="34" charset="0"/>
              </a:rPr>
              <a:t> </a:t>
            </a:r>
          </a:p>
          <a:p>
            <a:pPr algn="l" fontAlgn="base"/>
            <a:r>
              <a:rPr lang="en-US" sz="2000" b="1" i="0" dirty="0" err="1">
                <a:effectLst/>
                <a:latin typeface="inherit"/>
              </a:rPr>
              <a:t>Ответы</a:t>
            </a:r>
            <a:r>
              <a:rPr lang="en-US" sz="2000" b="0" i="0" dirty="0">
                <a:effectLst/>
                <a:latin typeface="Arial" panose="020B0604020202020204" pitchFamily="34" charset="0"/>
              </a:rPr>
              <a:t>:</a:t>
            </a:r>
          </a:p>
          <a:p>
            <a:pPr algn="l" fontAlgn="base"/>
            <a:endParaRPr lang="ru-RU" sz="2000" b="0" i="0" dirty="0">
              <a:effectLst/>
              <a:latin typeface="Arial" panose="020B0604020202020204" pitchFamily="34" charset="0"/>
            </a:endParaRPr>
          </a:p>
          <a:p>
            <a:pPr algn="l" fontAlgn="base">
              <a:lnSpc>
                <a:spcPct val="150000"/>
              </a:lnSpc>
            </a:pPr>
            <a:r>
              <a:rPr lang="en-US" sz="2000" b="0" i="0" dirty="0">
                <a:effectLst/>
                <a:latin typeface="inherit"/>
              </a:rPr>
              <a:t>3</a:t>
            </a:r>
            <a:r>
              <a:rPr lang="ru-RU" sz="2000" b="0" i="0" dirty="0">
                <a:effectLst/>
                <a:latin typeface="inherit"/>
              </a:rPr>
              <a:t>0</a:t>
            </a:r>
            <a:r>
              <a:rPr lang="en-US" sz="2000" b="0" i="0" dirty="0">
                <a:effectLst/>
                <a:latin typeface="inherit"/>
              </a:rPr>
              <a:t>. B) </a:t>
            </a:r>
            <a:r>
              <a:rPr lang="en-US" sz="2000" b="1" i="0" dirty="0">
                <a:effectLst/>
                <a:latin typeface="inherit"/>
              </a:rPr>
              <a:t>APPLIES</a:t>
            </a:r>
            <a:endParaRPr lang="en-US" sz="2000" b="0" i="0" dirty="0">
              <a:effectLst/>
              <a:latin typeface="inherit"/>
            </a:endParaRPr>
          </a:p>
          <a:p>
            <a:pPr algn="l" fontAlgn="base">
              <a:lnSpc>
                <a:spcPct val="150000"/>
              </a:lnSpc>
            </a:pPr>
            <a:r>
              <a:rPr lang="en-US" sz="2000" b="0" i="0" dirty="0">
                <a:effectLst/>
                <a:latin typeface="inherit"/>
              </a:rPr>
              <a:t>3</a:t>
            </a:r>
            <a:r>
              <a:rPr lang="ru-RU" sz="2000" b="0" i="0" dirty="0">
                <a:effectLst/>
                <a:latin typeface="inherit"/>
              </a:rPr>
              <a:t>1</a:t>
            </a:r>
            <a:r>
              <a:rPr lang="en-US" sz="2000" b="0" i="0" dirty="0">
                <a:effectLst/>
                <a:latin typeface="inherit"/>
              </a:rPr>
              <a:t>. A) </a:t>
            </a:r>
            <a:r>
              <a:rPr lang="en-US" sz="2000" b="1" i="0" dirty="0">
                <a:effectLst/>
                <a:latin typeface="inherit"/>
              </a:rPr>
              <a:t>SAY</a:t>
            </a:r>
            <a:endParaRPr lang="en-US" sz="2000" dirty="0">
              <a:latin typeface="inherit"/>
            </a:endParaRPr>
          </a:p>
          <a:p>
            <a:pPr algn="l" fontAlgn="base">
              <a:lnSpc>
                <a:spcPct val="150000"/>
              </a:lnSpc>
            </a:pPr>
            <a:r>
              <a:rPr lang="en-US" sz="2000" b="0" i="0" dirty="0">
                <a:effectLst/>
                <a:latin typeface="inherit"/>
              </a:rPr>
              <a:t>3</a:t>
            </a:r>
            <a:r>
              <a:rPr lang="ru-RU" sz="2000" b="0" i="0" dirty="0">
                <a:effectLst/>
                <a:latin typeface="inherit"/>
              </a:rPr>
              <a:t>2</a:t>
            </a:r>
            <a:r>
              <a:rPr lang="en-US" sz="2000" b="0" i="0" dirty="0">
                <a:effectLst/>
                <a:latin typeface="inherit"/>
              </a:rPr>
              <a:t>. D) </a:t>
            </a:r>
            <a:r>
              <a:rPr lang="en-US" sz="2000" b="1" dirty="0">
                <a:latin typeface="inherit"/>
              </a:rPr>
              <a:t>TREATED</a:t>
            </a:r>
            <a:endParaRPr lang="en-US" sz="2000" b="0" i="0" dirty="0">
              <a:effectLst/>
              <a:latin typeface="inherit"/>
            </a:endParaRPr>
          </a:p>
          <a:p>
            <a:pPr algn="l" fontAlgn="base">
              <a:lnSpc>
                <a:spcPct val="150000"/>
              </a:lnSpc>
            </a:pPr>
            <a:r>
              <a:rPr lang="en-US" sz="2000" b="0" i="0" dirty="0">
                <a:effectLst/>
                <a:latin typeface="inherit"/>
              </a:rPr>
              <a:t>3</a:t>
            </a:r>
            <a:r>
              <a:rPr lang="ru-RU" sz="2000" b="0" i="0" dirty="0">
                <a:effectLst/>
                <a:latin typeface="inherit"/>
              </a:rPr>
              <a:t>3</a:t>
            </a:r>
            <a:r>
              <a:rPr lang="en-US" sz="2000" b="0" i="0" dirty="0">
                <a:effectLst/>
                <a:latin typeface="inherit"/>
              </a:rPr>
              <a:t>. C) </a:t>
            </a:r>
            <a:r>
              <a:rPr lang="en-US" sz="2000" b="1" i="0" dirty="0">
                <a:effectLst/>
                <a:latin typeface="inherit"/>
              </a:rPr>
              <a:t>SET</a:t>
            </a:r>
            <a:endParaRPr lang="en-US" sz="2000" b="0" i="0" dirty="0">
              <a:effectLst/>
              <a:latin typeface="inherit"/>
            </a:endParaRPr>
          </a:p>
          <a:p>
            <a:pPr algn="l" fontAlgn="base">
              <a:lnSpc>
                <a:spcPct val="150000"/>
              </a:lnSpc>
            </a:pPr>
            <a:r>
              <a:rPr lang="en-US" sz="2000" b="0" i="0" dirty="0">
                <a:effectLst/>
                <a:latin typeface="inherit"/>
              </a:rPr>
              <a:t>3</a:t>
            </a:r>
            <a:r>
              <a:rPr lang="ru-RU" sz="2000" b="0" i="0" dirty="0">
                <a:effectLst/>
                <a:latin typeface="inherit"/>
              </a:rPr>
              <a:t>4</a:t>
            </a:r>
            <a:r>
              <a:rPr lang="en-US" sz="2000" b="0" i="0" dirty="0">
                <a:effectLst/>
                <a:latin typeface="inherit"/>
              </a:rPr>
              <a:t>. B) </a:t>
            </a:r>
            <a:r>
              <a:rPr lang="en-US" sz="2000" b="1" i="0" dirty="0">
                <a:effectLst/>
                <a:latin typeface="inherit"/>
              </a:rPr>
              <a:t>ALTHOUGH</a:t>
            </a:r>
            <a:endParaRPr lang="en-US" sz="2000" b="0" i="0" dirty="0">
              <a:effectLst/>
              <a:latin typeface="inherit"/>
            </a:endParaRPr>
          </a:p>
          <a:p>
            <a:pPr algn="l" fontAlgn="base">
              <a:lnSpc>
                <a:spcPct val="150000"/>
              </a:lnSpc>
            </a:pPr>
            <a:r>
              <a:rPr lang="en-US" sz="2000" b="0" i="0" dirty="0">
                <a:effectLst/>
                <a:latin typeface="inherit"/>
              </a:rPr>
              <a:t>3</a:t>
            </a:r>
            <a:r>
              <a:rPr lang="ru-RU" sz="2000" b="0" i="0" dirty="0">
                <a:effectLst/>
                <a:latin typeface="inherit"/>
              </a:rPr>
              <a:t>5</a:t>
            </a:r>
            <a:r>
              <a:rPr lang="en-US" sz="2000" b="0" i="0" dirty="0">
                <a:effectLst/>
                <a:latin typeface="inherit"/>
              </a:rPr>
              <a:t>. A) </a:t>
            </a:r>
            <a:r>
              <a:rPr lang="en-US" sz="2000" b="1" i="0" dirty="0">
                <a:effectLst/>
                <a:latin typeface="inherit"/>
              </a:rPr>
              <a:t>MADE</a:t>
            </a:r>
          </a:p>
          <a:p>
            <a:pPr algn="l" fontAlgn="base">
              <a:lnSpc>
                <a:spcPct val="150000"/>
              </a:lnSpc>
            </a:pPr>
            <a:r>
              <a:rPr lang="en-US" sz="2000" dirty="0">
                <a:latin typeface="inherit"/>
              </a:rPr>
              <a:t>3</a:t>
            </a:r>
            <a:r>
              <a:rPr lang="ru-RU" sz="2000" dirty="0">
                <a:latin typeface="inherit"/>
              </a:rPr>
              <a:t>6</a:t>
            </a:r>
            <a:r>
              <a:rPr lang="en-US" sz="2000" dirty="0">
                <a:latin typeface="inherit"/>
              </a:rPr>
              <a:t>. B</a:t>
            </a:r>
            <a:r>
              <a:rPr lang="en-US" sz="2000" b="0" i="0" dirty="0">
                <a:effectLst/>
                <a:latin typeface="inherit"/>
              </a:rPr>
              <a:t>) </a:t>
            </a:r>
            <a:r>
              <a:rPr lang="en-US" sz="2000" b="1" i="0" dirty="0">
                <a:effectLst/>
                <a:latin typeface="inherit"/>
              </a:rPr>
              <a:t>OUT</a:t>
            </a:r>
            <a:endParaRPr lang="en-US" sz="2000" b="0" i="0" dirty="0">
              <a:effectLst/>
              <a:latin typeface="inherit"/>
            </a:endParaRPr>
          </a:p>
          <a:p>
            <a:pPr algn="l" fontAlgn="base"/>
            <a:endParaRPr lang="en-US" b="0" i="0" dirty="0">
              <a:solidFill>
                <a:srgbClr val="555555"/>
              </a:solidFill>
              <a:effectLst/>
              <a:latin typeface="Arial" panose="020B0604020202020204" pitchFamily="34" charset="0"/>
            </a:endParaRPr>
          </a:p>
          <a:p>
            <a:pPr algn="l" fontAlgn="base"/>
            <a:r>
              <a:rPr lang="en-US" b="0" i="0" dirty="0">
                <a:solidFill>
                  <a:srgbClr val="555555"/>
                </a:solidFill>
                <a:effectLst/>
                <a:latin typeface="Arial" panose="020B0604020202020204" pitchFamily="34" charset="0"/>
              </a:rPr>
              <a:t> </a:t>
            </a:r>
          </a:p>
          <a:p>
            <a:pPr algn="l" fontAlgn="base"/>
            <a:endParaRPr lang="en-US" b="0" i="0" dirty="0">
              <a:solidFill>
                <a:srgbClr val="555555"/>
              </a:solidFill>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C71189C2-79CC-40BB-BEB3-2C57BB6D8D0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4090" y="4706549"/>
            <a:ext cx="522515" cy="513151"/>
          </a:xfrm>
          <a:prstGeom prst="rect">
            <a:avLst/>
          </a:prstGeom>
        </p:spPr>
      </p:pic>
    </p:spTree>
    <p:extLst>
      <p:ext uri="{BB962C8B-B14F-4D97-AF65-F5344CB8AC3E}">
        <p14:creationId xmlns:p14="http://schemas.microsoft.com/office/powerpoint/2010/main" val="1878365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9714</TotalTime>
  <Words>6846</Words>
  <Application>Microsoft Office PowerPoint</Application>
  <PresentationFormat>Произвольный</PresentationFormat>
  <Paragraphs>572</Paragraphs>
  <Slides>26</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26</vt:i4>
      </vt:variant>
    </vt:vector>
  </HeadingPairs>
  <TitlesOfParts>
    <vt:vector size="36"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470</cp:revision>
  <dcterms:created xsi:type="dcterms:W3CDTF">2021-06-14T22:32:42Z</dcterms:created>
  <dcterms:modified xsi:type="dcterms:W3CDTF">2022-09-25T21:44:03Z</dcterms:modified>
</cp:coreProperties>
</file>