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9" r:id="rId4"/>
    <p:sldId id="262" r:id="rId5"/>
    <p:sldId id="266" r:id="rId6"/>
    <p:sldId id="267" r:id="rId7"/>
    <p:sldId id="269" r:id="rId8"/>
    <p:sldId id="270" r:id="rId9"/>
    <p:sldId id="271" r:id="rId10"/>
    <p:sldId id="272" r:id="rId11"/>
    <p:sldId id="274" r:id="rId12"/>
    <p:sldId id="277" r:id="rId13"/>
    <p:sldId id="276" r:id="rId14"/>
    <p:sldId id="282" r:id="rId15"/>
    <p:sldId id="284" r:id="rId16"/>
    <p:sldId id="285" r:id="rId17"/>
    <p:sldId id="260" r:id="rId18"/>
    <p:sldId id="261" r:id="rId19"/>
    <p:sldId id="263" r:id="rId20"/>
    <p:sldId id="264" r:id="rId21"/>
    <p:sldId id="268" r:id="rId22"/>
    <p:sldId id="275" r:id="rId23"/>
    <p:sldId id="273" r:id="rId24"/>
    <p:sldId id="278" r:id="rId25"/>
    <p:sldId id="280" r:id="rId26"/>
    <p:sldId id="281" r:id="rId27"/>
  </p:sldIdLst>
  <p:sldSz cx="7559675" cy="10439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96357" autoAdjust="0"/>
  </p:normalViewPr>
  <p:slideViewPr>
    <p:cSldViewPr snapToGrid="0">
      <p:cViewPr varScale="1">
        <p:scale>
          <a:sx n="73" d="100"/>
          <a:sy n="73" d="100"/>
        </p:scale>
        <p:origin x="309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22934208655467481"/>
          <c:y val="0.23127632495923187"/>
          <c:w val="0.75194123335012508"/>
          <c:h val="0.63408852855563846"/>
        </c:manualLayout>
      </c:layout>
      <c:pieChart>
        <c:varyColors val="1"/>
        <c:ser>
          <c:idx val="0"/>
          <c:order val="0"/>
          <c:tx>
            <c:strRef>
              <c:f>Лист1!$B$1</c:f>
              <c:strCache>
                <c:ptCount val="1"/>
                <c:pt idx="0">
                  <c:v>What museums are popular among teenagers </c:v>
                </c:pt>
              </c:strCache>
            </c:strRef>
          </c:tx>
          <c:dPt>
            <c:idx val="0"/>
            <c:bubble3D val="0"/>
            <c:spPr>
              <a:solidFill>
                <a:schemeClr val="accent6">
                  <a:shade val="53000"/>
                </a:schemeClr>
              </a:solidFill>
              <a:ln w="19050">
                <a:solidFill>
                  <a:schemeClr val="lt1"/>
                </a:solidFill>
              </a:ln>
              <a:effectLst/>
            </c:spPr>
            <c:extLst>
              <c:ext xmlns:c16="http://schemas.microsoft.com/office/drawing/2014/chart" uri="{C3380CC4-5D6E-409C-BE32-E72D297353CC}">
                <c16:uniqueId val="{00000001-0A31-426A-AEA1-58EA21016532}"/>
              </c:ext>
            </c:extLst>
          </c:dPt>
          <c:dPt>
            <c:idx val="1"/>
            <c:bubble3D val="0"/>
            <c:spPr>
              <a:solidFill>
                <a:schemeClr val="accent6">
                  <a:shade val="76000"/>
                </a:schemeClr>
              </a:solidFill>
              <a:ln w="19050">
                <a:solidFill>
                  <a:schemeClr val="lt1"/>
                </a:solidFill>
              </a:ln>
              <a:effectLst/>
            </c:spPr>
            <c:extLst>
              <c:ext xmlns:c16="http://schemas.microsoft.com/office/drawing/2014/chart" uri="{C3380CC4-5D6E-409C-BE32-E72D297353CC}">
                <c16:uniqueId val="{00000003-0A31-426A-AEA1-58EA21016532}"/>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0A31-426A-AEA1-58EA21016532}"/>
              </c:ext>
            </c:extLst>
          </c:dPt>
          <c:dPt>
            <c:idx val="3"/>
            <c:bubble3D val="0"/>
            <c:spPr>
              <a:solidFill>
                <a:schemeClr val="accent6">
                  <a:tint val="77000"/>
                </a:schemeClr>
              </a:solidFill>
              <a:ln w="19050">
                <a:solidFill>
                  <a:schemeClr val="lt1"/>
                </a:solidFill>
              </a:ln>
              <a:effectLst/>
            </c:spPr>
            <c:extLst>
              <c:ext xmlns:c16="http://schemas.microsoft.com/office/drawing/2014/chart" uri="{C3380CC4-5D6E-409C-BE32-E72D297353CC}">
                <c16:uniqueId val="{00000007-0A31-426A-AEA1-58EA21016532}"/>
              </c:ext>
            </c:extLst>
          </c:dPt>
          <c:dPt>
            <c:idx val="4"/>
            <c:bubble3D val="0"/>
            <c:spPr>
              <a:solidFill>
                <a:schemeClr val="accent6">
                  <a:tint val="54000"/>
                </a:schemeClr>
              </a:solidFill>
              <a:ln w="19050">
                <a:solidFill>
                  <a:schemeClr val="lt1"/>
                </a:solidFill>
              </a:ln>
              <a:effectLst/>
            </c:spPr>
            <c:extLst>
              <c:ext xmlns:c16="http://schemas.microsoft.com/office/drawing/2014/chart" uri="{C3380CC4-5D6E-409C-BE32-E72D297353CC}">
                <c16:uniqueId val="{00000009-0A31-426A-AEA1-58EA21016532}"/>
              </c:ext>
            </c:extLst>
          </c:dPt>
          <c:cat>
            <c:strRef>
              <c:f>Лист1!$A$2:$A$6</c:f>
              <c:strCache>
                <c:ptCount val="5"/>
                <c:pt idx="0">
                  <c:v>Making a foreign friend</c:v>
                </c:pt>
                <c:pt idx="1">
                  <c:v>Using special programs for PC</c:v>
                </c:pt>
                <c:pt idx="2">
                  <c:v>Listening to music</c:v>
                </c:pt>
                <c:pt idx="3">
                  <c:v>Watching videos</c:v>
                </c:pt>
                <c:pt idx="4">
                  <c:v>Taking language classes</c:v>
                </c:pt>
              </c:strCache>
            </c:strRef>
          </c:cat>
          <c:val>
            <c:numRef>
              <c:f>Лист1!$B$2:$B$6</c:f>
              <c:numCache>
                <c:formatCode>General</c:formatCode>
                <c:ptCount val="5"/>
                <c:pt idx="0">
                  <c:v>10</c:v>
                </c:pt>
                <c:pt idx="1">
                  <c:v>15</c:v>
                </c:pt>
                <c:pt idx="2">
                  <c:v>20</c:v>
                </c:pt>
                <c:pt idx="3">
                  <c:v>25</c:v>
                </c:pt>
                <c:pt idx="4">
                  <c:v>52</c:v>
                </c:pt>
              </c:numCache>
            </c:numRef>
          </c:val>
          <c:extLst>
            <c:ext xmlns:c16="http://schemas.microsoft.com/office/drawing/2014/chart" uri="{C3380CC4-5D6E-409C-BE32-E72D297353CC}">
              <c16:uniqueId val="{0000000A-0A31-426A-AEA1-58EA2101653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08486"/>
            <a:ext cx="6425724" cy="3634458"/>
          </a:xfrm>
        </p:spPr>
        <p:txBody>
          <a:bodyPr anchor="b"/>
          <a:lstStyle>
            <a:lvl1pPr algn="ctr">
              <a:defRPr sz="4960"/>
            </a:lvl1pPr>
          </a:lstStyle>
          <a:p>
            <a:r>
              <a:rPr lang="ru-RU"/>
              <a:t>Образец заголовка</a:t>
            </a:r>
            <a:endParaRPr lang="en-US" dirty="0"/>
          </a:p>
        </p:txBody>
      </p:sp>
      <p:sp>
        <p:nvSpPr>
          <p:cNvPr id="3" name="Subtitle 2"/>
          <p:cNvSpPr>
            <a:spLocks noGrp="1"/>
          </p:cNvSpPr>
          <p:nvPr>
            <p:ph type="subTitle" idx="1"/>
          </p:nvPr>
        </p:nvSpPr>
        <p:spPr>
          <a:xfrm>
            <a:off x="944960" y="5483102"/>
            <a:ext cx="5669756" cy="2520438"/>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12044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32869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15791" y="2602603"/>
            <a:ext cx="6520220" cy="4342500"/>
          </a:xfrm>
        </p:spPr>
        <p:txBody>
          <a:bodyPr anchor="b"/>
          <a:lstStyle>
            <a:lvl1pPr>
              <a:defRPr sz="4960"/>
            </a:lvl1pPr>
          </a:lstStyle>
          <a:p>
            <a:r>
              <a:rPr lang="ru-RU"/>
              <a:t>Образец заголовка</a:t>
            </a:r>
            <a:endParaRPr lang="en-US" dirty="0"/>
          </a:p>
        </p:txBody>
      </p:sp>
      <p:sp>
        <p:nvSpPr>
          <p:cNvPr id="3" name="Text Placeholder 2"/>
          <p:cNvSpPr>
            <a:spLocks noGrp="1"/>
          </p:cNvSpPr>
          <p:nvPr>
            <p:ph type="body" idx="1"/>
          </p:nvPr>
        </p:nvSpPr>
        <p:spPr>
          <a:xfrm>
            <a:off x="515791" y="6986185"/>
            <a:ext cx="6520220" cy="2283618"/>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680265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19728"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27085"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021476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20712" y="555804"/>
            <a:ext cx="6520220" cy="201780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520713" y="2559104"/>
            <a:ext cx="3198096"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4" name="Content Placeholder 3"/>
          <p:cNvSpPr>
            <a:spLocks noGrp="1"/>
          </p:cNvSpPr>
          <p:nvPr>
            <p:ph sz="half" idx="2"/>
          </p:nvPr>
        </p:nvSpPr>
        <p:spPr>
          <a:xfrm>
            <a:off x="520713" y="3813281"/>
            <a:ext cx="3198096"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27086" y="2559104"/>
            <a:ext cx="3213847"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6" name="Content Placeholder 5"/>
          <p:cNvSpPr>
            <a:spLocks noGrp="1"/>
          </p:cNvSpPr>
          <p:nvPr>
            <p:ph sz="quarter" idx="4"/>
          </p:nvPr>
        </p:nvSpPr>
        <p:spPr>
          <a:xfrm>
            <a:off x="3827086" y="3813281"/>
            <a:ext cx="3213847"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841908D-6937-4D1E-B13D-A1009C6A5FBE}" type="datetimeFigureOut">
              <a:rPr lang="ru-RU" smtClean="0"/>
              <a:t>25.09.2022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771537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841908D-6937-4D1E-B13D-A1009C6A5FBE}" type="datetimeFigureOut">
              <a:rPr lang="ru-RU" smtClean="0"/>
              <a:t>25.09.2022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585374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41908D-6937-4D1E-B13D-A1009C6A5FBE}" type="datetimeFigureOut">
              <a:rPr lang="ru-RU" smtClean="0"/>
              <a:t>25.09.2022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8862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Content Placeholder 2"/>
          <p:cNvSpPr>
            <a:spLocks noGrp="1"/>
          </p:cNvSpPr>
          <p:nvPr>
            <p:ph idx="1"/>
          </p:nvPr>
        </p:nvSpPr>
        <p:spPr>
          <a:xfrm>
            <a:off x="3213847" y="1503083"/>
            <a:ext cx="3827085" cy="7418740"/>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949413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Picture Placeholder 2"/>
          <p:cNvSpPr>
            <a:spLocks noGrp="1" noChangeAspect="1"/>
          </p:cNvSpPr>
          <p:nvPr>
            <p:ph type="pic" idx="1"/>
          </p:nvPr>
        </p:nvSpPr>
        <p:spPr>
          <a:xfrm>
            <a:off x="3213847" y="1503083"/>
            <a:ext cx="3827085" cy="7418740"/>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ru-RU"/>
              <a:t>Вставка рисунка</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45873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626691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55801"/>
            <a:ext cx="1630055" cy="884690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519728" y="555801"/>
            <a:ext cx="4795669" cy="884690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88954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55804"/>
            <a:ext cx="6520220" cy="2017801"/>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519728" y="2779007"/>
            <a:ext cx="6520220" cy="662370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19728" y="9675780"/>
            <a:ext cx="1700927" cy="555801"/>
          </a:xfrm>
          <a:prstGeom prst="rect">
            <a:avLst/>
          </a:prstGeom>
        </p:spPr>
        <p:txBody>
          <a:bodyPr vert="horz" lIns="91440" tIns="45720" rIns="91440" bIns="45720" rtlCol="0" anchor="ctr"/>
          <a:lstStyle>
            <a:lvl1pPr algn="l">
              <a:defRPr sz="992">
                <a:solidFill>
                  <a:schemeClr val="tx1">
                    <a:tint val="75000"/>
                  </a:schemeClr>
                </a:solidFill>
              </a:defRPr>
            </a:lvl1pPr>
          </a:lstStyle>
          <a:p>
            <a:fld id="{C841908D-6937-4D1E-B13D-A1009C6A5FBE}" type="datetimeFigureOut">
              <a:rPr lang="ru-RU" smtClean="0"/>
              <a:t>25.09.2022</a:t>
            </a:fld>
            <a:endParaRPr lang="ru-RU"/>
          </a:p>
        </p:txBody>
      </p:sp>
      <p:sp>
        <p:nvSpPr>
          <p:cNvPr id="5" name="Footer Placeholder 4"/>
          <p:cNvSpPr>
            <a:spLocks noGrp="1"/>
          </p:cNvSpPr>
          <p:nvPr>
            <p:ph type="ftr" sz="quarter" idx="3"/>
          </p:nvPr>
        </p:nvSpPr>
        <p:spPr>
          <a:xfrm>
            <a:off x="2504143" y="9675780"/>
            <a:ext cx="2551390" cy="555801"/>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339020" y="9675780"/>
            <a:ext cx="1700927" cy="555801"/>
          </a:xfrm>
          <a:prstGeom prst="rect">
            <a:avLst/>
          </a:prstGeom>
        </p:spPr>
        <p:txBody>
          <a:bodyPr vert="horz" lIns="91440" tIns="45720" rIns="91440" bIns="45720" rtlCol="0" anchor="ctr"/>
          <a:lstStyle>
            <a:lvl1pPr algn="r">
              <a:defRPr sz="992">
                <a:solidFill>
                  <a:schemeClr val="tx1">
                    <a:tint val="75000"/>
                  </a:schemeClr>
                </a:solidFill>
              </a:defRPr>
            </a:lvl1pPr>
          </a:lstStyle>
          <a:p>
            <a:fld id="{06CAEAD2-ED24-4423-B116-FD9338A778D7}" type="slidenum">
              <a:rPr lang="ru-RU" smtClean="0"/>
              <a:t>‹#›</a:t>
            </a:fld>
            <a:endParaRPr lang="ru-RU"/>
          </a:p>
        </p:txBody>
      </p:sp>
    </p:spTree>
    <p:extLst>
      <p:ext uri="{BB962C8B-B14F-4D97-AF65-F5344CB8AC3E}">
        <p14:creationId xmlns:p14="http://schemas.microsoft.com/office/powerpoint/2010/main" val="1237369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vk.com/e_oge_ege"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1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2.mp3"/><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18.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7.xml"/><Relationship Id="rId1" Type="http://schemas.openxmlformats.org/officeDocument/2006/relationships/slideLayout" Target="../slideLayouts/slideLayout7.xml"/><Relationship Id="rId4" Type="http://schemas.openxmlformats.org/officeDocument/2006/relationships/slide" Target="slide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2.xml"/><Relationship Id="rId1" Type="http://schemas.openxmlformats.org/officeDocument/2006/relationships/slideLayout" Target="../slideLayouts/slideLayout7.xml"/><Relationship Id="rId4" Type="http://schemas.openxmlformats.org/officeDocument/2006/relationships/slide" Target="slide1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6A741B-F8EF-40BB-AB3D-EDE79B177C20}"/>
              </a:ext>
            </a:extLst>
          </p:cNvPr>
          <p:cNvSpPr/>
          <p:nvPr/>
        </p:nvSpPr>
        <p:spPr>
          <a:xfrm>
            <a:off x="1133984" y="2418246"/>
            <a:ext cx="5291705" cy="1754326"/>
          </a:xfrm>
          <a:prstGeom prst="rect">
            <a:avLst/>
          </a:prstGeom>
          <a:noFill/>
        </p:spPr>
        <p:txBody>
          <a:bodyPr wrap="none" lIns="91440" tIns="45720" rIns="91440" bIns="45720">
            <a:spAutoFit/>
          </a:bodyPr>
          <a:lstStyle/>
          <a:p>
            <a:pPr algn="ctr"/>
            <a:r>
              <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ЕГЭ</a:t>
            </a:r>
          </a:p>
          <a:p>
            <a:pPr algn="ctr"/>
            <a:r>
              <a:rPr lang="ru-RU" sz="5400" b="1" dirty="0">
                <a:ln w="9525">
                  <a:solidFill>
                    <a:schemeClr val="bg1"/>
                  </a:solidFill>
                  <a:prstDash val="solid"/>
                </a:ln>
                <a:effectLst>
                  <a:outerShdw blurRad="12700" dist="38100" dir="2700000" algn="tl" rotWithShape="0">
                    <a:schemeClr val="bg1">
                      <a:lumMod val="50000"/>
                    </a:schemeClr>
                  </a:outerShdw>
                </a:effectLst>
              </a:rPr>
              <a:t>английский язык</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 name="TextBox 2">
            <a:extLst>
              <a:ext uri="{FF2B5EF4-FFF2-40B4-BE49-F238E27FC236}">
                <a16:creationId xmlns:a16="http://schemas.microsoft.com/office/drawing/2014/main" id="{AF1F6FBD-488B-476D-BE11-0E045190BE11}"/>
              </a:ext>
            </a:extLst>
          </p:cNvPr>
          <p:cNvSpPr txBox="1"/>
          <p:nvPr/>
        </p:nvSpPr>
        <p:spPr>
          <a:xfrm>
            <a:off x="2314106" y="4767308"/>
            <a:ext cx="3158439" cy="584775"/>
          </a:xfrm>
          <a:prstGeom prst="rect">
            <a:avLst/>
          </a:prstGeom>
          <a:noFill/>
        </p:spPr>
        <p:txBody>
          <a:bodyPr wrap="square" rtlCol="0">
            <a:spAutoFit/>
          </a:bodyPr>
          <a:lstStyle/>
          <a:p>
            <a:r>
              <a:rPr lang="ru-RU" sz="3200" dirty="0">
                <a:latin typeface="Arial Black" panose="020B0A04020102020204" pitchFamily="34" charset="0"/>
              </a:rPr>
              <a:t>ВАРИАНТ 2</a:t>
            </a:r>
          </a:p>
        </p:txBody>
      </p:sp>
      <p:pic>
        <p:nvPicPr>
          <p:cNvPr id="5" name="Рисунок 4">
            <a:hlinkClick r:id="rId2"/>
            <a:extLst>
              <a:ext uri="{FF2B5EF4-FFF2-40B4-BE49-F238E27FC236}">
                <a16:creationId xmlns:a16="http://schemas.microsoft.com/office/drawing/2014/main" id="{6260ADC0-FFB9-1AFF-EFA3-6203CF690C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357" y="63441"/>
            <a:ext cx="2150428" cy="2150428"/>
          </a:xfrm>
          <a:prstGeom prst="rect">
            <a:avLst/>
          </a:prstGeom>
        </p:spPr>
      </p:pic>
      <p:sp>
        <p:nvSpPr>
          <p:cNvPr id="8" name="TextBox 7">
            <a:extLst>
              <a:ext uri="{FF2B5EF4-FFF2-40B4-BE49-F238E27FC236}">
                <a16:creationId xmlns:a16="http://schemas.microsoft.com/office/drawing/2014/main" id="{C485AB3B-DE59-DD0B-CF65-2806CE11753E}"/>
              </a:ext>
            </a:extLst>
          </p:cNvPr>
          <p:cNvSpPr txBox="1"/>
          <p:nvPr/>
        </p:nvSpPr>
        <p:spPr>
          <a:xfrm>
            <a:off x="1465121" y="7001536"/>
            <a:ext cx="5809128" cy="369332"/>
          </a:xfrm>
          <a:prstGeom prst="rect">
            <a:avLst/>
          </a:prstGeom>
          <a:noFill/>
        </p:spPr>
        <p:txBody>
          <a:bodyPr wrap="square" rtlCol="0">
            <a:spAutoFit/>
          </a:bodyPr>
          <a:lstStyle/>
          <a:p>
            <a:r>
              <a:rPr lang="ru-RU" dirty="0"/>
              <a:t>Время выполнения работы 3 часа </a:t>
            </a:r>
            <a:r>
              <a:rPr lang="en-US" dirty="0"/>
              <a:t>10 </a:t>
            </a:r>
            <a:r>
              <a:rPr lang="ru-RU" dirty="0"/>
              <a:t>мин ( 1</a:t>
            </a:r>
            <a:r>
              <a:rPr lang="en-US" dirty="0"/>
              <a:t>9</a:t>
            </a:r>
            <a:r>
              <a:rPr lang="ru-RU" dirty="0"/>
              <a:t>0 минут) </a:t>
            </a:r>
          </a:p>
        </p:txBody>
      </p:sp>
      <p:graphicFrame>
        <p:nvGraphicFramePr>
          <p:cNvPr id="9" name="Таблица 8">
            <a:extLst>
              <a:ext uri="{FF2B5EF4-FFF2-40B4-BE49-F238E27FC236}">
                <a16:creationId xmlns:a16="http://schemas.microsoft.com/office/drawing/2014/main" id="{C899301D-E910-2B42-7773-FE368FF222FB}"/>
              </a:ext>
            </a:extLst>
          </p:cNvPr>
          <p:cNvGraphicFramePr>
            <a:graphicFrameLocks noGrp="1"/>
          </p:cNvGraphicFramePr>
          <p:nvPr>
            <p:extLst>
              <p:ext uri="{D42A27DB-BD31-4B8C-83A1-F6EECF244321}">
                <p14:modId xmlns:p14="http://schemas.microsoft.com/office/powerpoint/2010/main" val="2576115912"/>
              </p:ext>
            </p:extLst>
          </p:nvPr>
        </p:nvGraphicFramePr>
        <p:xfrm>
          <a:off x="1569895" y="7532556"/>
          <a:ext cx="5288105" cy="2651760"/>
        </p:xfrm>
        <a:graphic>
          <a:graphicData uri="http://schemas.openxmlformats.org/drawingml/2006/table">
            <a:tbl>
              <a:tblPr/>
              <a:tblGrid>
                <a:gridCol w="5288105">
                  <a:extLst>
                    <a:ext uri="{9D8B030D-6E8A-4147-A177-3AD203B41FA5}">
                      <a16:colId xmlns:a16="http://schemas.microsoft.com/office/drawing/2014/main" val="1802723221"/>
                    </a:ext>
                  </a:extLst>
                </a:gridCol>
              </a:tblGrid>
              <a:tr h="0">
                <a:tc>
                  <a:txBody>
                    <a:bodyPr/>
                    <a:lstStyle/>
                    <a:p>
                      <a:r>
                        <a:rPr lang="ru-RU" sz="1200" b="0" i="0" dirty="0">
                          <a:solidFill>
                            <a:srgbClr val="000000"/>
                          </a:solidFill>
                          <a:effectLst/>
                          <a:latin typeface="TimesNewRoman"/>
                        </a:rPr>
                        <a:t>Работа состоит из четырёх разделов: </a:t>
                      </a:r>
                    </a:p>
                    <a:p>
                      <a:r>
                        <a:rPr lang="ru-RU" sz="1200" b="1" i="0" dirty="0">
                          <a:solidFill>
                            <a:srgbClr val="000000"/>
                          </a:solidFill>
                          <a:effectLst/>
                          <a:latin typeface="TimesNewRoman"/>
                        </a:rPr>
                        <a:t>«Аудирование», «Чтение", "Грамматика и лексика», «Письменная речь».</a:t>
                      </a:r>
                    </a:p>
                    <a:p>
                      <a:br>
                        <a:rPr lang="ru-RU" sz="1200" b="0" i="0" dirty="0">
                          <a:solidFill>
                            <a:srgbClr val="000000"/>
                          </a:solidFill>
                          <a:effectLst/>
                          <a:latin typeface="TimesNewRoman"/>
                        </a:rPr>
                      </a:br>
                      <a:r>
                        <a:rPr lang="ru-RU" sz="1200" b="0" i="0" dirty="0">
                          <a:solidFill>
                            <a:srgbClr val="000000"/>
                          </a:solidFill>
                          <a:effectLst/>
                          <a:latin typeface="TimesNewRoman"/>
                        </a:rPr>
                        <a:t>Раздел 1 </a:t>
                      </a:r>
                      <a:r>
                        <a:rPr lang="ru-RU" sz="1200" b="1" i="0" dirty="0">
                          <a:solidFill>
                            <a:srgbClr val="000000"/>
                          </a:solidFill>
                          <a:effectLst/>
                          <a:latin typeface="TimesNewRoman"/>
                        </a:rPr>
                        <a:t>(«Аудирование»)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1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2 </a:t>
                      </a:r>
                      <a:r>
                        <a:rPr lang="ru-RU" sz="1200" b="1" i="0" dirty="0">
                          <a:solidFill>
                            <a:srgbClr val="000000"/>
                          </a:solidFill>
                          <a:effectLst/>
                          <a:latin typeface="TimesNewRoman"/>
                        </a:rPr>
                        <a:t>(«Чтение»)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2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a:t>
                      </a:r>
                      <a:r>
                        <a:rPr lang="ru-RU" sz="1200" b="1" i="0" dirty="0">
                          <a:solidFill>
                            <a:srgbClr val="000000"/>
                          </a:solidFill>
                          <a:effectLst/>
                          <a:latin typeface="TimesNewRoman"/>
                        </a:rPr>
                        <a:t>3 («Грамматика и лексика») </a:t>
                      </a:r>
                      <a:r>
                        <a:rPr lang="ru-RU" sz="1200" b="0" i="0" dirty="0">
                          <a:solidFill>
                            <a:srgbClr val="000000"/>
                          </a:solidFill>
                          <a:effectLst/>
                          <a:latin typeface="TimesNewRoman"/>
                        </a:rPr>
                        <a:t>содержит 20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раздела 3 составляет </a:t>
                      </a:r>
                      <a:r>
                        <a:rPr lang="ru-RU" sz="1200" b="1" i="0" dirty="0">
                          <a:solidFill>
                            <a:srgbClr val="000000"/>
                          </a:solidFill>
                          <a:effectLst/>
                          <a:latin typeface="TimesNewRoman"/>
                        </a:rPr>
                        <a:t>40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4 </a:t>
                      </a:r>
                      <a:r>
                        <a:rPr lang="ru-RU" sz="1200" b="1" i="0" dirty="0">
                          <a:solidFill>
                            <a:srgbClr val="000000"/>
                          </a:solidFill>
                          <a:effectLst/>
                          <a:latin typeface="TimesNewRoman"/>
                        </a:rPr>
                        <a:t>(«Письменная речь») </a:t>
                      </a:r>
                      <a:r>
                        <a:rPr lang="ru-RU" sz="1200" b="0" i="0" dirty="0">
                          <a:solidFill>
                            <a:srgbClr val="000000"/>
                          </a:solidFill>
                          <a:effectLst/>
                          <a:latin typeface="TimesNewRoman"/>
                        </a:rPr>
                        <a:t>состоит из 2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этого раздела работы – </a:t>
                      </a:r>
                      <a:r>
                        <a:rPr lang="ru-RU" sz="1200" b="1" i="0" dirty="0">
                          <a:solidFill>
                            <a:srgbClr val="000000"/>
                          </a:solidFill>
                          <a:effectLst/>
                          <a:latin typeface="TimesNewRoman"/>
                        </a:rPr>
                        <a:t>90 минут</a:t>
                      </a:r>
                      <a:r>
                        <a:rPr lang="ru-RU" sz="1200" b="0" i="0" dirty="0">
                          <a:solidFill>
                            <a:srgbClr val="000000"/>
                          </a:solidFill>
                          <a:effectLst/>
                          <a:latin typeface="TimesNewRoman"/>
                        </a:rPr>
                        <a:t>.</a:t>
                      </a:r>
                      <a:endParaRPr lang="ru-RU" sz="20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451297"/>
                  </a:ext>
                </a:extLst>
              </a:tr>
            </a:tbl>
          </a:graphicData>
        </a:graphic>
      </p:graphicFrame>
    </p:spTree>
    <p:extLst>
      <p:ext uri="{BB962C8B-B14F-4D97-AF65-F5344CB8AC3E}">
        <p14:creationId xmlns:p14="http://schemas.microsoft.com/office/powerpoint/2010/main" val="18089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A0C662-164B-442D-B839-0D371B7D5AC6}"/>
              </a:ext>
            </a:extLst>
          </p:cNvPr>
          <p:cNvSpPr txBox="1"/>
          <p:nvPr/>
        </p:nvSpPr>
        <p:spPr>
          <a:xfrm>
            <a:off x="53788" y="1545009"/>
            <a:ext cx="7644655" cy="6155531"/>
          </a:xfrm>
          <a:prstGeom prst="rect">
            <a:avLst/>
          </a:prstGeom>
          <a:noFill/>
        </p:spPr>
        <p:txBody>
          <a:bodyPr wrap="square">
            <a:spAutoFit/>
          </a:bodyPr>
          <a:lstStyle/>
          <a:p>
            <a:pPr algn="ctr" fontAlgn="base"/>
            <a:r>
              <a:rPr lang="ru-RU" b="1" dirty="0">
                <a:solidFill>
                  <a:srgbClr val="111111"/>
                </a:solidFill>
                <a:effectLst/>
                <a:latin typeface="inherit"/>
              </a:rPr>
              <a:t>Задание 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a:p>
            <a:pPr algn="l" fontAlgn="base"/>
            <a:r>
              <a:rPr lang="ru-RU" b="0" i="1" dirty="0">
                <a:effectLst/>
                <a:latin typeface="inherit"/>
              </a:rPr>
              <a:t>Прослушайте шесть высказываний. Установите соответствие между высказываниями каждого говорящего </a:t>
            </a:r>
            <a:r>
              <a:rPr lang="en-US" b="1" i="1" dirty="0">
                <a:effectLst/>
                <a:latin typeface="inherit"/>
              </a:rPr>
              <a:t>A</a:t>
            </a:r>
            <a:r>
              <a:rPr lang="en-US" b="1" i="0" dirty="0">
                <a:effectLst/>
                <a:latin typeface="inherit"/>
              </a:rPr>
              <a:t>–</a:t>
            </a:r>
            <a:r>
              <a:rPr lang="en-US" b="1" i="1" dirty="0">
                <a:effectLst/>
                <a:latin typeface="inherit"/>
              </a:rPr>
              <a:t>F </a:t>
            </a:r>
            <a:r>
              <a:rPr lang="ru-RU" b="0" i="1" dirty="0">
                <a:effectLst/>
                <a:latin typeface="inherit"/>
              </a:rPr>
              <a:t>и утверждениями, данными в списке </a:t>
            </a:r>
            <a:r>
              <a:rPr lang="ru-RU" b="1" i="1" dirty="0">
                <a:effectLst/>
                <a:latin typeface="inherit"/>
              </a:rPr>
              <a:t>1–7</a:t>
            </a:r>
            <a:r>
              <a:rPr lang="ru-RU" b="0" i="1" dirty="0">
                <a:effectLst/>
                <a:latin typeface="inherit"/>
              </a:rPr>
              <a:t>. Используйте каждое утверждение, обозначенное соответствующей цифрой, </a:t>
            </a:r>
            <a:r>
              <a:rPr lang="ru-RU" b="1" i="1" dirty="0">
                <a:effectLst/>
                <a:latin typeface="inherit"/>
              </a:rPr>
              <a:t>только один раз. В задании есть одно лишнее утверждение. </a:t>
            </a:r>
            <a:r>
              <a:rPr lang="ru-RU" b="0" i="1" dirty="0">
                <a:effectLst/>
                <a:latin typeface="inherit"/>
              </a:rPr>
              <a:t> Занесите свои ответы в таблицу.</a:t>
            </a:r>
          </a:p>
          <a:p>
            <a:pPr algn="l" fontAlgn="base">
              <a:lnSpc>
                <a:spcPct val="150000"/>
              </a:lnSpc>
            </a:pPr>
            <a:endParaRPr lang="ru-RU" dirty="0">
              <a:latin typeface="Arial" panose="020B0604020202020204" pitchFamily="34" charset="0"/>
            </a:endParaRPr>
          </a:p>
          <a:p>
            <a:pPr algn="l" fontAlgn="base">
              <a:lnSpc>
                <a:spcPct val="150000"/>
              </a:lnSpc>
              <a:buFont typeface="+mj-lt"/>
              <a:buAutoNum type="arabicPeriod"/>
            </a:pPr>
            <a:r>
              <a:rPr lang="en-US" b="0" i="0" dirty="0">
                <a:effectLst/>
                <a:latin typeface="inherit"/>
              </a:rPr>
              <a:t>Russian nature really attracts foreign tourists.</a:t>
            </a:r>
          </a:p>
          <a:p>
            <a:pPr algn="l" fontAlgn="base">
              <a:lnSpc>
                <a:spcPct val="150000"/>
              </a:lnSpc>
              <a:buFont typeface="+mj-lt"/>
              <a:buAutoNum type="arabicPeriod"/>
            </a:pPr>
            <a:r>
              <a:rPr lang="en-US" b="0" i="0" dirty="0">
                <a:effectLst/>
                <a:latin typeface="inherit"/>
              </a:rPr>
              <a:t>Practicing Russian is a reason to visit the country.</a:t>
            </a:r>
          </a:p>
          <a:p>
            <a:pPr algn="l" fontAlgn="base">
              <a:lnSpc>
                <a:spcPct val="150000"/>
              </a:lnSpc>
              <a:buFont typeface="+mj-lt"/>
              <a:buAutoNum type="arabicPeriod"/>
            </a:pPr>
            <a:r>
              <a:rPr lang="en-US" b="0" i="0" dirty="0">
                <a:effectLst/>
                <a:latin typeface="inherit"/>
              </a:rPr>
              <a:t>Russia can offer green style holidays for tourists.</a:t>
            </a:r>
          </a:p>
          <a:p>
            <a:pPr algn="l" fontAlgn="base">
              <a:lnSpc>
                <a:spcPct val="150000"/>
              </a:lnSpc>
              <a:buFont typeface="+mj-lt"/>
              <a:buAutoNum type="arabicPeriod"/>
            </a:pPr>
            <a:r>
              <a:rPr lang="en-US" b="0" i="0" dirty="0">
                <a:effectLst/>
                <a:latin typeface="inherit"/>
              </a:rPr>
              <a:t>Small towns in Russia are as good as big cities.</a:t>
            </a:r>
          </a:p>
          <a:p>
            <a:pPr algn="l" fontAlgn="base">
              <a:lnSpc>
                <a:spcPct val="150000"/>
              </a:lnSpc>
              <a:buFont typeface="+mj-lt"/>
              <a:buAutoNum type="arabicPeriod"/>
            </a:pPr>
            <a:r>
              <a:rPr lang="en-US" b="0" i="0" dirty="0">
                <a:effectLst/>
                <a:latin typeface="inherit"/>
              </a:rPr>
              <a:t>Visiting Russia can help me with my future career.</a:t>
            </a:r>
          </a:p>
          <a:p>
            <a:pPr algn="l" fontAlgn="base">
              <a:lnSpc>
                <a:spcPct val="150000"/>
              </a:lnSpc>
              <a:buFont typeface="+mj-lt"/>
              <a:buAutoNum type="arabicPeriod"/>
            </a:pPr>
            <a:r>
              <a:rPr lang="en-US" b="0" i="0" dirty="0">
                <a:effectLst/>
                <a:latin typeface="inherit"/>
              </a:rPr>
              <a:t>You can do many sports while on holiday in Russia.</a:t>
            </a:r>
          </a:p>
          <a:p>
            <a:pPr algn="l" fontAlgn="base">
              <a:lnSpc>
                <a:spcPct val="150000"/>
              </a:lnSpc>
              <a:buFont typeface="+mj-lt"/>
              <a:buAutoNum type="arabicPeriod"/>
            </a:pPr>
            <a:r>
              <a:rPr lang="en-US" b="0" i="0" dirty="0">
                <a:effectLst/>
                <a:latin typeface="inherit"/>
              </a:rPr>
              <a:t>Tourists visit Russia because of its cultural heritage.</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4F667E23-2D9D-4A21-B05D-2B3014F4E81C}"/>
              </a:ext>
            </a:extLst>
          </p:cNvPr>
          <p:cNvGraphicFramePr>
            <a:graphicFrameLocks noGrp="1"/>
          </p:cNvGraphicFramePr>
          <p:nvPr>
            <p:extLst>
              <p:ext uri="{D42A27DB-BD31-4B8C-83A1-F6EECF244321}">
                <p14:modId xmlns:p14="http://schemas.microsoft.com/office/powerpoint/2010/main" val="731617190"/>
              </p:ext>
            </p:extLst>
          </p:nvPr>
        </p:nvGraphicFramePr>
        <p:xfrm>
          <a:off x="201705" y="7032292"/>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a:effectLst/>
                        </a:rPr>
                        <a:t>Говорящий</a:t>
                      </a:r>
                      <a:endParaRPr lang="ru-RU" sz="1200" b="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C</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200" b="0" dirty="0">
                          <a:effectLst/>
                        </a:rPr>
                        <a:t>Утверждение</a:t>
                      </a:r>
                      <a:endParaRPr lang="ru-RU" sz="1200" b="0" dirty="0">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
        <p:nvSpPr>
          <p:cNvPr id="5" name="Rectangle 1">
            <a:extLst>
              <a:ext uri="{FF2B5EF4-FFF2-40B4-BE49-F238E27FC236}">
                <a16:creationId xmlns:a16="http://schemas.microsoft.com/office/drawing/2014/main" id="{1BD006BA-F1E9-48A1-A69A-547AB53F8C4A}"/>
              </a:ext>
            </a:extLst>
          </p:cNvPr>
          <p:cNvSpPr>
            <a:spLocks noChangeArrowheads="1"/>
          </p:cNvSpPr>
          <p:nvPr/>
        </p:nvSpPr>
        <p:spPr bwMode="auto">
          <a:xfrm>
            <a:off x="667030" y="6796168"/>
            <a:ext cx="683885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a:ln>
                  <a:noFill/>
                </a:ln>
                <a:solidFill>
                  <a:srgbClr val="555555"/>
                </a:solidFill>
                <a:effectLst/>
                <a:latin typeface="Arial" panose="020B0604020202020204" pitchFamily="34" charset="0"/>
                <a:cs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AB2E3EE0-E433-41B3-9598-80DB4AB55D7D}"/>
              </a:ext>
            </a:extLst>
          </p:cNvPr>
          <p:cNvSpPr/>
          <p:nvPr/>
        </p:nvSpPr>
        <p:spPr>
          <a:xfrm>
            <a:off x="1311918" y="509405"/>
            <a:ext cx="493583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1. Аудирование </a:t>
            </a:r>
          </a:p>
        </p:txBody>
      </p:sp>
      <p:sp>
        <p:nvSpPr>
          <p:cNvPr id="9" name="Прямоугольник 8">
            <a:extLst>
              <a:ext uri="{FF2B5EF4-FFF2-40B4-BE49-F238E27FC236}">
                <a16:creationId xmlns:a16="http://schemas.microsoft.com/office/drawing/2014/main" id="{CAC27F20-BFED-47F1-843D-1DF8F8BA3A73}"/>
              </a:ext>
            </a:extLst>
          </p:cNvPr>
          <p:cNvSpPr/>
          <p:nvPr/>
        </p:nvSpPr>
        <p:spPr>
          <a:xfrm>
            <a:off x="470647" y="14590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p>
        </p:txBody>
      </p:sp>
      <p:pic>
        <p:nvPicPr>
          <p:cNvPr id="11" name="Рисунок 10">
            <a:hlinkClick r:id="rId4" action="ppaction://hlinksldjump"/>
            <a:extLst>
              <a:ext uri="{FF2B5EF4-FFF2-40B4-BE49-F238E27FC236}">
                <a16:creationId xmlns:a16="http://schemas.microsoft.com/office/drawing/2014/main" id="{F6C0F59E-D828-4342-994A-2317053F0412}"/>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6780080" y="9365723"/>
            <a:ext cx="478971" cy="500825"/>
          </a:xfrm>
          <a:prstGeom prst="rect">
            <a:avLst/>
          </a:prstGeom>
        </p:spPr>
      </p:pic>
      <p:pic>
        <p:nvPicPr>
          <p:cNvPr id="2" name="1135_ege">
            <a:hlinkClick r:id="" action="ppaction://media"/>
            <a:extLst>
              <a:ext uri="{FF2B5EF4-FFF2-40B4-BE49-F238E27FC236}">
                <a16:creationId xmlns:a16="http://schemas.microsoft.com/office/drawing/2014/main" id="{49B2DEAA-344E-4716-A569-9DAB506FC83E}"/>
              </a:ext>
            </a:extLst>
          </p:cNvPr>
          <p:cNvPicPr>
            <a:picLocks noChangeAspect="1"/>
          </p:cNvPicPr>
          <p:nvPr>
            <a:audioFile r:link="rId1"/>
            <p:extLst>
              <p:ext uri="{DAA4B4D4-6D71-4841-9C94-3DE7FCFB9230}">
                <p14:media xmlns:p14="http://schemas.microsoft.com/office/powerpoint/2010/main" r:embed="rId2">
                  <p14:trim st="51360"/>
                </p14:media>
              </p:ext>
            </p:extLst>
          </p:nvPr>
        </p:nvPicPr>
        <p:blipFill>
          <a:blip r:embed="rId6"/>
          <a:stretch>
            <a:fillRect/>
          </a:stretch>
        </p:blipFill>
        <p:spPr>
          <a:xfrm>
            <a:off x="3447325" y="8623545"/>
            <a:ext cx="992591" cy="992591"/>
          </a:xfrm>
          <a:prstGeom prst="rect">
            <a:avLst/>
          </a:prstGeom>
        </p:spPr>
      </p:pic>
    </p:spTree>
    <p:extLst>
      <p:ext uri="{BB962C8B-B14F-4D97-AF65-F5344CB8AC3E}">
        <p14:creationId xmlns:p14="http://schemas.microsoft.com/office/powerpoint/2010/main" val="291756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78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97FC174-0258-4659-8E83-795B5DD07CBE}"/>
              </a:ext>
            </a:extLst>
          </p:cNvPr>
          <p:cNvSpPr/>
          <p:nvPr/>
        </p:nvSpPr>
        <p:spPr>
          <a:xfrm>
            <a:off x="470647" y="59839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a:t>
            </a:r>
          </a:p>
        </p:txBody>
      </p:sp>
      <p:sp>
        <p:nvSpPr>
          <p:cNvPr id="4" name="TextBox 3">
            <a:extLst>
              <a:ext uri="{FF2B5EF4-FFF2-40B4-BE49-F238E27FC236}">
                <a16:creationId xmlns:a16="http://schemas.microsoft.com/office/drawing/2014/main" id="{112F2021-992A-4BE8-9236-52DFB9F3B6FA}"/>
              </a:ext>
            </a:extLst>
          </p:cNvPr>
          <p:cNvSpPr txBox="1"/>
          <p:nvPr/>
        </p:nvSpPr>
        <p:spPr>
          <a:xfrm>
            <a:off x="344112" y="506584"/>
            <a:ext cx="7112769" cy="7187096"/>
          </a:xfrm>
          <a:prstGeom prst="rect">
            <a:avLst/>
          </a:prstGeom>
          <a:noFill/>
        </p:spPr>
        <p:txBody>
          <a:bodyPr wrap="square">
            <a:spAutoFit/>
          </a:bodyPr>
          <a:lstStyle/>
          <a:p>
            <a:pPr algn="ctr" fontAlgn="base"/>
            <a:br>
              <a:rPr lang="ru-RU" sz="1600" b="1" dirty="0">
                <a:solidFill>
                  <a:srgbClr val="111111"/>
                </a:solidFill>
                <a:effectLst/>
                <a:latin typeface="inherit"/>
              </a:rPr>
            </a:br>
            <a:r>
              <a:rPr lang="ru-RU" sz="1600" b="1" dirty="0">
                <a:effectLst/>
                <a:latin typeface="inherit"/>
              </a:rPr>
              <a:t>Задание 2</a:t>
            </a:r>
            <a:endParaRPr lang="ru-RU" sz="1600" b="1" dirty="0">
              <a:effectLst/>
              <a:latin typeface="Playfair Display"/>
            </a:endParaRPr>
          </a:p>
          <a:p>
            <a:pPr algn="l" fontAlgn="base"/>
            <a:r>
              <a:rPr lang="ru-RU" sz="1600" b="0" i="0" dirty="0">
                <a:effectLst/>
                <a:latin typeface="Arial" panose="020B0604020202020204" pitchFamily="34" charset="0"/>
              </a:rPr>
              <a:t> </a:t>
            </a:r>
          </a:p>
          <a:p>
            <a:pPr algn="l" fontAlgn="base"/>
            <a:r>
              <a:rPr lang="ru-RU" sz="1600" b="0" i="1" dirty="0">
                <a:effectLst/>
                <a:latin typeface="inherit"/>
              </a:rPr>
              <a:t>Вы услышите диалог.</a:t>
            </a:r>
            <a:r>
              <a:rPr lang="ru-RU" sz="1600" b="0" i="0" dirty="0">
                <a:effectLst/>
                <a:latin typeface="Arial" panose="020B0604020202020204" pitchFamily="34" charset="0"/>
              </a:rPr>
              <a:t> </a:t>
            </a:r>
            <a:r>
              <a:rPr lang="ru-RU" sz="1600" b="0" i="1" dirty="0">
                <a:effectLst/>
                <a:latin typeface="inherit"/>
              </a:rPr>
              <a:t>Определите, какие из приведённых утверждений </a:t>
            </a:r>
            <a:r>
              <a:rPr lang="ru-RU" sz="1600" b="1" i="1" dirty="0">
                <a:effectLst/>
                <a:latin typeface="inherit"/>
              </a:rPr>
              <a:t>А</a:t>
            </a:r>
            <a:r>
              <a:rPr lang="ru-RU" sz="1600" b="0" i="0" dirty="0">
                <a:effectLst/>
                <a:latin typeface="Arial" panose="020B0604020202020204" pitchFamily="34" charset="0"/>
              </a:rPr>
              <a:t>–</a:t>
            </a:r>
            <a:r>
              <a:rPr lang="en-US" sz="1600" b="1" i="1" dirty="0">
                <a:effectLst/>
                <a:latin typeface="inherit"/>
              </a:rPr>
              <a:t>G </a:t>
            </a:r>
            <a:r>
              <a:rPr lang="ru-RU" sz="1600" b="0" i="1" dirty="0">
                <a:effectLst/>
                <a:latin typeface="inherit"/>
              </a:rPr>
              <a:t>соответствуют содержанию текста (</a:t>
            </a:r>
            <a:r>
              <a:rPr lang="ru-RU" sz="1600" b="1" i="1" dirty="0">
                <a:effectLst/>
                <a:latin typeface="inherit"/>
              </a:rPr>
              <a:t>1 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True</a:t>
            </a:r>
            <a:r>
              <a:rPr lang="en-US" sz="1600" b="0" i="1" dirty="0">
                <a:effectLst/>
                <a:latin typeface="inherit"/>
              </a:rPr>
              <a:t>), </a:t>
            </a:r>
            <a:r>
              <a:rPr lang="ru-RU" sz="1600" b="0" i="1" dirty="0">
                <a:effectLst/>
                <a:latin typeface="inherit"/>
              </a:rPr>
              <a:t>какие не соответствуют (</a:t>
            </a:r>
            <a:r>
              <a:rPr lang="ru-RU" sz="1600" b="1" i="1" dirty="0">
                <a:effectLst/>
                <a:latin typeface="inherit"/>
              </a:rPr>
              <a:t>2 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False</a:t>
            </a:r>
            <a:r>
              <a:rPr lang="en-US" sz="1600" b="0" i="1" dirty="0">
                <a:effectLst/>
                <a:latin typeface="inherit"/>
              </a:rPr>
              <a:t>) </a:t>
            </a:r>
            <a:r>
              <a:rPr lang="ru-RU" sz="1600" b="0" i="1" dirty="0">
                <a:effectLst/>
                <a:latin typeface="inherit"/>
              </a:rPr>
              <a:t>и о чём в тексте не сказано, то есть на основании текста нельзя дать ни положительного, ни отрицательного ответа (</a:t>
            </a:r>
            <a:r>
              <a:rPr lang="ru-RU" sz="1600" b="1" i="1" dirty="0">
                <a:effectLst/>
                <a:latin typeface="inherit"/>
              </a:rPr>
              <a:t>3 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Not stated</a:t>
            </a:r>
            <a:r>
              <a:rPr lang="en-US" sz="1600" b="0" i="1" dirty="0">
                <a:effectLst/>
                <a:latin typeface="inherit"/>
              </a:rPr>
              <a:t>). </a:t>
            </a:r>
            <a:r>
              <a:rPr lang="ru-RU" sz="1600" b="0" i="1" dirty="0">
                <a:effectLst/>
                <a:latin typeface="inherit"/>
              </a:rPr>
              <a:t>Занесите номер выбранного Вами варианта ответа в таблицу. Вы услышите запись дважды.</a:t>
            </a:r>
          </a:p>
          <a:p>
            <a:pPr algn="l" fontAlgn="base">
              <a:lnSpc>
                <a:spcPct val="150000"/>
              </a:lnSpc>
            </a:pPr>
            <a:endParaRPr lang="ru-RU" sz="1600" b="0" i="1" dirty="0">
              <a:effectLst/>
              <a:latin typeface="inherit"/>
            </a:endParaRPr>
          </a:p>
          <a:p>
            <a:pPr algn="l" fontAlgn="base">
              <a:lnSpc>
                <a:spcPct val="150000"/>
              </a:lnSpc>
            </a:pPr>
            <a:r>
              <a:rPr lang="en-US" sz="1600" b="0" i="0" dirty="0">
                <a:effectLst/>
                <a:latin typeface="Arial" panose="020B0604020202020204" pitchFamily="34" charset="0"/>
              </a:rPr>
              <a:t>A. The tourist has visited England before.</a:t>
            </a:r>
          </a:p>
          <a:p>
            <a:pPr algn="l" fontAlgn="base">
              <a:lnSpc>
                <a:spcPct val="150000"/>
              </a:lnSpc>
            </a:pPr>
            <a:r>
              <a:rPr lang="en-US" sz="1600" b="0" i="0" dirty="0">
                <a:effectLst/>
                <a:latin typeface="Arial" panose="020B0604020202020204" pitchFamily="34" charset="0"/>
              </a:rPr>
              <a:t>B. There is a number of sightseeing attractions in Windsor besides Windsor Castle.</a:t>
            </a:r>
          </a:p>
          <a:p>
            <a:pPr algn="l" fontAlgn="base">
              <a:lnSpc>
                <a:spcPct val="150000"/>
              </a:lnSpc>
            </a:pPr>
            <a:r>
              <a:rPr lang="en-US" sz="1600" b="0" i="0" dirty="0">
                <a:effectLst/>
                <a:latin typeface="Arial" panose="020B0604020202020204" pitchFamily="34" charset="0"/>
              </a:rPr>
              <a:t>C. The tourist hopes to see the Queen in Windsor.</a:t>
            </a:r>
          </a:p>
          <a:p>
            <a:pPr algn="l" fontAlgn="base">
              <a:lnSpc>
                <a:spcPct val="150000"/>
              </a:lnSpc>
            </a:pPr>
            <a:r>
              <a:rPr lang="en-US" sz="1600" b="0" i="0" dirty="0">
                <a:effectLst/>
                <a:latin typeface="Arial" panose="020B0604020202020204" pitchFamily="34" charset="0"/>
              </a:rPr>
              <a:t>D. The Household Cavalry Museum occupies a part of Windsor Castle.</a:t>
            </a:r>
          </a:p>
          <a:p>
            <a:pPr algn="l" fontAlgn="base">
              <a:lnSpc>
                <a:spcPct val="150000"/>
              </a:lnSpc>
            </a:pPr>
            <a:r>
              <a:rPr lang="en-US" sz="1600" b="0" i="0" dirty="0">
                <a:effectLst/>
                <a:latin typeface="Arial" panose="020B0604020202020204" pitchFamily="34" charset="0"/>
              </a:rPr>
              <a:t>E. The tourist wants to see Windsor Great Park on a separate day.</a:t>
            </a:r>
          </a:p>
          <a:p>
            <a:pPr algn="l" fontAlgn="base">
              <a:lnSpc>
                <a:spcPct val="150000"/>
              </a:lnSpc>
            </a:pPr>
            <a:r>
              <a:rPr lang="en-US" sz="1600" b="0" i="0" dirty="0">
                <a:effectLst/>
                <a:latin typeface="Arial" panose="020B0604020202020204" pitchFamily="34" charset="0"/>
              </a:rPr>
              <a:t>F. The receptionist claims that most tourists need more than one day to spend in Windsor.</a:t>
            </a:r>
          </a:p>
          <a:p>
            <a:pPr algn="l" fontAlgn="base">
              <a:lnSpc>
                <a:spcPct val="150000"/>
              </a:lnSpc>
            </a:pPr>
            <a:r>
              <a:rPr lang="en-US" sz="1600" b="0" i="0" dirty="0">
                <a:effectLst/>
                <a:latin typeface="Arial" panose="020B0604020202020204" pitchFamily="34" charset="0"/>
              </a:rPr>
              <a:t>G. The tourist wants to buy postcards with the town views.</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lnSpc>
                <a:spcPct val="150000"/>
              </a:lnSpc>
            </a:pPr>
            <a:r>
              <a:rPr lang="en-US" sz="1600" b="0" i="0" dirty="0">
                <a:solidFill>
                  <a:srgbClr val="555555"/>
                </a:solidFill>
                <a:effectLst/>
                <a:latin typeface="Arial" panose="020B0604020202020204" pitchFamily="34" charset="0"/>
              </a:rPr>
              <a:t> </a:t>
            </a:r>
          </a:p>
          <a:p>
            <a:pPr algn="l" fontAlgn="base">
              <a:lnSpc>
                <a:spcPct val="150000"/>
              </a:lnSpc>
            </a:pPr>
            <a:endParaRPr lang="en-US" sz="1600" b="0" i="0" dirty="0">
              <a:effectLst/>
              <a:latin typeface="Arial" panose="020B0604020202020204" pitchFamily="34" charset="0"/>
            </a:endParaRPr>
          </a:p>
        </p:txBody>
      </p:sp>
      <p:graphicFrame>
        <p:nvGraphicFramePr>
          <p:cNvPr id="6" name="Таблица 5">
            <a:extLst>
              <a:ext uri="{FF2B5EF4-FFF2-40B4-BE49-F238E27FC236}">
                <a16:creationId xmlns:a16="http://schemas.microsoft.com/office/drawing/2014/main" id="{D7E27C89-E519-4DFB-B7F1-16033105974C}"/>
              </a:ext>
            </a:extLst>
          </p:cNvPr>
          <p:cNvGraphicFramePr>
            <a:graphicFrameLocks noGrp="1"/>
          </p:cNvGraphicFramePr>
          <p:nvPr>
            <p:extLst>
              <p:ext uri="{D42A27DB-BD31-4B8C-83A1-F6EECF244321}">
                <p14:modId xmlns:p14="http://schemas.microsoft.com/office/powerpoint/2010/main" val="149968450"/>
              </p:ext>
            </p:extLst>
          </p:nvPr>
        </p:nvGraphicFramePr>
        <p:xfrm>
          <a:off x="344118" y="6671273"/>
          <a:ext cx="6871445" cy="1059927"/>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Говорящий</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Соответствие диалогу</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9" name="Рисунок 8">
            <a:hlinkClick r:id="rId4" action="ppaction://hlinksldjump"/>
            <a:extLst>
              <a:ext uri="{FF2B5EF4-FFF2-40B4-BE49-F238E27FC236}">
                <a16:creationId xmlns:a16="http://schemas.microsoft.com/office/drawing/2014/main" id="{DD9EDED1-B796-4C2B-9F66-EFA45CEE0AF1}"/>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6701813" y="9259591"/>
            <a:ext cx="478971" cy="500825"/>
          </a:xfrm>
          <a:prstGeom prst="rect">
            <a:avLst/>
          </a:prstGeom>
        </p:spPr>
      </p:pic>
      <p:pic>
        <p:nvPicPr>
          <p:cNvPr id="3" name="1234_ege">
            <a:hlinkClick r:id="" action="ppaction://media"/>
            <a:extLst>
              <a:ext uri="{FF2B5EF4-FFF2-40B4-BE49-F238E27FC236}">
                <a16:creationId xmlns:a16="http://schemas.microsoft.com/office/drawing/2014/main" id="{C2B0E0F7-CDE6-4898-A6B1-50FB720E3639}"/>
              </a:ext>
            </a:extLst>
          </p:cNvPr>
          <p:cNvPicPr>
            <a:picLocks noChangeAspect="1"/>
          </p:cNvPicPr>
          <p:nvPr>
            <a:audioFile r:link="rId1"/>
            <p:extLst>
              <p:ext uri="{DAA4B4D4-6D71-4841-9C94-3DE7FCFB9230}">
                <p14:media xmlns:p14="http://schemas.microsoft.com/office/powerpoint/2010/main" r:embed="rId2">
                  <p14:trim st="48586"/>
                </p14:media>
              </p:ext>
            </p:extLst>
          </p:nvPr>
        </p:nvPicPr>
        <p:blipFill>
          <a:blip r:embed="rId6"/>
          <a:stretch>
            <a:fillRect/>
          </a:stretch>
        </p:blipFill>
        <p:spPr>
          <a:xfrm>
            <a:off x="3333462" y="8313028"/>
            <a:ext cx="1196975" cy="1196975"/>
          </a:xfrm>
          <a:prstGeom prst="rect">
            <a:avLst/>
          </a:prstGeom>
        </p:spPr>
      </p:pic>
    </p:spTree>
    <p:extLst>
      <p:ext uri="{BB962C8B-B14F-4D97-AF65-F5344CB8AC3E}">
        <p14:creationId xmlns:p14="http://schemas.microsoft.com/office/powerpoint/2010/main" val="333110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66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F5674E2-EAAB-4E40-8A5C-3D40A4981C4F}"/>
              </a:ext>
            </a:extLst>
          </p:cNvPr>
          <p:cNvSpPr/>
          <p:nvPr/>
        </p:nvSpPr>
        <p:spPr>
          <a:xfrm>
            <a:off x="255494" y="115807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3</a:t>
            </a:r>
          </a:p>
        </p:txBody>
      </p:sp>
      <p:sp>
        <p:nvSpPr>
          <p:cNvPr id="4" name="TextBox 3">
            <a:extLst>
              <a:ext uri="{FF2B5EF4-FFF2-40B4-BE49-F238E27FC236}">
                <a16:creationId xmlns:a16="http://schemas.microsoft.com/office/drawing/2014/main" id="{A7C90925-97A9-4E65-BD44-5D6B75106237}"/>
              </a:ext>
            </a:extLst>
          </p:cNvPr>
          <p:cNvSpPr txBox="1"/>
          <p:nvPr/>
        </p:nvSpPr>
        <p:spPr>
          <a:xfrm>
            <a:off x="255494" y="259114"/>
            <a:ext cx="7126941" cy="830997"/>
          </a:xfrm>
          <a:prstGeom prst="rect">
            <a:avLst/>
          </a:prstGeom>
          <a:noFill/>
        </p:spPr>
        <p:txBody>
          <a:bodyPr wrap="square">
            <a:spAutoFit/>
          </a:bodyPr>
          <a:lstStyle/>
          <a:p>
            <a:r>
              <a:rPr lang="ru-RU" sz="1600" b="0" i="0" dirty="0">
                <a:effectLst/>
                <a:latin typeface="Arial" panose="020B0604020202020204" pitchFamily="34" charset="0"/>
              </a:rPr>
              <a:t>Вы услышите интервью. В заданиях </a:t>
            </a:r>
            <a:r>
              <a:rPr lang="ru-RU" sz="1600" b="1" i="0" dirty="0">
                <a:effectLst/>
                <a:latin typeface="Arial" panose="020B0604020202020204" pitchFamily="34" charset="0"/>
              </a:rPr>
              <a:t>3–9</a:t>
            </a:r>
            <a:r>
              <a:rPr lang="ru-RU" sz="1600" b="0" i="0" dirty="0">
                <a:effectLst/>
                <a:latin typeface="Arial" panose="020B0604020202020204" pitchFamily="34" charset="0"/>
              </a:rPr>
              <a:t> запишите в поле ответа цифру </a:t>
            </a:r>
            <a:r>
              <a:rPr lang="ru-RU" sz="1600" b="1" i="0" dirty="0">
                <a:effectLst/>
                <a:latin typeface="Arial" panose="020B0604020202020204" pitchFamily="34" charset="0"/>
              </a:rPr>
              <a:t>1</a:t>
            </a:r>
            <a:r>
              <a:rPr lang="ru-RU" sz="1600" b="0" i="0" dirty="0">
                <a:effectLst/>
                <a:latin typeface="Arial" panose="020B0604020202020204" pitchFamily="34" charset="0"/>
              </a:rPr>
              <a:t>, </a:t>
            </a:r>
            <a:r>
              <a:rPr lang="ru-RU" sz="1600" b="1" i="0" dirty="0">
                <a:effectLst/>
                <a:latin typeface="Arial" panose="020B0604020202020204" pitchFamily="34" charset="0"/>
              </a:rPr>
              <a:t>2</a:t>
            </a:r>
            <a:r>
              <a:rPr lang="ru-RU" sz="1600" b="0" i="0" dirty="0">
                <a:effectLst/>
                <a:latin typeface="Arial" panose="020B0604020202020204" pitchFamily="34" charset="0"/>
              </a:rPr>
              <a:t> или </a:t>
            </a:r>
            <a:r>
              <a:rPr lang="ru-RU" sz="1600" b="1" i="0" dirty="0">
                <a:effectLst/>
                <a:latin typeface="Arial" panose="020B0604020202020204" pitchFamily="34" charset="0"/>
              </a:rPr>
              <a:t>3</a:t>
            </a:r>
            <a:r>
              <a:rPr lang="ru-RU" sz="1600" b="0" i="0" dirty="0">
                <a:effectLst/>
                <a:latin typeface="Arial" panose="020B0604020202020204" pitchFamily="34" charset="0"/>
              </a:rPr>
              <a:t>, соответствующую выбранному Вами варианту ответа. Вы услышите запись дважды.</a:t>
            </a:r>
            <a:endParaRPr lang="ru-RU" sz="1600" dirty="0"/>
          </a:p>
        </p:txBody>
      </p:sp>
      <p:sp>
        <p:nvSpPr>
          <p:cNvPr id="6" name="TextBox 5">
            <a:extLst>
              <a:ext uri="{FF2B5EF4-FFF2-40B4-BE49-F238E27FC236}">
                <a16:creationId xmlns:a16="http://schemas.microsoft.com/office/drawing/2014/main" id="{64C638DC-8EAD-4B04-8B7E-340633825CB6}"/>
              </a:ext>
            </a:extLst>
          </p:cNvPr>
          <p:cNvSpPr txBox="1"/>
          <p:nvPr/>
        </p:nvSpPr>
        <p:spPr>
          <a:xfrm>
            <a:off x="833717" y="1126829"/>
            <a:ext cx="6898340" cy="1323439"/>
          </a:xfrm>
          <a:prstGeom prst="rect">
            <a:avLst/>
          </a:prstGeom>
          <a:noFill/>
        </p:spPr>
        <p:txBody>
          <a:bodyPr wrap="square">
            <a:spAutoFit/>
          </a:bodyPr>
          <a:lstStyle/>
          <a:p>
            <a:pPr algn="l" fontAlgn="base"/>
            <a:r>
              <a:rPr lang="en-US" sz="1600" b="0" i="0" dirty="0">
                <a:effectLst/>
                <a:latin typeface="Arial" panose="020B0604020202020204" pitchFamily="34" charset="0"/>
              </a:rPr>
              <a:t>Maggie says that an actor must …</a:t>
            </a:r>
          </a:p>
          <a:p>
            <a:pPr algn="l" fontAlgn="base"/>
            <a:r>
              <a:rPr lang="en-US" sz="1600" b="0" i="0" dirty="0">
                <a:effectLst/>
                <a:latin typeface="Arial" panose="020B0604020202020204" pitchFamily="34" charset="0"/>
              </a:rPr>
              <a:t>1) plunge into the person he plays.</a:t>
            </a:r>
          </a:p>
          <a:p>
            <a:pPr algn="l" fontAlgn="base"/>
            <a:r>
              <a:rPr lang="en-US" sz="1600" b="0" i="0" dirty="0">
                <a:effectLst/>
                <a:latin typeface="Arial" panose="020B0604020202020204" pitchFamily="34" charset="0"/>
              </a:rPr>
              <a:t>2) be aware of other people’s opinion of him.</a:t>
            </a:r>
          </a:p>
          <a:p>
            <a:pPr algn="l" fontAlgn="base"/>
            <a:r>
              <a:rPr lang="en-US" sz="1600" b="0" i="0" dirty="0">
                <a:effectLst/>
                <a:latin typeface="Arial" panose="020B0604020202020204" pitchFamily="34" charset="0"/>
              </a:rPr>
              <a:t>3) communicate with people as much as possible</a:t>
            </a:r>
            <a:r>
              <a:rPr lang="en-US" sz="1600" b="0" i="0" dirty="0">
                <a:solidFill>
                  <a:srgbClr val="555555"/>
                </a:solidFill>
                <a:effectLst/>
                <a:latin typeface="Arial" panose="020B0604020202020204" pitchFamily="34" charset="0"/>
              </a:rPr>
              <a:t>.</a:t>
            </a:r>
          </a:p>
          <a:p>
            <a:pPr algn="l" fontAlgn="base"/>
            <a:r>
              <a:rPr lang="en-US" sz="1600" b="0" i="0" dirty="0">
                <a:solidFill>
                  <a:srgbClr val="555555"/>
                </a:solidFill>
                <a:effectLst/>
                <a:latin typeface="Arial" panose="020B0604020202020204" pitchFamily="34" charset="0"/>
              </a:rPr>
              <a:t> </a:t>
            </a:r>
          </a:p>
        </p:txBody>
      </p:sp>
      <p:sp>
        <p:nvSpPr>
          <p:cNvPr id="7" name="Прямоугольник 6">
            <a:extLst>
              <a:ext uri="{FF2B5EF4-FFF2-40B4-BE49-F238E27FC236}">
                <a16:creationId xmlns:a16="http://schemas.microsoft.com/office/drawing/2014/main" id="{4E72EAA1-43A7-4D30-BEB6-275270D2897D}"/>
              </a:ext>
            </a:extLst>
          </p:cNvPr>
          <p:cNvSpPr/>
          <p:nvPr/>
        </p:nvSpPr>
        <p:spPr>
          <a:xfrm>
            <a:off x="255494" y="250842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a:t>
            </a:r>
            <a:endParaRPr lang="ru-RU" sz="2400" b="1" dirty="0">
              <a:solidFill>
                <a:schemeClr val="tx1"/>
              </a:solidFill>
            </a:endParaRPr>
          </a:p>
        </p:txBody>
      </p:sp>
      <p:sp>
        <p:nvSpPr>
          <p:cNvPr id="9" name="TextBox 8">
            <a:extLst>
              <a:ext uri="{FF2B5EF4-FFF2-40B4-BE49-F238E27FC236}">
                <a16:creationId xmlns:a16="http://schemas.microsoft.com/office/drawing/2014/main" id="{7F481A05-E036-4A1E-991F-85BB921CB5C4}"/>
              </a:ext>
            </a:extLst>
          </p:cNvPr>
          <p:cNvSpPr txBox="1"/>
          <p:nvPr/>
        </p:nvSpPr>
        <p:spPr>
          <a:xfrm>
            <a:off x="833717" y="2440467"/>
            <a:ext cx="6548718" cy="1323439"/>
          </a:xfrm>
          <a:prstGeom prst="rect">
            <a:avLst/>
          </a:prstGeom>
          <a:noFill/>
        </p:spPr>
        <p:txBody>
          <a:bodyPr wrap="square">
            <a:spAutoFit/>
          </a:bodyPr>
          <a:lstStyle/>
          <a:p>
            <a:pPr algn="l" fontAlgn="base"/>
            <a:r>
              <a:rPr lang="en-US" sz="1600" b="0" i="0" dirty="0">
                <a:effectLst/>
                <a:latin typeface="Arial" panose="020B0604020202020204" pitchFamily="34" charset="0"/>
              </a:rPr>
              <a:t>In Maggie’s opinion, Instagram could be …</a:t>
            </a:r>
          </a:p>
          <a:p>
            <a:pPr algn="l" fontAlgn="base"/>
            <a:r>
              <a:rPr lang="en-US" sz="1600" b="0" i="0" dirty="0">
                <a:effectLst/>
                <a:latin typeface="Arial" panose="020B0604020202020204" pitchFamily="34" charset="0"/>
              </a:rPr>
              <a:t>1) addictive.</a:t>
            </a:r>
          </a:p>
          <a:p>
            <a:pPr algn="l" fontAlgn="base"/>
            <a:r>
              <a:rPr lang="en-US" sz="1600" b="0" i="0" dirty="0">
                <a:effectLst/>
                <a:latin typeface="Arial" panose="020B0604020202020204" pitchFamily="34" charset="0"/>
              </a:rPr>
              <a:t>2) destructive.</a:t>
            </a:r>
          </a:p>
          <a:p>
            <a:pPr algn="l" fontAlgn="base"/>
            <a:r>
              <a:rPr lang="en-US" sz="1600" b="0" i="0" dirty="0">
                <a:effectLst/>
                <a:latin typeface="Arial" panose="020B0604020202020204" pitchFamily="34" charset="0"/>
              </a:rPr>
              <a:t>3) discouraging.</a:t>
            </a:r>
          </a:p>
          <a:p>
            <a:pPr algn="l" fontAlgn="base"/>
            <a:r>
              <a:rPr lang="en-US" sz="1600" b="0" i="0" dirty="0">
                <a:solidFill>
                  <a:srgbClr val="555555"/>
                </a:solidFill>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67463138-D171-47B4-BDCF-857B3544262E}"/>
              </a:ext>
            </a:extLst>
          </p:cNvPr>
          <p:cNvSpPr/>
          <p:nvPr/>
        </p:nvSpPr>
        <p:spPr>
          <a:xfrm>
            <a:off x="255494" y="37433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5</a:t>
            </a:r>
            <a:endParaRPr lang="ru-RU" sz="2400" b="1" dirty="0">
              <a:solidFill>
                <a:schemeClr val="tx1"/>
              </a:solidFill>
            </a:endParaRPr>
          </a:p>
        </p:txBody>
      </p:sp>
      <p:sp>
        <p:nvSpPr>
          <p:cNvPr id="12" name="TextBox 11">
            <a:extLst>
              <a:ext uri="{FF2B5EF4-FFF2-40B4-BE49-F238E27FC236}">
                <a16:creationId xmlns:a16="http://schemas.microsoft.com/office/drawing/2014/main" id="{DDD66701-D3D8-4FA8-84E8-69A4A90B1091}"/>
              </a:ext>
            </a:extLst>
          </p:cNvPr>
          <p:cNvSpPr txBox="1"/>
          <p:nvPr/>
        </p:nvSpPr>
        <p:spPr>
          <a:xfrm>
            <a:off x="820271" y="3686483"/>
            <a:ext cx="7304181" cy="1077218"/>
          </a:xfrm>
          <a:prstGeom prst="rect">
            <a:avLst/>
          </a:prstGeom>
          <a:noFill/>
        </p:spPr>
        <p:txBody>
          <a:bodyPr wrap="square">
            <a:spAutoFit/>
          </a:bodyPr>
          <a:lstStyle/>
          <a:p>
            <a:pPr algn="l" fontAlgn="base"/>
            <a:r>
              <a:rPr lang="en-US" sz="1600" b="0" i="0" dirty="0">
                <a:effectLst/>
                <a:latin typeface="Arial" panose="020B0604020202020204" pitchFamily="34" charset="0"/>
              </a:rPr>
              <a:t>Why does Maggie think she’s good at her job?</a:t>
            </a:r>
          </a:p>
          <a:p>
            <a:pPr algn="l" fontAlgn="base"/>
            <a:r>
              <a:rPr lang="en-US" sz="1600" b="0" i="0" dirty="0">
                <a:effectLst/>
                <a:latin typeface="Arial" panose="020B0604020202020204" pitchFamily="34" charset="0"/>
              </a:rPr>
              <a:t>1) She can do what is required in profession.</a:t>
            </a:r>
          </a:p>
          <a:p>
            <a:pPr algn="l" fontAlgn="base"/>
            <a:r>
              <a:rPr lang="en-US" sz="1600" b="0" i="0" dirty="0">
                <a:effectLst/>
                <a:latin typeface="Arial" panose="020B0604020202020204" pitchFamily="34" charset="0"/>
              </a:rPr>
              <a:t>2) She is never vulnerable or insecure.</a:t>
            </a:r>
          </a:p>
          <a:p>
            <a:pPr algn="l" fontAlgn="base"/>
            <a:r>
              <a:rPr lang="en-US" sz="1600" b="0" i="0" dirty="0">
                <a:effectLst/>
                <a:latin typeface="Arial" panose="020B0604020202020204" pitchFamily="34" charset="0"/>
              </a:rPr>
              <a:t>3) She studied culture.</a:t>
            </a:r>
          </a:p>
        </p:txBody>
      </p:sp>
      <p:sp>
        <p:nvSpPr>
          <p:cNvPr id="13" name="Прямоугольник 12">
            <a:extLst>
              <a:ext uri="{FF2B5EF4-FFF2-40B4-BE49-F238E27FC236}">
                <a16:creationId xmlns:a16="http://schemas.microsoft.com/office/drawing/2014/main" id="{3329B93A-A5D1-4246-8190-4EC20773D1B9}"/>
              </a:ext>
            </a:extLst>
          </p:cNvPr>
          <p:cNvSpPr/>
          <p:nvPr/>
        </p:nvSpPr>
        <p:spPr>
          <a:xfrm>
            <a:off x="255494" y="513702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6</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9D81DBEA-B758-4274-8561-54B8B828C52B}"/>
              </a:ext>
            </a:extLst>
          </p:cNvPr>
          <p:cNvSpPr/>
          <p:nvPr/>
        </p:nvSpPr>
        <p:spPr>
          <a:xfrm>
            <a:off x="6502375" y="173481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D4FECC1B-5A91-44DD-8514-9E5BF79A3768}"/>
              </a:ext>
            </a:extLst>
          </p:cNvPr>
          <p:cNvSpPr/>
          <p:nvPr/>
        </p:nvSpPr>
        <p:spPr>
          <a:xfrm>
            <a:off x="6502376" y="304283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F5D21B4A-DF1D-46E5-BB07-117743DD1FEA}"/>
              </a:ext>
            </a:extLst>
          </p:cNvPr>
          <p:cNvSpPr/>
          <p:nvPr/>
        </p:nvSpPr>
        <p:spPr>
          <a:xfrm>
            <a:off x="6482178" y="424656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TextBox 17">
            <a:extLst>
              <a:ext uri="{FF2B5EF4-FFF2-40B4-BE49-F238E27FC236}">
                <a16:creationId xmlns:a16="http://schemas.microsoft.com/office/drawing/2014/main" id="{E0A320C5-66EB-44D6-AA0A-8A7E51265808}"/>
              </a:ext>
            </a:extLst>
          </p:cNvPr>
          <p:cNvSpPr txBox="1"/>
          <p:nvPr/>
        </p:nvSpPr>
        <p:spPr>
          <a:xfrm>
            <a:off x="833717" y="5075876"/>
            <a:ext cx="6548718" cy="1077218"/>
          </a:xfrm>
          <a:prstGeom prst="rect">
            <a:avLst/>
          </a:prstGeom>
          <a:noFill/>
        </p:spPr>
        <p:txBody>
          <a:bodyPr wrap="square">
            <a:spAutoFit/>
          </a:bodyPr>
          <a:lstStyle/>
          <a:p>
            <a:pPr algn="l" fontAlgn="base"/>
            <a:r>
              <a:rPr lang="en-US" sz="1600" b="0" i="0" dirty="0">
                <a:effectLst/>
                <a:latin typeface="Arial" panose="020B0604020202020204" pitchFamily="34" charset="0"/>
              </a:rPr>
              <a:t>Which of the following is TRUE about Maggie’s current project?</a:t>
            </a:r>
          </a:p>
          <a:p>
            <a:pPr algn="l" fontAlgn="base"/>
            <a:r>
              <a:rPr lang="en-US" sz="1600" b="0" i="0" dirty="0">
                <a:effectLst/>
                <a:latin typeface="Arial" panose="020B0604020202020204" pitchFamily="34" charset="0"/>
              </a:rPr>
              <a:t>1) It’s set in a haunted house.</a:t>
            </a:r>
          </a:p>
          <a:p>
            <a:pPr algn="l" fontAlgn="base"/>
            <a:r>
              <a:rPr lang="en-US" sz="1600" b="0" i="0" dirty="0">
                <a:effectLst/>
                <a:latin typeface="Arial" panose="020B0604020202020204" pitchFamily="34" charset="0"/>
              </a:rPr>
              <a:t>2) It’s based on a reality show.</a:t>
            </a:r>
          </a:p>
          <a:p>
            <a:pPr algn="l" fontAlgn="base"/>
            <a:r>
              <a:rPr lang="en-US" sz="1600" b="0" i="0" dirty="0">
                <a:effectLst/>
                <a:latin typeface="Arial" panose="020B0604020202020204" pitchFamily="34" charset="0"/>
              </a:rPr>
              <a:t>3) It brought the actors closer together</a:t>
            </a:r>
            <a:r>
              <a:rPr lang="en-US" sz="1600" dirty="0">
                <a:latin typeface="Arial" panose="020B0604020202020204" pitchFamily="34" charset="0"/>
              </a:rPr>
              <a:t>.</a:t>
            </a:r>
            <a:endParaRPr lang="en-US" sz="1600" b="0" i="0" dirty="0">
              <a:effectLst/>
              <a:latin typeface="Arial" panose="020B0604020202020204" pitchFamily="34" charset="0"/>
            </a:endParaRPr>
          </a:p>
        </p:txBody>
      </p:sp>
      <p:sp>
        <p:nvSpPr>
          <p:cNvPr id="19" name="Прямоугольник 18">
            <a:extLst>
              <a:ext uri="{FF2B5EF4-FFF2-40B4-BE49-F238E27FC236}">
                <a16:creationId xmlns:a16="http://schemas.microsoft.com/office/drawing/2014/main" id="{93A9B59A-CD44-4DE7-8F94-BEBA6DDB0B0D}"/>
              </a:ext>
            </a:extLst>
          </p:cNvPr>
          <p:cNvSpPr/>
          <p:nvPr/>
        </p:nvSpPr>
        <p:spPr>
          <a:xfrm>
            <a:off x="244374" y="65132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7</a:t>
            </a:r>
            <a:endParaRPr lang="ru-RU" sz="2400" b="1" dirty="0">
              <a:solidFill>
                <a:schemeClr val="tx1"/>
              </a:solidFill>
            </a:endParaRPr>
          </a:p>
        </p:txBody>
      </p:sp>
      <p:sp>
        <p:nvSpPr>
          <p:cNvPr id="21" name="TextBox 20">
            <a:extLst>
              <a:ext uri="{FF2B5EF4-FFF2-40B4-BE49-F238E27FC236}">
                <a16:creationId xmlns:a16="http://schemas.microsoft.com/office/drawing/2014/main" id="{AEB26E7F-C841-4166-99C8-BE46DA245FA0}"/>
              </a:ext>
            </a:extLst>
          </p:cNvPr>
          <p:cNvSpPr txBox="1"/>
          <p:nvPr/>
        </p:nvSpPr>
        <p:spPr>
          <a:xfrm>
            <a:off x="820271" y="6395372"/>
            <a:ext cx="6548718" cy="1077218"/>
          </a:xfrm>
          <a:prstGeom prst="rect">
            <a:avLst/>
          </a:prstGeom>
          <a:noFill/>
        </p:spPr>
        <p:txBody>
          <a:bodyPr wrap="square">
            <a:spAutoFit/>
          </a:bodyPr>
          <a:lstStyle/>
          <a:p>
            <a:pPr algn="l" fontAlgn="base"/>
            <a:r>
              <a:rPr lang="en-US" sz="1600" b="0" i="0" dirty="0">
                <a:effectLst/>
                <a:latin typeface="Arial" panose="020B0604020202020204" pitchFamily="34" charset="0"/>
              </a:rPr>
              <a:t>Why, according to Maggie, are most actors’ friends also actors?</a:t>
            </a:r>
          </a:p>
          <a:p>
            <a:pPr algn="l" fontAlgn="base"/>
            <a:r>
              <a:rPr lang="en-US" sz="1600" b="0" i="0" dirty="0">
                <a:effectLst/>
                <a:latin typeface="Arial" panose="020B0604020202020204" pitchFamily="34" charset="0"/>
              </a:rPr>
              <a:t>1) They never compete with each other.</a:t>
            </a:r>
          </a:p>
          <a:p>
            <a:pPr algn="l" fontAlgn="base"/>
            <a:r>
              <a:rPr lang="en-US" sz="1600" b="0" i="0" dirty="0">
                <a:effectLst/>
                <a:latin typeface="Arial" panose="020B0604020202020204" pitchFamily="34" charset="0"/>
              </a:rPr>
              <a:t>2) They quickly get intimate with each other.</a:t>
            </a:r>
          </a:p>
          <a:p>
            <a:pPr algn="l" fontAlgn="base"/>
            <a:r>
              <a:rPr lang="en-US" sz="1600" b="0" i="0" dirty="0">
                <a:effectLst/>
                <a:latin typeface="Arial" panose="020B0604020202020204" pitchFamily="34" charset="0"/>
              </a:rPr>
              <a:t>3) They are bound to spend a lot of time together</a:t>
            </a:r>
            <a:r>
              <a:rPr lang="en-US" sz="1600" b="0" i="0" dirty="0">
                <a:solidFill>
                  <a:srgbClr val="555555"/>
                </a:solidFill>
                <a:effectLst/>
                <a:latin typeface="Arial" panose="020B0604020202020204" pitchFamily="34" charset="0"/>
              </a:rPr>
              <a:t>.</a:t>
            </a:r>
          </a:p>
        </p:txBody>
      </p:sp>
      <p:sp>
        <p:nvSpPr>
          <p:cNvPr id="22" name="Прямоугольник 21">
            <a:extLst>
              <a:ext uri="{FF2B5EF4-FFF2-40B4-BE49-F238E27FC236}">
                <a16:creationId xmlns:a16="http://schemas.microsoft.com/office/drawing/2014/main" id="{FC22DE55-20C5-466D-925D-3913B91777B8}"/>
              </a:ext>
            </a:extLst>
          </p:cNvPr>
          <p:cNvSpPr/>
          <p:nvPr/>
        </p:nvSpPr>
        <p:spPr>
          <a:xfrm>
            <a:off x="242045" y="786360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8</a:t>
            </a:r>
            <a:endParaRPr lang="ru-RU" sz="2400" b="1" dirty="0">
              <a:solidFill>
                <a:schemeClr val="tx1"/>
              </a:solidFill>
            </a:endParaRPr>
          </a:p>
        </p:txBody>
      </p:sp>
      <p:sp>
        <p:nvSpPr>
          <p:cNvPr id="23" name="Прямоугольник 22">
            <a:extLst>
              <a:ext uri="{FF2B5EF4-FFF2-40B4-BE49-F238E27FC236}">
                <a16:creationId xmlns:a16="http://schemas.microsoft.com/office/drawing/2014/main" id="{B61BBB8C-59A1-4968-A8C6-68CD34B675EA}"/>
              </a:ext>
            </a:extLst>
          </p:cNvPr>
          <p:cNvSpPr/>
          <p:nvPr/>
        </p:nvSpPr>
        <p:spPr>
          <a:xfrm>
            <a:off x="242044" y="9098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9</a:t>
            </a:r>
            <a:endParaRPr lang="ru-RU" sz="2400" b="1" dirty="0">
              <a:solidFill>
                <a:schemeClr val="tx1"/>
              </a:solidFill>
            </a:endParaRPr>
          </a:p>
        </p:txBody>
      </p:sp>
      <p:sp>
        <p:nvSpPr>
          <p:cNvPr id="25" name="TextBox 24">
            <a:extLst>
              <a:ext uri="{FF2B5EF4-FFF2-40B4-BE49-F238E27FC236}">
                <a16:creationId xmlns:a16="http://schemas.microsoft.com/office/drawing/2014/main" id="{F903B82C-FEC4-48B6-9712-75DC3FB2398D}"/>
              </a:ext>
            </a:extLst>
          </p:cNvPr>
          <p:cNvSpPr txBox="1"/>
          <p:nvPr/>
        </p:nvSpPr>
        <p:spPr>
          <a:xfrm>
            <a:off x="806822" y="7753141"/>
            <a:ext cx="6457018" cy="1077218"/>
          </a:xfrm>
          <a:prstGeom prst="rect">
            <a:avLst/>
          </a:prstGeom>
          <a:noFill/>
        </p:spPr>
        <p:txBody>
          <a:bodyPr wrap="square">
            <a:spAutoFit/>
          </a:bodyPr>
          <a:lstStyle/>
          <a:p>
            <a:pPr algn="l" fontAlgn="base"/>
            <a:r>
              <a:rPr lang="en-US" sz="1600" b="0" i="0" dirty="0">
                <a:effectLst/>
                <a:latin typeface="Arial" panose="020B0604020202020204" pitchFamily="34" charset="0"/>
              </a:rPr>
              <a:t> Why does Maggie like working with Steven Spielberg?</a:t>
            </a:r>
          </a:p>
          <a:p>
            <a:pPr algn="l" fontAlgn="base"/>
            <a:r>
              <a:rPr lang="en-US" sz="1600" b="0" i="0" dirty="0">
                <a:effectLst/>
                <a:latin typeface="Arial" panose="020B0604020202020204" pitchFamily="34" charset="0"/>
              </a:rPr>
              <a:t>1) He allows her to repeat scenes.</a:t>
            </a:r>
          </a:p>
          <a:p>
            <a:pPr algn="l" fontAlgn="base"/>
            <a:r>
              <a:rPr lang="en-US" sz="1600" b="0" i="0" dirty="0">
                <a:effectLst/>
                <a:latin typeface="Arial" panose="020B0604020202020204" pitchFamily="34" charset="0"/>
              </a:rPr>
              <a:t>2) He is very famous.</a:t>
            </a:r>
          </a:p>
          <a:p>
            <a:pPr algn="l" fontAlgn="base"/>
            <a:r>
              <a:rPr lang="en-US" sz="1600" b="0" i="0" dirty="0">
                <a:effectLst/>
                <a:latin typeface="Arial" panose="020B0604020202020204" pitchFamily="34" charset="0"/>
              </a:rPr>
              <a:t>3) Because of his </a:t>
            </a:r>
            <a:r>
              <a:rPr lang="en-US" sz="1600" b="0" i="0" dirty="0" err="1">
                <a:effectLst/>
                <a:latin typeface="Arial" panose="020B0604020202020204" pitchFamily="34" charset="0"/>
              </a:rPr>
              <a:t>behaviour</a:t>
            </a:r>
            <a:r>
              <a:rPr lang="en-US" sz="1600" b="0" i="0" dirty="0">
                <a:effectLst/>
                <a:latin typeface="Arial" panose="020B0604020202020204" pitchFamily="34" charset="0"/>
              </a:rPr>
              <a:t> with actors.</a:t>
            </a:r>
          </a:p>
        </p:txBody>
      </p:sp>
      <p:sp>
        <p:nvSpPr>
          <p:cNvPr id="27" name="TextBox 26">
            <a:extLst>
              <a:ext uri="{FF2B5EF4-FFF2-40B4-BE49-F238E27FC236}">
                <a16:creationId xmlns:a16="http://schemas.microsoft.com/office/drawing/2014/main" id="{F6F8A2AC-CF33-43F2-AF9F-E4E274995B4C}"/>
              </a:ext>
            </a:extLst>
          </p:cNvPr>
          <p:cNvSpPr txBox="1"/>
          <p:nvPr/>
        </p:nvSpPr>
        <p:spPr>
          <a:xfrm>
            <a:off x="833717" y="9103068"/>
            <a:ext cx="6898340" cy="1323439"/>
          </a:xfrm>
          <a:prstGeom prst="rect">
            <a:avLst/>
          </a:prstGeom>
          <a:noFill/>
        </p:spPr>
        <p:txBody>
          <a:bodyPr wrap="square">
            <a:spAutoFit/>
          </a:bodyPr>
          <a:lstStyle/>
          <a:p>
            <a:pPr algn="l" fontAlgn="base"/>
            <a:r>
              <a:rPr lang="en-US" sz="1600" b="0" i="0" dirty="0">
                <a:effectLst/>
                <a:latin typeface="Arial" panose="020B0604020202020204" pitchFamily="34" charset="0"/>
              </a:rPr>
              <a:t> Why does Maggie agree to work with young directors?</a:t>
            </a:r>
          </a:p>
          <a:p>
            <a:pPr algn="l" fontAlgn="base"/>
            <a:r>
              <a:rPr lang="en-US" sz="1600" b="0" i="0" dirty="0">
                <a:effectLst/>
                <a:latin typeface="Arial" panose="020B0604020202020204" pitchFamily="34" charset="0"/>
              </a:rPr>
              <a:t>1) They have unlimited budgets.</a:t>
            </a:r>
          </a:p>
          <a:p>
            <a:pPr algn="l" fontAlgn="base"/>
            <a:r>
              <a:rPr lang="en-US" sz="1600" b="0" i="0" dirty="0">
                <a:effectLst/>
                <a:latin typeface="Arial" panose="020B0604020202020204" pitchFamily="34" charset="0"/>
              </a:rPr>
              <a:t>2) Their work could be very original.</a:t>
            </a:r>
          </a:p>
          <a:p>
            <a:pPr algn="l" fontAlgn="base"/>
            <a:r>
              <a:rPr lang="en-US" sz="1600" b="0" i="0" dirty="0">
                <a:effectLst/>
                <a:latin typeface="Arial" panose="020B0604020202020204" pitchFamily="34" charset="0"/>
              </a:rPr>
              <a:t>3) She feels that she has to sacrifice some of her time</a:t>
            </a:r>
            <a:r>
              <a:rPr lang="en-US" sz="1600" b="0" i="0" dirty="0">
                <a:solidFill>
                  <a:srgbClr val="555555"/>
                </a:solidFill>
                <a:effectLst/>
                <a:latin typeface="Arial" panose="020B0604020202020204" pitchFamily="34" charset="0"/>
              </a:rPr>
              <a:t>.</a:t>
            </a:r>
          </a:p>
          <a:p>
            <a:pPr algn="l" fontAlgn="base"/>
            <a:r>
              <a:rPr lang="en-US" sz="1600" b="0" i="0" dirty="0">
                <a:solidFill>
                  <a:srgbClr val="555555"/>
                </a:solidFill>
                <a:effectLst/>
                <a:latin typeface="Arial" panose="020B0604020202020204" pitchFamily="34" charset="0"/>
              </a:rPr>
              <a:t> </a:t>
            </a:r>
          </a:p>
        </p:txBody>
      </p:sp>
      <p:sp>
        <p:nvSpPr>
          <p:cNvPr id="28" name="Прямоугольник 27">
            <a:extLst>
              <a:ext uri="{FF2B5EF4-FFF2-40B4-BE49-F238E27FC236}">
                <a16:creationId xmlns:a16="http://schemas.microsoft.com/office/drawing/2014/main" id="{A01AC7CD-C127-4E6F-9252-95D7368B375B}"/>
              </a:ext>
            </a:extLst>
          </p:cNvPr>
          <p:cNvSpPr/>
          <p:nvPr/>
        </p:nvSpPr>
        <p:spPr>
          <a:xfrm>
            <a:off x="6507648" y="564526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29" name="Прямоугольник 28">
            <a:extLst>
              <a:ext uri="{FF2B5EF4-FFF2-40B4-BE49-F238E27FC236}">
                <a16:creationId xmlns:a16="http://schemas.microsoft.com/office/drawing/2014/main" id="{1119315B-F33D-4B42-B8B7-8E525721CF2A}"/>
              </a:ext>
            </a:extLst>
          </p:cNvPr>
          <p:cNvSpPr/>
          <p:nvPr/>
        </p:nvSpPr>
        <p:spPr>
          <a:xfrm>
            <a:off x="6549093" y="717782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0" name="Прямоугольник 29">
            <a:extLst>
              <a:ext uri="{FF2B5EF4-FFF2-40B4-BE49-F238E27FC236}">
                <a16:creationId xmlns:a16="http://schemas.microsoft.com/office/drawing/2014/main" id="{7249609B-E975-4C39-BCFE-A09DD719B54D}"/>
              </a:ext>
            </a:extLst>
          </p:cNvPr>
          <p:cNvSpPr/>
          <p:nvPr/>
        </p:nvSpPr>
        <p:spPr>
          <a:xfrm>
            <a:off x="6549092" y="8611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1" name="Прямоугольник 30">
            <a:extLst>
              <a:ext uri="{FF2B5EF4-FFF2-40B4-BE49-F238E27FC236}">
                <a16:creationId xmlns:a16="http://schemas.microsoft.com/office/drawing/2014/main" id="{D4E4274A-B4A7-41C4-B7D7-1F1F1B65303E}"/>
              </a:ext>
            </a:extLst>
          </p:cNvPr>
          <p:cNvSpPr/>
          <p:nvPr/>
        </p:nvSpPr>
        <p:spPr>
          <a:xfrm>
            <a:off x="6555789" y="982338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32" name="Рисунок 31">
            <a:hlinkClick r:id="rId4" action="ppaction://hlinksldjump"/>
            <a:extLst>
              <a:ext uri="{FF2B5EF4-FFF2-40B4-BE49-F238E27FC236}">
                <a16:creationId xmlns:a16="http://schemas.microsoft.com/office/drawing/2014/main" id="{DBA66232-04D2-404F-8558-6EBD7FF8E084}"/>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6654705" y="9238229"/>
            <a:ext cx="478971" cy="500825"/>
          </a:xfrm>
          <a:prstGeom prst="rect">
            <a:avLst/>
          </a:prstGeom>
        </p:spPr>
      </p:pic>
      <p:sp>
        <p:nvSpPr>
          <p:cNvPr id="33" name="TextBox 32">
            <a:extLst>
              <a:ext uri="{FF2B5EF4-FFF2-40B4-BE49-F238E27FC236}">
                <a16:creationId xmlns:a16="http://schemas.microsoft.com/office/drawing/2014/main" id="{DB1EE9B5-1DDE-4C3E-9A55-A1866F257A2C}"/>
              </a:ext>
            </a:extLst>
          </p:cNvPr>
          <p:cNvSpPr txBox="1"/>
          <p:nvPr/>
        </p:nvSpPr>
        <p:spPr>
          <a:xfrm>
            <a:off x="1885950" y="-38401"/>
            <a:ext cx="4067734" cy="369332"/>
          </a:xfrm>
          <a:prstGeom prst="rect">
            <a:avLst/>
          </a:prstGeom>
          <a:noFill/>
        </p:spPr>
        <p:txBody>
          <a:bodyPr wrap="square">
            <a:spAutoFit/>
          </a:bodyPr>
          <a:lstStyle/>
          <a:p>
            <a:pPr algn="ctr" fontAlgn="base"/>
            <a:r>
              <a:rPr lang="ru-RU" sz="1800" b="1" dirty="0">
                <a:effectLst/>
                <a:latin typeface="inherit"/>
              </a:rPr>
              <a:t>Задание 3</a:t>
            </a:r>
            <a:endParaRPr lang="ru-RU" sz="1800" b="1" dirty="0">
              <a:effectLst/>
              <a:latin typeface="Playfair Display"/>
            </a:endParaRPr>
          </a:p>
        </p:txBody>
      </p:sp>
      <p:pic>
        <p:nvPicPr>
          <p:cNvPr id="3" name="1336_ege">
            <a:hlinkClick r:id="" action="ppaction://media"/>
            <a:extLst>
              <a:ext uri="{FF2B5EF4-FFF2-40B4-BE49-F238E27FC236}">
                <a16:creationId xmlns:a16="http://schemas.microsoft.com/office/drawing/2014/main" id="{E946CEB3-407B-4196-B15E-ACF93ABCBC4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717383" y="839196"/>
            <a:ext cx="609600" cy="609600"/>
          </a:xfrm>
          <a:prstGeom prst="rect">
            <a:avLst/>
          </a:prstGeom>
        </p:spPr>
      </p:pic>
    </p:spTree>
    <p:extLst>
      <p:ext uri="{BB962C8B-B14F-4D97-AF65-F5344CB8AC3E}">
        <p14:creationId xmlns:p14="http://schemas.microsoft.com/office/powerpoint/2010/main" val="273799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55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D57D87E-A1AB-40B3-9B96-5ECFC2921353}"/>
              </a:ext>
            </a:extLst>
          </p:cNvPr>
          <p:cNvSpPr/>
          <p:nvPr/>
        </p:nvSpPr>
        <p:spPr>
          <a:xfrm>
            <a:off x="2009332" y="111130"/>
            <a:ext cx="3667543"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2</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Чтение</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4" name="TextBox 3">
            <a:extLst>
              <a:ext uri="{FF2B5EF4-FFF2-40B4-BE49-F238E27FC236}">
                <a16:creationId xmlns:a16="http://schemas.microsoft.com/office/drawing/2014/main" id="{AC1BA80C-91C1-4894-9295-4B0485E7D05C}"/>
              </a:ext>
            </a:extLst>
          </p:cNvPr>
          <p:cNvSpPr txBox="1"/>
          <p:nvPr/>
        </p:nvSpPr>
        <p:spPr>
          <a:xfrm>
            <a:off x="1207152" y="725320"/>
            <a:ext cx="6352523" cy="1077218"/>
          </a:xfrm>
          <a:prstGeom prst="rect">
            <a:avLst/>
          </a:prstGeom>
          <a:noFill/>
        </p:spPr>
        <p:txBody>
          <a:bodyPr wrap="square">
            <a:spAutoFit/>
          </a:bodyPr>
          <a:lstStyle/>
          <a:p>
            <a:r>
              <a:rPr lang="ru-RU" sz="1600" b="0" i="1" dirty="0">
                <a:effectLst/>
                <a:latin typeface="Arial" panose="020B0604020202020204" pitchFamily="34" charset="0"/>
              </a:rPr>
              <a:t>Установите соответствие между заголовками</a:t>
            </a:r>
            <a:r>
              <a:rPr lang="ru-RU" sz="1600" b="1" i="1" dirty="0">
                <a:effectLst/>
                <a:latin typeface="inherit"/>
              </a:rPr>
              <a:t> 1–8 </a:t>
            </a:r>
            <a:r>
              <a:rPr lang="ru-RU" sz="1600" b="0" i="1" dirty="0">
                <a:effectLst/>
                <a:latin typeface="Arial" panose="020B0604020202020204" pitchFamily="34" charset="0"/>
              </a:rPr>
              <a:t>и текстами</a:t>
            </a:r>
            <a:r>
              <a:rPr lang="ru-RU" sz="1600" b="1" i="1" dirty="0">
                <a:effectLst/>
                <a:latin typeface="inherit"/>
              </a:rPr>
              <a:t> A–G. </a:t>
            </a:r>
            <a:r>
              <a:rPr lang="ru-RU" sz="1600" b="0" i="1" dirty="0">
                <a:effectLst/>
                <a:latin typeface="Arial" panose="020B0604020202020204" pitchFamily="34" charset="0"/>
              </a:rPr>
              <a:t>Занесите свои ответы в таблицу. Используйте каждую цифру</a:t>
            </a:r>
            <a:r>
              <a:rPr lang="ru-RU" sz="1600" b="1" i="1" dirty="0">
                <a:effectLst/>
                <a:latin typeface="inherit"/>
              </a:rPr>
              <a:t> только один раз. </a:t>
            </a:r>
          </a:p>
          <a:p>
            <a:r>
              <a:rPr lang="ru-RU" sz="1600" b="1" i="1" dirty="0">
                <a:effectLst/>
                <a:latin typeface="inherit"/>
              </a:rPr>
              <a:t> В задании один заголовок лишний.</a:t>
            </a:r>
            <a:endParaRPr lang="ru-RU" sz="1600" dirty="0"/>
          </a:p>
        </p:txBody>
      </p:sp>
      <p:sp>
        <p:nvSpPr>
          <p:cNvPr id="5" name="Прямоугольник 4">
            <a:extLst>
              <a:ext uri="{FF2B5EF4-FFF2-40B4-BE49-F238E27FC236}">
                <a16:creationId xmlns:a16="http://schemas.microsoft.com/office/drawing/2014/main" id="{462DCC60-2FA3-4768-AED1-C76AD9A2627A}"/>
              </a:ext>
            </a:extLst>
          </p:cNvPr>
          <p:cNvSpPr/>
          <p:nvPr/>
        </p:nvSpPr>
        <p:spPr>
          <a:xfrm>
            <a:off x="418948" y="43588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10</a:t>
            </a:r>
          </a:p>
        </p:txBody>
      </p:sp>
      <p:sp>
        <p:nvSpPr>
          <p:cNvPr id="7" name="TextBox 6">
            <a:extLst>
              <a:ext uri="{FF2B5EF4-FFF2-40B4-BE49-F238E27FC236}">
                <a16:creationId xmlns:a16="http://schemas.microsoft.com/office/drawing/2014/main" id="{09330B31-560A-4DF9-A7D4-63D7CAB4985F}"/>
              </a:ext>
            </a:extLst>
          </p:cNvPr>
          <p:cNvSpPr txBox="1"/>
          <p:nvPr/>
        </p:nvSpPr>
        <p:spPr>
          <a:xfrm>
            <a:off x="119490" y="1802538"/>
            <a:ext cx="7202113" cy="1477328"/>
          </a:xfrm>
          <a:prstGeom prst="rect">
            <a:avLst/>
          </a:prstGeom>
          <a:noFill/>
        </p:spPr>
        <p:txBody>
          <a:bodyPr wrap="square">
            <a:spAutoFit/>
          </a:bodyPr>
          <a:lstStyle/>
          <a:p>
            <a:pPr algn="l" fontAlgn="base">
              <a:buFont typeface="+mj-lt"/>
              <a:buAutoNum type="arabicPeriod"/>
            </a:pPr>
            <a:r>
              <a:rPr lang="en-US" b="1" i="0" dirty="0">
                <a:effectLst/>
                <a:latin typeface="inherit"/>
              </a:rPr>
              <a:t>Don’t forget to rest                                      5. Set realistic targets</a:t>
            </a:r>
          </a:p>
          <a:p>
            <a:pPr algn="l" fontAlgn="base">
              <a:buFont typeface="+mj-lt"/>
              <a:buAutoNum type="arabicPeriod"/>
            </a:pPr>
            <a:r>
              <a:rPr lang="en-US" b="1" i="0" dirty="0">
                <a:effectLst/>
                <a:latin typeface="inherit"/>
              </a:rPr>
              <a:t>Write down and revise                                6. Study plans per week</a:t>
            </a:r>
          </a:p>
          <a:p>
            <a:pPr algn="l" fontAlgn="base">
              <a:buFont typeface="+mj-lt"/>
              <a:buAutoNum type="arabicPeriod"/>
            </a:pPr>
            <a:r>
              <a:rPr lang="en-US" b="1" i="0" dirty="0">
                <a:effectLst/>
                <a:latin typeface="inherit"/>
              </a:rPr>
              <a:t>Information and technology                      7. Find a place to your liking</a:t>
            </a:r>
          </a:p>
          <a:p>
            <a:pPr algn="l" fontAlgn="base">
              <a:buFont typeface="+mj-lt"/>
              <a:buAutoNum type="arabicPeriod"/>
            </a:pPr>
            <a:r>
              <a:rPr lang="en-US" b="1" i="0" dirty="0">
                <a:effectLst/>
                <a:latin typeface="inherit"/>
              </a:rPr>
              <a:t>Never put off till tomorrow                       8. More important at college</a:t>
            </a:r>
          </a:p>
          <a:p>
            <a:pPr algn="l" fontAlgn="base"/>
            <a:r>
              <a:rPr lang="en-US"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909E05EE-0F85-4A62-BD09-E5A3D3C7C1E9}"/>
              </a:ext>
            </a:extLst>
          </p:cNvPr>
          <p:cNvSpPr txBox="1"/>
          <p:nvPr/>
        </p:nvSpPr>
        <p:spPr>
          <a:xfrm>
            <a:off x="242048" y="3742528"/>
            <a:ext cx="7202113" cy="6740307"/>
          </a:xfrm>
          <a:prstGeom prst="rect">
            <a:avLst/>
          </a:prstGeom>
          <a:noFill/>
        </p:spPr>
        <p:txBody>
          <a:bodyPr wrap="square">
            <a:spAutoFit/>
          </a:bodyPr>
          <a:lstStyle/>
          <a:p>
            <a:pPr algn="l" fontAlgn="base"/>
            <a:r>
              <a:rPr lang="en-US" sz="1600" b="0" i="0" dirty="0">
                <a:effectLst/>
                <a:latin typeface="Arial" panose="020B0604020202020204" pitchFamily="34" charset="0"/>
              </a:rPr>
              <a:t>A. Today’s young generation will also need to master a new skill – digital literacy. Digital literacy can be defined as “the ability to find, evaluate, utilize, share, and create content using information technologies and the Internet”. Digital literacy, by this definition, encompasses a wide range of skills, all of which are necessary to succeed in an increasingly digital world. Students who lack digital literacy skills may soon find themselves at a disadvantage. As technology changes, students also need to keep updated.</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B. The key to becoming an effective student is learning how to study smarter, not harder. This becomes more and more true as you advance in your education. An hour or two of studying a day is usually sufficient to make it through high school with satisfactory grades, but when college arrives, there aren’t enough hours in the day to squeeze all your studying in if you don’t know how to make your study efficient without skipping sleep or meals. The vast majority of successful college students achieve their success by developing and applying effective study habits.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C. Ever find yourself up late at night expending more energy trying to keep your eyelids open than you are studying? If so, it’s time for a change. Successful students typically space their work out over shorter periods of time and rarely try to cram all of their studying into just one or two sessions. If you want to become a successful student, then you need to learn to be consistent in your studies and to have regular, yet shorter, study sessions, with periods of rest in between. That will give your brain time to process the new information.</a:t>
            </a:r>
          </a:p>
          <a:p>
            <a:pPr algn="l" fontAlgn="base"/>
            <a:endParaRPr lang="en-US" sz="1600" b="0" i="0" dirty="0">
              <a:effectLst/>
              <a:latin typeface="Arial" panose="020B0604020202020204" pitchFamily="34" charset="0"/>
            </a:endParaRPr>
          </a:p>
          <a:p>
            <a:pPr algn="l" fontAlgn="base"/>
            <a:r>
              <a:rPr lang="en-US" sz="1600" b="0" i="0" dirty="0">
                <a:solidFill>
                  <a:srgbClr val="555555"/>
                </a:solidFill>
                <a:effectLst/>
                <a:latin typeface="Arial" panose="020B0604020202020204" pitchFamily="34" charset="0"/>
              </a:rPr>
              <a:t> </a:t>
            </a:r>
          </a:p>
        </p:txBody>
      </p:sp>
    </p:spTree>
    <p:extLst>
      <p:ext uri="{BB962C8B-B14F-4D97-AF65-F5344CB8AC3E}">
        <p14:creationId xmlns:p14="http://schemas.microsoft.com/office/powerpoint/2010/main" val="3289620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15325A-3580-4BE3-BD26-79B68FCD0505}"/>
              </a:ext>
            </a:extLst>
          </p:cNvPr>
          <p:cNvSpPr txBox="1"/>
          <p:nvPr/>
        </p:nvSpPr>
        <p:spPr>
          <a:xfrm>
            <a:off x="142222" y="133746"/>
            <a:ext cx="7167282" cy="8956298"/>
          </a:xfrm>
          <a:prstGeom prst="rect">
            <a:avLst/>
          </a:prstGeom>
          <a:noFill/>
        </p:spPr>
        <p:txBody>
          <a:bodyPr wrap="square">
            <a:spAutoFit/>
          </a:bodyPr>
          <a:lstStyle/>
          <a:p>
            <a:pPr algn="l" fontAlgn="base"/>
            <a:r>
              <a:rPr lang="en-US" sz="1600" b="0" i="0" dirty="0">
                <a:effectLst/>
                <a:latin typeface="Arial" panose="020B0604020202020204" pitchFamily="34" charset="0"/>
              </a:rPr>
              <a:t>D. Successful students schedule specific times throughout the week when they are going to study – and then they stick with their schedule. Students who study sporadically and whimsically typically do not perform as well as students who have a set study schedule. </a:t>
            </a:r>
            <a:r>
              <a:rPr lang="en-US" sz="1600" b="0" i="0" dirty="0" err="1">
                <a:effectLst/>
                <a:latin typeface="Arial" panose="020B0604020202020204" pitchFamily="34" charset="0"/>
              </a:rPr>
              <a:t>Сreating</a:t>
            </a:r>
            <a:r>
              <a:rPr lang="en-US" sz="1600" b="0" i="0" dirty="0">
                <a:effectLst/>
                <a:latin typeface="Arial" panose="020B0604020202020204" pitchFamily="34" charset="0"/>
              </a:rPr>
              <a:t> a weekly routine, where you set aside a period of time a few days a week, to review your courses will ensure you develop habits that will enable you to succeed in your education long term. You won’t get stressed or overwhelmed by portioning your workload.</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E. It is very easy, and common, to put off your study session because of lack of interest in the subject, because you have other things you need to get done, or just because the assignment is hard and needs effort and perseverance. Successful students do not procrastinate studying. If you procrastinate your study session, your studying will become less effective and you may not get everything accomplished that you need to. Procrastination also leads to rushing, and rushing is the number one cause of errors.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F. Always make sure to take good notes in class. Before you start each study session, and before you start a particular assignment, review your notes thoroughly to make sure you know how to complete the assignment correctly. Reviewing before each study session will help you remember important subject matter learned during the day, and make sure your studying is targeted and effective. Successful students also look through what they have written down at their lectures and seminars during the week over the weekend.</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G. Everyone gets distracted by something: TV, or maybe family. Some people actually study better with a little background noise. When you’re distracted while studying you lose your train of thought and are unable to focus – both of which will lead to very ineffective studying. Before you start, find a place where you won’t be disturbed. For some people this is a quiet cubical in the recesses of the library. For others it is in a common area where there is little background noise. For some it may be a park or a garden – there are so many options to choose from!</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FFDB15CE-73EF-477A-A410-CDCA96AE58A0}"/>
              </a:ext>
            </a:extLst>
          </p:cNvPr>
          <p:cNvGraphicFramePr>
            <a:graphicFrameLocks noGrp="1"/>
          </p:cNvGraphicFramePr>
          <p:nvPr>
            <p:extLst>
              <p:ext uri="{D42A27DB-BD31-4B8C-83A1-F6EECF244321}">
                <p14:modId xmlns:p14="http://schemas.microsoft.com/office/powerpoint/2010/main" val="2149917751"/>
              </p:ext>
            </p:extLst>
          </p:nvPr>
        </p:nvGraphicFramePr>
        <p:xfrm>
          <a:off x="290141" y="8597906"/>
          <a:ext cx="6871445" cy="984276"/>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Текст</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Заголовок</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5" name="Рисунок 4">
            <a:hlinkClick r:id="rId2" action="ppaction://hlinksldjump"/>
            <a:extLst>
              <a:ext uri="{FF2B5EF4-FFF2-40B4-BE49-F238E27FC236}">
                <a16:creationId xmlns:a16="http://schemas.microsoft.com/office/drawing/2014/main" id="{96F8EB42-3623-4DF7-A323-75E1B9ADA49E}"/>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583699" y="9666514"/>
            <a:ext cx="478971" cy="500825"/>
          </a:xfrm>
          <a:prstGeom prst="rect">
            <a:avLst/>
          </a:prstGeom>
        </p:spPr>
      </p:pic>
    </p:spTree>
    <p:extLst>
      <p:ext uri="{BB962C8B-B14F-4D97-AF65-F5344CB8AC3E}">
        <p14:creationId xmlns:p14="http://schemas.microsoft.com/office/powerpoint/2010/main" val="320042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192389-3157-4292-ADC4-52CA7FBE7DFD}"/>
              </a:ext>
            </a:extLst>
          </p:cNvPr>
          <p:cNvSpPr txBox="1"/>
          <p:nvPr/>
        </p:nvSpPr>
        <p:spPr>
          <a:xfrm>
            <a:off x="123907" y="979557"/>
            <a:ext cx="7377228" cy="5563061"/>
          </a:xfrm>
          <a:prstGeom prst="rect">
            <a:avLst/>
          </a:prstGeom>
          <a:noFill/>
        </p:spPr>
        <p:txBody>
          <a:bodyPr wrap="square">
            <a:spAutoFit/>
          </a:bodyPr>
          <a:lstStyle/>
          <a:p>
            <a:pPr algn="ctr" fontAlgn="base"/>
            <a:endParaRPr lang="ru-RU" sz="1400" b="1" dirty="0">
              <a:effectLst/>
              <a:latin typeface="inherit"/>
            </a:endParaRPr>
          </a:p>
          <a:p>
            <a:pPr algn="ctr" fontAlgn="base"/>
            <a:r>
              <a:rPr lang="en-US" sz="1400" b="1" dirty="0">
                <a:effectLst/>
                <a:latin typeface="inherit"/>
              </a:rPr>
              <a:t>Chinese tea house in Moscow</a:t>
            </a:r>
            <a:endParaRPr lang="en-US" sz="1400" b="1" dirty="0">
              <a:effectLst/>
              <a:latin typeface="Playfair Display" panose="00000800000000000000" pitchFamily="2" charset="-52"/>
            </a:endParaRP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The bright building on </a:t>
            </a:r>
            <a:r>
              <a:rPr lang="en-US" sz="1400" b="0" i="0" dirty="0" err="1">
                <a:effectLst/>
                <a:latin typeface="Arial" panose="020B0604020202020204" pitchFamily="34" charset="0"/>
              </a:rPr>
              <a:t>Myasnitskaya</a:t>
            </a:r>
            <a:r>
              <a:rPr lang="en-US" sz="1400" b="0" i="0" dirty="0">
                <a:effectLst/>
                <a:latin typeface="Arial" panose="020B0604020202020204" pitchFamily="34" charset="0"/>
              </a:rPr>
              <a:t> Street in Moscow stands out among others and attracts the attention of passers-by with its non-typical elements for Russian architecture. The tea house resembles a Chinese pagoda and it is considered to be the real office of a company that was involved in tea trade.</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This house in the Chinese style was built for the tea merchant Sergei </a:t>
            </a:r>
            <a:r>
              <a:rPr lang="en-US" sz="1400" b="0" i="0" dirty="0" err="1">
                <a:effectLst/>
                <a:latin typeface="Arial" panose="020B0604020202020204" pitchFamily="34" charset="0"/>
              </a:rPr>
              <a:t>Vasilievich</a:t>
            </a:r>
            <a:r>
              <a:rPr lang="en-US" sz="1400" b="0" i="0" dirty="0">
                <a:effectLst/>
                <a:latin typeface="Arial" panose="020B0604020202020204" pitchFamily="34" charset="0"/>
              </a:rPr>
              <a:t> </a:t>
            </a:r>
            <a:r>
              <a:rPr lang="en-US" sz="1400" b="0" i="0" dirty="0" err="1">
                <a:effectLst/>
                <a:latin typeface="Arial" panose="020B0604020202020204" pitchFamily="34" charset="0"/>
              </a:rPr>
              <a:t>Perlov</a:t>
            </a:r>
            <a:r>
              <a:rPr lang="en-US" sz="1400" b="0" i="0" dirty="0">
                <a:effectLst/>
                <a:latin typeface="Arial" panose="020B0604020202020204" pitchFamily="34" charset="0"/>
              </a:rPr>
              <a:t> </a:t>
            </a:r>
            <a:r>
              <a:rPr lang="en-US" sz="1400" b="1" i="0" dirty="0">
                <a:effectLst/>
                <a:latin typeface="inherit"/>
              </a:rPr>
              <a:t>(A)</a:t>
            </a:r>
            <a:r>
              <a:rPr lang="en-US" sz="1400" b="0" i="0" dirty="0">
                <a:effectLst/>
                <a:latin typeface="Arial" panose="020B0604020202020204" pitchFamily="34" charset="0"/>
              </a:rPr>
              <a:t> ______ in order to establish his own business. He bought the land on </a:t>
            </a:r>
            <a:r>
              <a:rPr lang="en-US" sz="1400" b="0" i="0" dirty="0" err="1">
                <a:effectLst/>
                <a:latin typeface="Arial" panose="020B0604020202020204" pitchFamily="34" charset="0"/>
              </a:rPr>
              <a:t>Myasnitskaya</a:t>
            </a:r>
            <a:r>
              <a:rPr lang="en-US" sz="1400" b="0" i="0" dirty="0">
                <a:effectLst/>
                <a:latin typeface="Arial" panose="020B0604020202020204" pitchFamily="34" charset="0"/>
              </a:rPr>
              <a:t> Street in the </a:t>
            </a:r>
            <a:r>
              <a:rPr lang="en-US" sz="1400" b="0" i="0" dirty="0" err="1">
                <a:effectLst/>
                <a:latin typeface="Arial" panose="020B0604020202020204" pitchFamily="34" charset="0"/>
              </a:rPr>
              <a:t>centre</a:t>
            </a:r>
            <a:r>
              <a:rPr lang="en-US" sz="1400" b="0" i="0" dirty="0">
                <a:effectLst/>
                <a:latin typeface="Arial" panose="020B0604020202020204" pitchFamily="34" charset="0"/>
              </a:rPr>
              <a:t> of Moscow in 1875, </a:t>
            </a:r>
            <a:r>
              <a:rPr lang="en-US" sz="1400" b="1" i="0" dirty="0">
                <a:effectLst/>
                <a:latin typeface="inherit"/>
              </a:rPr>
              <a:t>(B)</a:t>
            </a:r>
            <a:r>
              <a:rPr lang="en-US" sz="1400" b="0" i="0" dirty="0">
                <a:effectLst/>
                <a:latin typeface="Arial" panose="020B0604020202020204" pitchFamily="34" charset="0"/>
              </a:rPr>
              <a:t> ______ in 1891. The construction was finished by 1893. The first floor was for </a:t>
            </a:r>
            <a:r>
              <a:rPr lang="en-US" sz="1400" b="0" i="0" dirty="0" err="1">
                <a:effectLst/>
                <a:latin typeface="Arial" panose="020B0604020202020204" pitchFamily="34" charset="0"/>
              </a:rPr>
              <a:t>Perlov’s</a:t>
            </a:r>
            <a:r>
              <a:rPr lang="en-US" sz="1400" b="0" i="0" dirty="0">
                <a:effectLst/>
                <a:latin typeface="Arial" panose="020B0604020202020204" pitchFamily="34" charset="0"/>
              </a:rPr>
              <a:t> tea shop, </a:t>
            </a:r>
            <a:r>
              <a:rPr lang="en-US" sz="1400" b="1" i="0" dirty="0">
                <a:effectLst/>
                <a:latin typeface="inherit"/>
              </a:rPr>
              <a:t>(C)</a:t>
            </a:r>
            <a:r>
              <a:rPr lang="en-US" sz="1400" b="0" i="0" dirty="0">
                <a:effectLst/>
                <a:latin typeface="Arial" panose="020B0604020202020204" pitchFamily="34" charset="0"/>
              </a:rPr>
              <a:t> ______ profitable apartments for rent and the host’s own family.</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The front side of the newly built house was redecorated in the Chinese style after several years. A little tower in the form of a pagoda appeared </a:t>
            </a:r>
            <a:r>
              <a:rPr lang="en-US" sz="1400" b="1" i="0" dirty="0">
                <a:effectLst/>
                <a:latin typeface="inherit"/>
              </a:rPr>
              <a:t>(D)</a:t>
            </a:r>
            <a:r>
              <a:rPr lang="en-US" sz="1400" b="0" i="0" dirty="0">
                <a:effectLst/>
                <a:latin typeface="Arial" panose="020B0604020202020204" pitchFamily="34" charset="0"/>
              </a:rPr>
              <a:t> ______ molded dragons, snakes, Chinese umbrellas and lanterns. Some materials for decoration were even brought directly from China. It was made before the visit of the Chinese Ambassador Li </a:t>
            </a:r>
            <a:r>
              <a:rPr lang="en-US" sz="1400" b="0" i="0" dirty="0" err="1">
                <a:effectLst/>
                <a:latin typeface="Arial" panose="020B0604020202020204" pitchFamily="34" charset="0"/>
              </a:rPr>
              <a:t>Hongzhang</a:t>
            </a:r>
            <a:r>
              <a:rPr lang="en-US" sz="1400" b="0" i="0" dirty="0">
                <a:effectLst/>
                <a:latin typeface="Arial" panose="020B0604020202020204" pitchFamily="34" charset="0"/>
              </a:rPr>
              <a:t>, </a:t>
            </a:r>
            <a:r>
              <a:rPr lang="en-US" sz="1400" b="1" i="0" dirty="0">
                <a:effectLst/>
                <a:latin typeface="inherit"/>
              </a:rPr>
              <a:t>(E)</a:t>
            </a:r>
            <a:r>
              <a:rPr lang="en-US" sz="1400" b="0" i="0" dirty="0">
                <a:effectLst/>
                <a:latin typeface="Arial" panose="020B0604020202020204" pitchFamily="34" charset="0"/>
              </a:rPr>
              <a:t> ______ Nikolai II and Alexandra </a:t>
            </a:r>
            <a:r>
              <a:rPr lang="en-US" sz="1400" b="0" i="0" dirty="0" err="1">
                <a:effectLst/>
                <a:latin typeface="Arial" panose="020B0604020202020204" pitchFamily="34" charset="0"/>
              </a:rPr>
              <a:t>Fyodorovna</a:t>
            </a:r>
            <a:r>
              <a:rPr lang="en-US" sz="1400" b="0" i="0" dirty="0">
                <a:effectLst/>
                <a:latin typeface="Arial" panose="020B0604020202020204" pitchFamily="34" charset="0"/>
              </a:rPr>
              <a:t> coronation. The merchant </a:t>
            </a:r>
            <a:r>
              <a:rPr lang="en-US" sz="1400" b="0" i="0" dirty="0" err="1">
                <a:effectLst/>
                <a:latin typeface="Arial" panose="020B0604020202020204" pitchFamily="34" charset="0"/>
              </a:rPr>
              <a:t>Perlov</a:t>
            </a:r>
            <a:r>
              <a:rPr lang="en-US" sz="1400" b="0" i="0" dirty="0">
                <a:effectLst/>
                <a:latin typeface="Arial" panose="020B0604020202020204" pitchFamily="34" charset="0"/>
              </a:rPr>
              <a:t> thought that it might be useful for his tea business </a:t>
            </a:r>
            <a:r>
              <a:rPr lang="en-US" sz="1400" b="1" i="0" dirty="0">
                <a:effectLst/>
                <a:latin typeface="inherit"/>
              </a:rPr>
              <a:t>(F)</a:t>
            </a:r>
            <a:r>
              <a:rPr lang="en-US" sz="1400" b="0" i="0" dirty="0">
                <a:effectLst/>
                <a:latin typeface="Arial" panose="020B0604020202020204" pitchFamily="34" charset="0"/>
              </a:rPr>
              <a:t> ______ at this house. He preferred the house of </a:t>
            </a:r>
            <a:r>
              <a:rPr lang="en-US" sz="1400" b="0" i="0" dirty="0" err="1">
                <a:effectLst/>
                <a:latin typeface="Arial" panose="020B0604020202020204" pitchFamily="34" charset="0"/>
              </a:rPr>
              <a:t>Perlov’s</a:t>
            </a:r>
            <a:r>
              <a:rPr lang="en-US" sz="1400" b="0" i="0" dirty="0">
                <a:effectLst/>
                <a:latin typeface="Arial" panose="020B0604020202020204" pitchFamily="34" charset="0"/>
              </a:rPr>
              <a:t> brother and competitor. But thanks to this case now there is a beautiful exotic building right in the city </a:t>
            </a:r>
            <a:r>
              <a:rPr lang="en-US" sz="1400" b="0" i="0" dirty="0" err="1">
                <a:effectLst/>
                <a:latin typeface="Arial" panose="020B0604020202020204" pitchFamily="34" charset="0"/>
              </a:rPr>
              <a:t>centre</a:t>
            </a:r>
            <a:r>
              <a:rPr lang="en-US" sz="1400" b="0" i="0" dirty="0">
                <a:effectLst/>
                <a:latin typeface="Arial" panose="020B0604020202020204" pitchFamily="34" charset="0"/>
              </a:rPr>
              <a:t>, as if it came right from another part of the world.</a:t>
            </a:r>
          </a:p>
          <a:p>
            <a:pPr algn="l" fontAlgn="base">
              <a:lnSpc>
                <a:spcPct val="150000"/>
              </a:lnSpc>
            </a:pPr>
            <a:r>
              <a:rPr lang="en-US" sz="1300" b="0" i="0" dirty="0">
                <a:effectLst/>
                <a:latin typeface="Arial" panose="020B0604020202020204" pitchFamily="34" charset="0"/>
              </a:rPr>
              <a:t> </a:t>
            </a:r>
          </a:p>
          <a:p>
            <a:pPr algn="just" fontAlgn="base"/>
            <a:r>
              <a:rPr lang="en-US" sz="1300" b="0" i="0" dirty="0">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B90D6221-1DD8-4E0E-A87E-8347B75999D4}"/>
              </a:ext>
            </a:extLst>
          </p:cNvPr>
          <p:cNvSpPr/>
          <p:nvPr/>
        </p:nvSpPr>
        <p:spPr>
          <a:xfrm>
            <a:off x="358775" y="543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11</a:t>
            </a:r>
          </a:p>
        </p:txBody>
      </p:sp>
      <p:sp>
        <p:nvSpPr>
          <p:cNvPr id="6" name="TextBox 5">
            <a:extLst>
              <a:ext uri="{FF2B5EF4-FFF2-40B4-BE49-F238E27FC236}">
                <a16:creationId xmlns:a16="http://schemas.microsoft.com/office/drawing/2014/main" id="{09B0DB42-8609-44C3-B43B-1FE27111F8F2}"/>
              </a:ext>
            </a:extLst>
          </p:cNvPr>
          <p:cNvSpPr txBox="1"/>
          <p:nvPr/>
        </p:nvSpPr>
        <p:spPr>
          <a:xfrm>
            <a:off x="1044575" y="147204"/>
            <a:ext cx="6515100" cy="1077218"/>
          </a:xfrm>
          <a:prstGeom prst="rect">
            <a:avLst/>
          </a:prstGeom>
          <a:noFill/>
        </p:spPr>
        <p:txBody>
          <a:bodyPr wrap="square">
            <a:spAutoFit/>
          </a:bodyPr>
          <a:lstStyle/>
          <a:p>
            <a:pPr algn="l" fontAlgn="base"/>
            <a:r>
              <a:rPr lang="en-US" sz="1600" b="0" i="0" dirty="0" err="1">
                <a:effectLst/>
                <a:latin typeface="Arial" panose="020B0604020202020204" pitchFamily="34" charset="0"/>
              </a:rPr>
              <a:t>Прочитайте</a:t>
            </a:r>
            <a:r>
              <a:rPr lang="en-US" sz="1600" b="0" i="0" dirty="0">
                <a:effectLst/>
                <a:latin typeface="Arial" panose="020B0604020202020204" pitchFamily="34" charset="0"/>
              </a:rPr>
              <a:t> </a:t>
            </a:r>
            <a:r>
              <a:rPr lang="en-US" sz="1600" b="0" i="0" dirty="0" err="1">
                <a:effectLst/>
                <a:latin typeface="Arial" panose="020B0604020202020204" pitchFamily="34" charset="0"/>
              </a:rPr>
              <a:t>текст</a:t>
            </a:r>
            <a:r>
              <a:rPr lang="en-US" sz="1600" b="0" i="0" dirty="0">
                <a:effectLst/>
                <a:latin typeface="Arial" panose="020B0604020202020204" pitchFamily="34" charset="0"/>
              </a:rPr>
              <a:t> и </a:t>
            </a:r>
            <a:r>
              <a:rPr lang="en-US" sz="1600" b="0" i="0" dirty="0" err="1">
                <a:effectLst/>
                <a:latin typeface="Arial" panose="020B0604020202020204" pitchFamily="34" charset="0"/>
              </a:rPr>
              <a:t>заполните</a:t>
            </a:r>
            <a:r>
              <a:rPr lang="en-US" sz="1600" b="0" i="0" dirty="0">
                <a:effectLst/>
                <a:latin typeface="Arial" panose="020B0604020202020204" pitchFamily="34" charset="0"/>
              </a:rPr>
              <a:t> </a:t>
            </a:r>
            <a:r>
              <a:rPr lang="en-US" sz="1600" b="0" i="0" dirty="0" err="1">
                <a:effectLst/>
                <a:latin typeface="Arial" panose="020B0604020202020204" pitchFamily="34" charset="0"/>
              </a:rPr>
              <a:t>пропуски</a:t>
            </a:r>
            <a:r>
              <a:rPr lang="en-US" sz="1600" b="0" i="0" dirty="0">
                <a:effectLst/>
                <a:latin typeface="Arial" panose="020B0604020202020204" pitchFamily="34" charset="0"/>
              </a:rPr>
              <a:t> A–F </a:t>
            </a:r>
            <a:r>
              <a:rPr lang="en-US" sz="1600" b="0" i="0" dirty="0" err="1">
                <a:effectLst/>
                <a:latin typeface="Arial" panose="020B0604020202020204" pitchFamily="34" charset="0"/>
              </a:rPr>
              <a:t>частями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обозначенными</a:t>
            </a:r>
            <a:r>
              <a:rPr lang="en-US" sz="1600" b="0" i="0" dirty="0">
                <a:effectLst/>
                <a:latin typeface="Arial" panose="020B0604020202020204" pitchFamily="34" charset="0"/>
              </a:rPr>
              <a:t> </a:t>
            </a:r>
            <a:r>
              <a:rPr lang="en-US" sz="1600" b="0" i="0" dirty="0" err="1">
                <a:effectLst/>
                <a:latin typeface="Arial" panose="020B0604020202020204" pitchFamily="34" charset="0"/>
              </a:rPr>
              <a:t>цифрами</a:t>
            </a:r>
            <a:r>
              <a:rPr lang="en-US" sz="1600" b="0" i="0" dirty="0">
                <a:effectLst/>
                <a:latin typeface="Arial" panose="020B0604020202020204" pitchFamily="34" charset="0"/>
              </a:rPr>
              <a:t> 1–7. </a:t>
            </a:r>
            <a:r>
              <a:rPr lang="en-US" sz="1600" b="0" i="0" dirty="0" err="1">
                <a:effectLst/>
                <a:latin typeface="Arial" panose="020B0604020202020204" pitchFamily="34" charset="0"/>
              </a:rPr>
              <a:t>Одна</a:t>
            </a:r>
            <a:r>
              <a:rPr lang="en-US" sz="1600" b="0" i="0" dirty="0">
                <a:effectLst/>
                <a:latin typeface="Arial" panose="020B0604020202020204" pitchFamily="34" charset="0"/>
              </a:rPr>
              <a:t> </a:t>
            </a:r>
            <a:r>
              <a:rPr lang="en-US" sz="1600" b="0" i="0" dirty="0" err="1">
                <a:effectLst/>
                <a:latin typeface="Arial" panose="020B0604020202020204" pitchFamily="34" charset="0"/>
              </a:rPr>
              <a:t>из</a:t>
            </a:r>
            <a:r>
              <a:rPr lang="en-US" sz="1600" b="0" i="0" dirty="0">
                <a:effectLst/>
                <a:latin typeface="Arial" panose="020B0604020202020204" pitchFamily="34" charset="0"/>
              </a:rPr>
              <a:t> </a:t>
            </a:r>
            <a:r>
              <a:rPr lang="en-US" sz="1600" b="0" i="0" dirty="0" err="1">
                <a:effectLst/>
                <a:latin typeface="Arial" panose="020B0604020202020204" pitchFamily="34" charset="0"/>
              </a:rPr>
              <a:t>частей</a:t>
            </a:r>
            <a:r>
              <a:rPr lang="en-US" sz="1600" b="0" i="0" dirty="0">
                <a:effectLst/>
                <a:latin typeface="Arial" panose="020B0604020202020204" pitchFamily="34" charset="0"/>
              </a:rPr>
              <a:t> в </a:t>
            </a:r>
            <a:r>
              <a:rPr lang="en-US" sz="1600" b="0" i="0" dirty="0" err="1">
                <a:effectLst/>
                <a:latin typeface="Arial" panose="020B0604020202020204" pitchFamily="34" charset="0"/>
              </a:rPr>
              <a:t>списке</a:t>
            </a:r>
            <a:r>
              <a:rPr lang="en-US" sz="1600" b="0" i="0" dirty="0">
                <a:effectLst/>
                <a:latin typeface="Arial" panose="020B0604020202020204" pitchFamily="34" charset="0"/>
              </a:rPr>
              <a:t> 1–7 — </a:t>
            </a:r>
            <a:r>
              <a:rPr lang="en-US" sz="1600" b="0" i="0" dirty="0" err="1">
                <a:effectLst/>
                <a:latin typeface="Arial" panose="020B0604020202020204" pitchFamily="34" charset="0"/>
              </a:rPr>
              <a:t>лишняя</a:t>
            </a:r>
            <a:r>
              <a:rPr lang="en-US" sz="1600" b="0" i="0" dirty="0">
                <a:effectLst/>
                <a:latin typeface="Arial" panose="020B0604020202020204" pitchFamily="34" charset="0"/>
              </a:rPr>
              <a:t>. </a:t>
            </a:r>
            <a:r>
              <a:rPr lang="en-US" sz="1600" b="0" i="0" dirty="0" err="1">
                <a:effectLst/>
                <a:latin typeface="Arial" panose="020B0604020202020204" pitchFamily="34" charset="0"/>
              </a:rPr>
              <a:t>Занесите</a:t>
            </a:r>
            <a:r>
              <a:rPr lang="en-US" sz="1600" b="0" i="0" dirty="0">
                <a:effectLst/>
                <a:latin typeface="Arial" panose="020B0604020202020204" pitchFamily="34" charset="0"/>
              </a:rPr>
              <a:t> </a:t>
            </a:r>
            <a:r>
              <a:rPr lang="en-US" sz="1600" b="0" i="0" dirty="0" err="1">
                <a:effectLst/>
                <a:latin typeface="Arial" panose="020B0604020202020204" pitchFamily="34" charset="0"/>
              </a:rPr>
              <a:t>цифры</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обозначающие</a:t>
            </a:r>
            <a:r>
              <a:rPr lang="en-US" sz="1600" b="0" i="0" dirty="0">
                <a:effectLst/>
                <a:latin typeface="Arial" panose="020B0604020202020204" pitchFamily="34" charset="0"/>
              </a:rPr>
              <a:t> </a:t>
            </a:r>
            <a:r>
              <a:rPr lang="en-US" sz="1600" b="0" i="0" dirty="0" err="1">
                <a:effectLst/>
                <a:latin typeface="Arial" panose="020B0604020202020204" pitchFamily="34" charset="0"/>
              </a:rPr>
              <a:t>соответствующие</a:t>
            </a:r>
            <a:r>
              <a:rPr lang="en-US" sz="1600" b="0" i="0" dirty="0">
                <a:effectLst/>
                <a:latin typeface="Arial" panose="020B0604020202020204" pitchFamily="34" charset="0"/>
              </a:rPr>
              <a:t> </a:t>
            </a:r>
            <a:r>
              <a:rPr lang="en-US" sz="1600" b="0" i="0" dirty="0" err="1">
                <a:effectLst/>
                <a:latin typeface="Arial" panose="020B0604020202020204" pitchFamily="34" charset="0"/>
              </a:rPr>
              <a:t>части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в </a:t>
            </a:r>
            <a:r>
              <a:rPr lang="en-US" sz="1600" b="0" i="0" dirty="0" err="1">
                <a:effectLst/>
                <a:latin typeface="Arial" panose="020B0604020202020204" pitchFamily="34" charset="0"/>
              </a:rPr>
              <a:t>таблицу</a:t>
            </a:r>
            <a:r>
              <a:rPr lang="en-US" sz="1600" b="0" i="0" dirty="0">
                <a:effectLst/>
                <a:latin typeface="Arial" panose="020B0604020202020204" pitchFamily="34" charset="0"/>
              </a:rPr>
              <a:t>.</a:t>
            </a:r>
          </a:p>
        </p:txBody>
      </p:sp>
      <p:sp>
        <p:nvSpPr>
          <p:cNvPr id="8" name="TextBox 7">
            <a:extLst>
              <a:ext uri="{FF2B5EF4-FFF2-40B4-BE49-F238E27FC236}">
                <a16:creationId xmlns:a16="http://schemas.microsoft.com/office/drawing/2014/main" id="{92A82561-D354-48D3-AEA7-A0E727FB3028}"/>
              </a:ext>
            </a:extLst>
          </p:cNvPr>
          <p:cNvSpPr txBox="1"/>
          <p:nvPr/>
        </p:nvSpPr>
        <p:spPr>
          <a:xfrm>
            <a:off x="123907" y="5813836"/>
            <a:ext cx="7036172" cy="3354765"/>
          </a:xfrm>
          <a:prstGeom prst="rect">
            <a:avLst/>
          </a:prstGeom>
          <a:noFill/>
        </p:spPr>
        <p:txBody>
          <a:bodyPr wrap="square">
            <a:spAutoFit/>
          </a:bodyPr>
          <a:lstStyle/>
          <a:p>
            <a:pPr algn="l" fontAlgn="base"/>
            <a:r>
              <a:rPr lang="en-US" sz="1400" b="0" i="0" dirty="0">
                <a:solidFill>
                  <a:srgbClr val="555555"/>
                </a:solidFill>
                <a:effectLst/>
                <a:latin typeface="Arial" panose="020B0604020202020204" pitchFamily="34" charset="0"/>
                <a:cs typeface="Arial" panose="020B0604020202020204" pitchFamily="34" charset="0"/>
              </a:rPr>
              <a:t> </a:t>
            </a:r>
            <a:endParaRPr lang="en-US" sz="1400" b="0" i="0" dirty="0">
              <a:effectLst/>
              <a:latin typeface="Arial" panose="020B0604020202020204" pitchFamily="34" charset="0"/>
              <a:cs typeface="Arial" panose="020B0604020202020204" pitchFamily="34" charset="0"/>
            </a:endParaRPr>
          </a:p>
          <a:p>
            <a:pPr algn="l" fontAlgn="base">
              <a:lnSpc>
                <a:spcPct val="150000"/>
              </a:lnSpc>
              <a:buFont typeface="+mj-lt"/>
              <a:buAutoNum type="arabicPeriod"/>
            </a:pPr>
            <a:r>
              <a:rPr lang="en-US" sz="1600" b="0" i="0" dirty="0">
                <a:effectLst/>
                <a:latin typeface="inherit"/>
              </a:rPr>
              <a:t>who was going to visit Moscow for</a:t>
            </a:r>
          </a:p>
          <a:p>
            <a:pPr algn="l" fontAlgn="base">
              <a:lnSpc>
                <a:spcPct val="150000"/>
              </a:lnSpc>
              <a:buFont typeface="+mj-lt"/>
              <a:buAutoNum type="arabicPeriod"/>
            </a:pPr>
            <a:r>
              <a:rPr lang="en-US" sz="1600" b="0" i="0" dirty="0">
                <a:effectLst/>
                <a:latin typeface="inherit"/>
              </a:rPr>
              <a:t>who left the family tea trade company</a:t>
            </a:r>
          </a:p>
          <a:p>
            <a:pPr algn="l" fontAlgn="base">
              <a:lnSpc>
                <a:spcPct val="150000"/>
              </a:lnSpc>
              <a:buFont typeface="+mj-lt"/>
              <a:buAutoNum type="arabicPeriod"/>
            </a:pPr>
            <a:r>
              <a:rPr lang="en-US" sz="1600" b="0" i="0" dirty="0">
                <a:effectLst/>
                <a:latin typeface="inherit"/>
              </a:rPr>
              <a:t>and the other two floors were used for</a:t>
            </a:r>
          </a:p>
          <a:p>
            <a:pPr algn="l" fontAlgn="base">
              <a:lnSpc>
                <a:spcPct val="150000"/>
              </a:lnSpc>
              <a:buFont typeface="+mj-lt"/>
              <a:buAutoNum type="arabicPeriod"/>
            </a:pPr>
            <a:r>
              <a:rPr lang="en-US" sz="1600" b="0" i="0" dirty="0">
                <a:effectLst/>
                <a:latin typeface="inherit"/>
              </a:rPr>
              <a:t>and began to build the new house on it</a:t>
            </a:r>
          </a:p>
          <a:p>
            <a:pPr algn="l" fontAlgn="base">
              <a:lnSpc>
                <a:spcPct val="150000"/>
              </a:lnSpc>
              <a:buFont typeface="+mj-lt"/>
              <a:buAutoNum type="arabicPeriod"/>
            </a:pPr>
            <a:r>
              <a:rPr lang="en-US" sz="1600" b="0" i="0" dirty="0">
                <a:effectLst/>
                <a:latin typeface="inherit"/>
              </a:rPr>
              <a:t>and the front side was decorated with</a:t>
            </a:r>
          </a:p>
          <a:p>
            <a:pPr algn="l" fontAlgn="base">
              <a:lnSpc>
                <a:spcPct val="150000"/>
              </a:lnSpc>
              <a:buFont typeface="+mj-lt"/>
              <a:buAutoNum type="arabicPeriod"/>
            </a:pPr>
            <a:r>
              <a:rPr lang="en-US" sz="1600" b="0" i="0" dirty="0">
                <a:effectLst/>
                <a:latin typeface="inherit"/>
              </a:rPr>
              <a:t>which was imported mainly from China</a:t>
            </a:r>
          </a:p>
          <a:p>
            <a:pPr algn="l" fontAlgn="base">
              <a:lnSpc>
                <a:spcPct val="150000"/>
              </a:lnSpc>
              <a:buFont typeface="+mj-lt"/>
              <a:buAutoNum type="arabicPeriod"/>
            </a:pPr>
            <a:r>
              <a:rPr lang="en-US" sz="1600" b="0" i="0" dirty="0">
                <a:effectLst/>
                <a:latin typeface="inherit"/>
              </a:rPr>
              <a:t>but the Ambassador did not in fact stay</a:t>
            </a:r>
          </a:p>
          <a:p>
            <a:pPr algn="l" fontAlgn="base"/>
            <a:r>
              <a:rPr lang="en-US" sz="1200" b="0" i="0" dirty="0">
                <a:effectLst/>
                <a:latin typeface="Arial" panose="020B0604020202020204" pitchFamily="34" charset="0"/>
              </a:rPr>
              <a:t> </a:t>
            </a:r>
          </a:p>
          <a:p>
            <a:pPr algn="l" fontAlgn="base"/>
            <a:r>
              <a:rPr lang="en-US" b="0" i="0" dirty="0">
                <a:effectLst/>
              </a:rPr>
              <a:t> </a:t>
            </a:r>
            <a:endParaRPr lang="en-US" sz="1600" b="0" i="0" dirty="0">
              <a:effectLst/>
            </a:endParaRPr>
          </a:p>
        </p:txBody>
      </p:sp>
      <p:graphicFrame>
        <p:nvGraphicFramePr>
          <p:cNvPr id="9" name="Таблица 8">
            <a:extLst>
              <a:ext uri="{FF2B5EF4-FFF2-40B4-BE49-F238E27FC236}">
                <a16:creationId xmlns:a16="http://schemas.microsoft.com/office/drawing/2014/main" id="{AA22C8D0-3EEB-44AB-ADCA-8A9D378B643F}"/>
              </a:ext>
            </a:extLst>
          </p:cNvPr>
          <p:cNvGraphicFramePr>
            <a:graphicFrameLocks noGrp="1"/>
          </p:cNvGraphicFramePr>
          <p:nvPr>
            <p:extLst>
              <p:ext uri="{D42A27DB-BD31-4B8C-83A1-F6EECF244321}">
                <p14:modId xmlns:p14="http://schemas.microsoft.com/office/powerpoint/2010/main" val="4155477638"/>
              </p:ext>
            </p:extLst>
          </p:nvPr>
        </p:nvGraphicFramePr>
        <p:xfrm>
          <a:off x="201706" y="8869318"/>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dirty="0">
                          <a:effectLst/>
                        </a:rPr>
                        <a:t>Пропуск</a:t>
                      </a:r>
                      <a:endParaRPr lang="ru-RU" sz="1200" b="0" dirty="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100" b="0" dirty="0">
                          <a:effectLst/>
                          <a:latin typeface="inherit"/>
                        </a:rPr>
                        <a:t>Часть предложения</a:t>
                      </a: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pic>
        <p:nvPicPr>
          <p:cNvPr id="10" name="Рисунок 9">
            <a:hlinkClick r:id="rId2" action="ppaction://hlinksldjump"/>
            <a:extLst>
              <a:ext uri="{FF2B5EF4-FFF2-40B4-BE49-F238E27FC236}">
                <a16:creationId xmlns:a16="http://schemas.microsoft.com/office/drawing/2014/main" id="{77DCD0D2-38E7-413D-B4CD-611E93D08FFB}"/>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659992" y="8284162"/>
            <a:ext cx="478971" cy="500825"/>
          </a:xfrm>
          <a:prstGeom prst="rect">
            <a:avLst/>
          </a:prstGeom>
        </p:spPr>
      </p:pic>
    </p:spTree>
    <p:extLst>
      <p:ext uri="{BB962C8B-B14F-4D97-AF65-F5344CB8AC3E}">
        <p14:creationId xmlns:p14="http://schemas.microsoft.com/office/powerpoint/2010/main" val="817595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4BA4570-E1E0-4EBA-9B34-AD610618C4A0}"/>
              </a:ext>
            </a:extLst>
          </p:cNvPr>
          <p:cNvSpPr txBox="1"/>
          <p:nvPr/>
        </p:nvSpPr>
        <p:spPr>
          <a:xfrm>
            <a:off x="418072" y="144814"/>
            <a:ext cx="6723529" cy="830997"/>
          </a:xfrm>
          <a:prstGeom prst="rect">
            <a:avLst/>
          </a:prstGeom>
          <a:noFill/>
        </p:spPr>
        <p:txBody>
          <a:bodyPr wrap="square">
            <a:spAutoFit/>
          </a:bodyPr>
          <a:lstStyle/>
          <a:p>
            <a:r>
              <a:rPr lang="ru-RU" sz="1600" b="0" i="1" dirty="0">
                <a:effectLst/>
                <a:latin typeface="Arial" panose="020B0604020202020204" pitchFamily="34" charset="0"/>
              </a:rPr>
              <a:t>Прочитайте рассказ и выполните задания </a:t>
            </a:r>
            <a:r>
              <a:rPr lang="ru-RU" sz="1600" b="1" i="1" dirty="0">
                <a:effectLst/>
                <a:latin typeface="inherit"/>
              </a:rPr>
              <a:t>1–7</a:t>
            </a:r>
            <a:r>
              <a:rPr lang="ru-RU" sz="1600" b="0" i="1" dirty="0">
                <a:effectLst/>
                <a:latin typeface="Arial" panose="020B0604020202020204" pitchFamily="34" charset="0"/>
              </a:rPr>
              <a:t>. В каждом задании обведите букву </a:t>
            </a:r>
            <a:r>
              <a:rPr lang="ru-RU" sz="1600" b="1" i="1" dirty="0">
                <a:effectLst/>
                <a:latin typeface="inherit"/>
              </a:rPr>
              <a:t>A</a:t>
            </a:r>
            <a:r>
              <a:rPr lang="ru-RU" sz="1600" b="0" i="1" dirty="0">
                <a:effectLst/>
                <a:latin typeface="Arial" panose="020B0604020202020204" pitchFamily="34" charset="0"/>
              </a:rPr>
              <a:t>, </a:t>
            </a:r>
            <a:r>
              <a:rPr lang="ru-RU" sz="1600" b="1" i="1" dirty="0">
                <a:effectLst/>
                <a:latin typeface="inherit"/>
              </a:rPr>
              <a:t>B</a:t>
            </a:r>
            <a:r>
              <a:rPr lang="ru-RU" sz="1600" b="0" i="1" dirty="0">
                <a:effectLst/>
                <a:latin typeface="Arial" panose="020B0604020202020204" pitchFamily="34" charset="0"/>
              </a:rPr>
              <a:t>, </a:t>
            </a:r>
            <a:r>
              <a:rPr lang="ru-RU" sz="1600" b="1" i="1" dirty="0">
                <a:effectLst/>
                <a:latin typeface="inherit"/>
              </a:rPr>
              <a:t>C</a:t>
            </a:r>
            <a:r>
              <a:rPr lang="ru-RU" sz="1600" b="0" i="1" dirty="0">
                <a:effectLst/>
                <a:latin typeface="Arial" panose="020B0604020202020204" pitchFamily="34" charset="0"/>
              </a:rPr>
              <a:t> или </a:t>
            </a:r>
            <a:r>
              <a:rPr lang="ru-RU" sz="1600" b="1" i="1" dirty="0">
                <a:effectLst/>
                <a:latin typeface="inherit"/>
              </a:rPr>
              <a:t>D</a:t>
            </a:r>
            <a:r>
              <a:rPr lang="ru-RU" sz="1600" b="0" i="1" dirty="0">
                <a:effectLst/>
                <a:latin typeface="Arial" panose="020B0604020202020204" pitchFamily="34" charset="0"/>
              </a:rPr>
              <a:t>, соответствующую выбранному вами варианту ответа.</a:t>
            </a:r>
            <a:endParaRPr lang="ru-RU" sz="1600" dirty="0"/>
          </a:p>
        </p:txBody>
      </p:sp>
      <p:sp>
        <p:nvSpPr>
          <p:cNvPr id="8" name="TextBox 7">
            <a:extLst>
              <a:ext uri="{FF2B5EF4-FFF2-40B4-BE49-F238E27FC236}">
                <a16:creationId xmlns:a16="http://schemas.microsoft.com/office/drawing/2014/main" id="{00BB319C-2C7A-4D69-A243-41977BE177AC}"/>
              </a:ext>
            </a:extLst>
          </p:cNvPr>
          <p:cNvSpPr txBox="1"/>
          <p:nvPr/>
        </p:nvSpPr>
        <p:spPr>
          <a:xfrm>
            <a:off x="227116" y="1232552"/>
            <a:ext cx="7105439" cy="7509748"/>
          </a:xfrm>
          <a:prstGeom prst="rect">
            <a:avLst/>
          </a:prstGeom>
          <a:noFill/>
        </p:spPr>
        <p:txBody>
          <a:bodyPr wrap="square">
            <a:spAutoFit/>
          </a:bodyPr>
          <a:lstStyle/>
          <a:p>
            <a:pPr algn="ctr" fontAlgn="base"/>
            <a:r>
              <a:rPr lang="en-US" sz="1600" b="1" dirty="0" err="1">
                <a:effectLst/>
                <a:latin typeface="inherit"/>
              </a:rPr>
              <a:t>iGeneration</a:t>
            </a:r>
            <a:r>
              <a:rPr lang="en-US" sz="1600" b="1" dirty="0">
                <a:effectLst/>
                <a:latin typeface="inherit"/>
              </a:rPr>
              <a:t>: teenagers affected by phones</a:t>
            </a:r>
            <a:endParaRPr lang="en-US" sz="1600" b="1" dirty="0">
              <a:effectLst/>
              <a:latin typeface="Playfair Display" panose="00000800000000000000" pitchFamily="2" charset="-52"/>
            </a:endParaRPr>
          </a:p>
          <a:p>
            <a:pPr algn="l" fontAlgn="base"/>
            <a:r>
              <a:rPr lang="en-US" sz="1600" b="0" i="0" dirty="0">
                <a:effectLst/>
                <a:latin typeface="Arial" panose="020B0604020202020204" pitchFamily="34" charset="0"/>
              </a:rPr>
              <a:t> </a:t>
            </a:r>
          </a:p>
          <a:p>
            <a:pPr algn="l" fontAlgn="base"/>
            <a:r>
              <a:rPr lang="en-US" sz="1400" b="0" i="0" dirty="0">
                <a:effectLst/>
                <a:latin typeface="Arial" panose="020B0604020202020204" pitchFamily="34" charset="0"/>
              </a:rPr>
              <a:t>One day last summer, around noon, I called Athena, a 13-year-old who lives in Houston, Texas. She answered her phone – she has had an iPhone since she was 11 – sounding as if she’d just woken up. We chatted about her favorite songs and TV shows, and I asked her what she likes to do with her friends. “We go to the mall,” she said. “Do your parents drop you off?” I asked, recalling my own middle-school days, in the 1980s, when I’d enjoy a few parent-free hours shopping with my friends. “No – I go with my family,” she replied. “We’ll go with my mom and brothers and walk a little behind them. I just have to tell my mom where we are going. I have to check in every hour or every 30 minutes.”</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Those mall trips are infrequent – about once a month. More often, Athena and her friends spend time together on their phones, unchaperoned. Unlike the teens of my generation, who might have spent an evening tying up the family landline with gossip, they talk on Snapchat, a smartphone app that allows users to send pictures and videos that quickly disappear. They make sure to keep up their </a:t>
            </a:r>
            <a:r>
              <a:rPr lang="en-US" sz="1400" b="0" i="0" dirty="0" err="1">
                <a:effectLst/>
                <a:latin typeface="Arial" panose="020B0604020202020204" pitchFamily="34" charset="0"/>
              </a:rPr>
              <a:t>Snapstreaks</a:t>
            </a:r>
            <a:r>
              <a:rPr lang="en-US" sz="1400" b="0" i="0" dirty="0">
                <a:effectLst/>
                <a:latin typeface="Arial" panose="020B0604020202020204" pitchFamily="34" charset="0"/>
              </a:rPr>
              <a:t>, which show how many days in a row, they have Snapchatted with each other. She told me she had spent most of the summer hanging out alone in her room with her phone. That is just the way her generation is, she said. “We didn’t know any life other than with iPads or iPhones. I think we like our phones more than we like actual people.”</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Some generational changes are positive, some are negative, and many are both. More comfortable in their bedrooms than in a car or at a party, today’s teens are physically safer than teens have ever been. They are markedly less likely to get into a car accident and, having less of a taste for alcohol than their predecessors, are less susceptible to drinking’s attendant ills.</a:t>
            </a:r>
          </a:p>
          <a:p>
            <a:pPr algn="l" fontAlgn="base"/>
            <a:endParaRPr lang="en-US" sz="1400" dirty="0">
              <a:latin typeface="Arial" panose="020B0604020202020204" pitchFamily="34" charset="0"/>
            </a:endParaRPr>
          </a:p>
          <a:p>
            <a:pPr fontAlgn="base"/>
            <a:r>
              <a:rPr lang="en-US" sz="1400" b="0" i="0" dirty="0">
                <a:effectLst/>
                <a:latin typeface="Arial" panose="020B0604020202020204" pitchFamily="34" charset="0"/>
              </a:rPr>
              <a:t>Psychologically, however, they are more vulnerable than Millennials were: rates of teen depression and suicide have skyrocketed since 2011. It is not an exaggeration to describe </a:t>
            </a:r>
            <a:r>
              <a:rPr lang="en-US" sz="1400" b="0" i="0" dirty="0" err="1">
                <a:effectLst/>
                <a:latin typeface="Arial" panose="020B0604020202020204" pitchFamily="34" charset="0"/>
              </a:rPr>
              <a:t>iGen</a:t>
            </a:r>
            <a:r>
              <a:rPr lang="en-US" sz="1400" b="0" i="0" dirty="0">
                <a:effectLst/>
                <a:latin typeface="Arial" panose="020B0604020202020204" pitchFamily="34" charset="0"/>
              </a:rPr>
              <a:t> as being on the brink of the worst mental-health crisis in decades. Much of this deterioration can be traced to their phones.</a:t>
            </a:r>
          </a:p>
          <a:p>
            <a:pPr algn="l" fontAlgn="base"/>
            <a:endParaRPr lang="en-US" sz="1600" b="0" i="0" dirty="0">
              <a:effectLst/>
              <a:latin typeface="Arial" panose="020B0604020202020204" pitchFamily="34" charset="0"/>
            </a:endParaRPr>
          </a:p>
          <a:p>
            <a:pPr algn="l" fontAlgn="base"/>
            <a:endParaRPr lang="en-US" sz="1400" b="0" i="0" dirty="0">
              <a:effectLst/>
              <a:latin typeface="Arial" panose="020B0604020202020204" pitchFamily="34" charset="0"/>
            </a:endParaRPr>
          </a:p>
        </p:txBody>
      </p:sp>
      <p:pic>
        <p:nvPicPr>
          <p:cNvPr id="9" name="Рисунок 8">
            <a:extLst>
              <a:ext uri="{FF2B5EF4-FFF2-40B4-BE49-F238E27FC236}">
                <a16:creationId xmlns:a16="http://schemas.microsoft.com/office/drawing/2014/main" id="{259589C9-E604-4625-9621-CE123E6187B7}"/>
              </a:ext>
            </a:extLst>
          </p:cNvPr>
          <p:cNvPicPr>
            <a:picLocks noChangeAspect="1"/>
          </p:cNvPicPr>
          <p:nvPr/>
        </p:nvPicPr>
        <p:blipFill rotWithShape="1">
          <a:blip r:embed="rId2">
            <a:extLst>
              <a:ext uri="{28A0092B-C50C-407E-A947-70E740481C1C}">
                <a14:useLocalDpi xmlns:a14="http://schemas.microsoft.com/office/drawing/2010/main" val="0"/>
              </a:ext>
            </a:extLst>
          </a:blip>
          <a:srcRect l="27929" t="26647" r="28185" b="27464"/>
          <a:stretch/>
        </p:blipFill>
        <p:spPr>
          <a:xfrm rot="18078737">
            <a:off x="6754669" y="9188842"/>
            <a:ext cx="478971" cy="500825"/>
          </a:xfrm>
          <a:prstGeom prst="rect">
            <a:avLst/>
          </a:prstGeom>
        </p:spPr>
      </p:pic>
    </p:spTree>
    <p:extLst>
      <p:ext uri="{BB962C8B-B14F-4D97-AF65-F5344CB8AC3E}">
        <p14:creationId xmlns:p14="http://schemas.microsoft.com/office/powerpoint/2010/main" val="1607746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3C2A24CC-9AF3-4795-BBE4-3F29F4E381E4}"/>
              </a:ext>
            </a:extLst>
          </p:cNvPr>
          <p:cNvSpPr/>
          <p:nvPr/>
        </p:nvSpPr>
        <p:spPr>
          <a:xfrm>
            <a:off x="171213" y="4356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12</a:t>
            </a:r>
          </a:p>
        </p:txBody>
      </p:sp>
      <p:sp>
        <p:nvSpPr>
          <p:cNvPr id="9" name="TextBox 8">
            <a:extLst>
              <a:ext uri="{FF2B5EF4-FFF2-40B4-BE49-F238E27FC236}">
                <a16:creationId xmlns:a16="http://schemas.microsoft.com/office/drawing/2014/main" id="{3C5EDF50-7A76-4ECD-9E78-BA7E726BB942}"/>
              </a:ext>
            </a:extLst>
          </p:cNvPr>
          <p:cNvSpPr txBox="1"/>
          <p:nvPr/>
        </p:nvSpPr>
        <p:spPr>
          <a:xfrm>
            <a:off x="892779" y="4296370"/>
            <a:ext cx="5894107" cy="1846659"/>
          </a:xfrm>
          <a:prstGeom prst="rect">
            <a:avLst/>
          </a:prstGeom>
          <a:noFill/>
        </p:spPr>
        <p:txBody>
          <a:bodyPr wrap="square">
            <a:spAutoFit/>
          </a:bodyPr>
          <a:lstStyle/>
          <a:p>
            <a:pPr algn="l" fontAlgn="base"/>
            <a:r>
              <a:rPr lang="en-US" sz="1600" b="0" i="0" dirty="0">
                <a:effectLst/>
                <a:latin typeface="Arial" panose="020B0604020202020204" pitchFamily="34" charset="0"/>
              </a:rPr>
              <a:t>According to the author, in her childhood she used to …</a:t>
            </a:r>
          </a:p>
          <a:p>
            <a:pPr algn="l" fontAlgn="base"/>
            <a:r>
              <a:rPr lang="en-US" sz="1600" b="0" i="0" dirty="0">
                <a:effectLst/>
                <a:latin typeface="Arial" panose="020B0604020202020204" pitchFamily="34" charset="0"/>
              </a:rPr>
              <a:t>A) do the shopping with her friends.</a:t>
            </a:r>
          </a:p>
          <a:p>
            <a:pPr algn="l" fontAlgn="base"/>
            <a:r>
              <a:rPr lang="en-US" sz="1600" b="0" i="0" dirty="0">
                <a:effectLst/>
                <a:latin typeface="Arial" panose="020B0604020202020204" pitchFamily="34" charset="0"/>
              </a:rPr>
              <a:t>B) go to the mall with her family.</a:t>
            </a:r>
          </a:p>
          <a:p>
            <a:pPr algn="l" fontAlgn="base"/>
            <a:r>
              <a:rPr lang="en-US" sz="1600" b="0" i="0" dirty="0">
                <a:effectLst/>
                <a:latin typeface="Arial" panose="020B0604020202020204" pitchFamily="34" charset="0"/>
              </a:rPr>
              <a:t>C) call her mother every half an hour.</a:t>
            </a:r>
          </a:p>
          <a:p>
            <a:pPr algn="l" fontAlgn="base"/>
            <a:r>
              <a:rPr lang="en-US" sz="1600" b="0" i="0" dirty="0">
                <a:effectLst/>
                <a:latin typeface="Arial" panose="020B0604020202020204" pitchFamily="34" charset="0"/>
              </a:rPr>
              <a:t>D) watch TV a lot.</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8435E5EC-DF9B-452E-A190-F34AD67C88D8}"/>
              </a:ext>
            </a:extLst>
          </p:cNvPr>
          <p:cNvSpPr/>
          <p:nvPr/>
        </p:nvSpPr>
        <p:spPr>
          <a:xfrm>
            <a:off x="154836" y="60905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13</a:t>
            </a:r>
          </a:p>
        </p:txBody>
      </p:sp>
      <p:sp>
        <p:nvSpPr>
          <p:cNvPr id="12" name="TextBox 11">
            <a:extLst>
              <a:ext uri="{FF2B5EF4-FFF2-40B4-BE49-F238E27FC236}">
                <a16:creationId xmlns:a16="http://schemas.microsoft.com/office/drawing/2014/main" id="{AC040D59-1323-4E4C-9884-00850737D5A8}"/>
              </a:ext>
            </a:extLst>
          </p:cNvPr>
          <p:cNvSpPr txBox="1"/>
          <p:nvPr/>
        </p:nvSpPr>
        <p:spPr>
          <a:xfrm>
            <a:off x="772789" y="6041363"/>
            <a:ext cx="6719095" cy="1569660"/>
          </a:xfrm>
          <a:prstGeom prst="rect">
            <a:avLst/>
          </a:prstGeom>
          <a:noFill/>
        </p:spPr>
        <p:txBody>
          <a:bodyPr wrap="square">
            <a:spAutoFit/>
          </a:bodyPr>
          <a:lstStyle/>
          <a:p>
            <a:pPr algn="l" fontAlgn="base"/>
            <a:r>
              <a:rPr lang="en-US" sz="1600" b="0" i="0" dirty="0">
                <a:effectLst/>
                <a:latin typeface="Arial" panose="020B0604020202020204" pitchFamily="34" charset="0"/>
              </a:rPr>
              <a:t>Which of the following does Athena do monthly?</a:t>
            </a:r>
          </a:p>
          <a:p>
            <a:pPr algn="l" fontAlgn="base"/>
            <a:r>
              <a:rPr lang="en-US" sz="1600" b="0" i="0" dirty="0">
                <a:effectLst/>
                <a:latin typeface="Arial" panose="020B0604020202020204" pitchFamily="34" charset="0"/>
              </a:rPr>
              <a:t>A) Invites friends to her place.</a:t>
            </a:r>
          </a:p>
          <a:p>
            <a:pPr algn="l" fontAlgn="base"/>
            <a:r>
              <a:rPr lang="en-US" sz="1600" b="0" i="0" dirty="0">
                <a:effectLst/>
                <a:latin typeface="Arial" panose="020B0604020202020204" pitchFamily="34" charset="0"/>
              </a:rPr>
              <a:t>B) Uses the Snapchat.</a:t>
            </a:r>
          </a:p>
          <a:p>
            <a:pPr algn="l" fontAlgn="base"/>
            <a:r>
              <a:rPr lang="en-US" sz="1600" b="0" i="0" dirty="0">
                <a:effectLst/>
                <a:latin typeface="Arial" panose="020B0604020202020204" pitchFamily="34" charset="0"/>
              </a:rPr>
              <a:t>C) Goes to the mall with her family.</a:t>
            </a:r>
          </a:p>
          <a:p>
            <a:pPr algn="l" fontAlgn="base"/>
            <a:r>
              <a:rPr lang="en-US" sz="1600" b="0" i="0" dirty="0">
                <a:effectLst/>
                <a:latin typeface="Arial" panose="020B0604020202020204" pitchFamily="34" charset="0"/>
              </a:rPr>
              <a:t>D) Changes her iPhone.</a:t>
            </a:r>
          </a:p>
          <a:p>
            <a:pPr algn="l" fontAlgn="base"/>
            <a:r>
              <a:rPr lang="en-US" sz="1600" b="0" i="0" dirty="0">
                <a:solidFill>
                  <a:srgbClr val="555555"/>
                </a:solidFill>
                <a:effectLst/>
                <a:latin typeface="Arial" panose="020B0604020202020204" pitchFamily="34" charset="0"/>
              </a:rPr>
              <a:t> </a:t>
            </a:r>
          </a:p>
        </p:txBody>
      </p:sp>
      <p:sp>
        <p:nvSpPr>
          <p:cNvPr id="13" name="Прямоугольник 12">
            <a:extLst>
              <a:ext uri="{FF2B5EF4-FFF2-40B4-BE49-F238E27FC236}">
                <a16:creationId xmlns:a16="http://schemas.microsoft.com/office/drawing/2014/main" id="{F3CD37C0-E3C8-45AD-B2BE-8C56E8136342}"/>
              </a:ext>
            </a:extLst>
          </p:cNvPr>
          <p:cNvSpPr/>
          <p:nvPr/>
        </p:nvSpPr>
        <p:spPr>
          <a:xfrm>
            <a:off x="177795" y="807321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14</a:t>
            </a:r>
          </a:p>
        </p:txBody>
      </p:sp>
      <p:sp>
        <p:nvSpPr>
          <p:cNvPr id="15" name="TextBox 14">
            <a:extLst>
              <a:ext uri="{FF2B5EF4-FFF2-40B4-BE49-F238E27FC236}">
                <a16:creationId xmlns:a16="http://schemas.microsoft.com/office/drawing/2014/main" id="{4744E306-AB29-4C58-A465-9E330F2CFBBA}"/>
              </a:ext>
            </a:extLst>
          </p:cNvPr>
          <p:cNvSpPr txBox="1"/>
          <p:nvPr/>
        </p:nvSpPr>
        <p:spPr>
          <a:xfrm>
            <a:off x="822182" y="8012522"/>
            <a:ext cx="6256106" cy="1569660"/>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 </a:t>
            </a:r>
            <a:r>
              <a:rPr lang="en-US" sz="1600" b="0" i="0" dirty="0">
                <a:effectLst/>
                <a:latin typeface="Arial" panose="020B0604020202020204" pitchFamily="34" charset="0"/>
              </a:rPr>
              <a:t> For Athena’s peers spending time alone in their rooms seems …</a:t>
            </a:r>
          </a:p>
          <a:p>
            <a:pPr algn="l" fontAlgn="base"/>
            <a:r>
              <a:rPr lang="en-US" sz="1600" b="0" i="0" dirty="0">
                <a:effectLst/>
                <a:latin typeface="Arial" panose="020B0604020202020204" pitchFamily="34" charset="0"/>
              </a:rPr>
              <a:t>A) natural.</a:t>
            </a:r>
          </a:p>
          <a:p>
            <a:pPr algn="l" fontAlgn="base"/>
            <a:r>
              <a:rPr lang="en-US" sz="1600" b="0" i="0" dirty="0">
                <a:effectLst/>
                <a:latin typeface="Arial" panose="020B0604020202020204" pitchFamily="34" charset="0"/>
              </a:rPr>
              <a:t>B) difficult.</a:t>
            </a:r>
          </a:p>
          <a:p>
            <a:pPr algn="l" fontAlgn="base"/>
            <a:r>
              <a:rPr lang="en-US" sz="1600" b="0" i="0" dirty="0">
                <a:effectLst/>
                <a:latin typeface="Arial" panose="020B0604020202020204" pitchFamily="34" charset="0"/>
              </a:rPr>
              <a:t>C) awkward.</a:t>
            </a:r>
          </a:p>
          <a:p>
            <a:pPr algn="l" fontAlgn="base"/>
            <a:r>
              <a:rPr lang="en-US" sz="1600" b="0" i="0" dirty="0">
                <a:effectLst/>
                <a:latin typeface="Arial" panose="020B0604020202020204" pitchFamily="34" charset="0"/>
              </a:rPr>
              <a:t>D) soothing.</a:t>
            </a:r>
          </a:p>
          <a:p>
            <a:pPr algn="l" fontAlgn="base"/>
            <a:r>
              <a:rPr lang="en-US" sz="1600" b="0" i="0" dirty="0">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6062A9DF-BC11-414D-9731-F5BA3B7473FB}"/>
              </a:ext>
            </a:extLst>
          </p:cNvPr>
          <p:cNvSpPr/>
          <p:nvPr/>
        </p:nvSpPr>
        <p:spPr>
          <a:xfrm>
            <a:off x="6513511" y="429637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Прямоугольник 17">
            <a:extLst>
              <a:ext uri="{FF2B5EF4-FFF2-40B4-BE49-F238E27FC236}">
                <a16:creationId xmlns:a16="http://schemas.microsoft.com/office/drawing/2014/main" id="{5838872A-149C-4D33-A25F-EA5EADD3E9D0}"/>
              </a:ext>
            </a:extLst>
          </p:cNvPr>
          <p:cNvSpPr/>
          <p:nvPr/>
        </p:nvSpPr>
        <p:spPr>
          <a:xfrm>
            <a:off x="6513511" y="649265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9" name="Прямоугольник 18">
            <a:extLst>
              <a:ext uri="{FF2B5EF4-FFF2-40B4-BE49-F238E27FC236}">
                <a16:creationId xmlns:a16="http://schemas.microsoft.com/office/drawing/2014/main" id="{0A46CD9F-2DE0-44F8-A79E-6B0F767A1FAC}"/>
              </a:ext>
            </a:extLst>
          </p:cNvPr>
          <p:cNvSpPr/>
          <p:nvPr/>
        </p:nvSpPr>
        <p:spPr>
          <a:xfrm>
            <a:off x="6513511" y="8308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20" name="Рисунок 19">
            <a:hlinkClick r:id="rId2" action="ppaction://hlinksldjump"/>
            <a:extLst>
              <a:ext uri="{FF2B5EF4-FFF2-40B4-BE49-F238E27FC236}">
                <a16:creationId xmlns:a16="http://schemas.microsoft.com/office/drawing/2014/main" id="{3744BB9C-6C5B-4ED8-8E46-5B9D4440F711}"/>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547400" y="9428238"/>
            <a:ext cx="478971" cy="500825"/>
          </a:xfrm>
          <a:prstGeom prst="rect">
            <a:avLst/>
          </a:prstGeom>
        </p:spPr>
      </p:pic>
      <p:sp>
        <p:nvSpPr>
          <p:cNvPr id="14" name="TextBox 13">
            <a:extLst>
              <a:ext uri="{FF2B5EF4-FFF2-40B4-BE49-F238E27FC236}">
                <a16:creationId xmlns:a16="http://schemas.microsoft.com/office/drawing/2014/main" id="{B0D70CD3-EF18-4B88-9983-F70CC7E74CB3}"/>
              </a:ext>
            </a:extLst>
          </p:cNvPr>
          <p:cNvSpPr txBox="1"/>
          <p:nvPr/>
        </p:nvSpPr>
        <p:spPr>
          <a:xfrm>
            <a:off x="154836" y="39719"/>
            <a:ext cx="7124438" cy="5047536"/>
          </a:xfrm>
          <a:prstGeom prst="rect">
            <a:avLst/>
          </a:prstGeom>
          <a:noFill/>
        </p:spPr>
        <p:txBody>
          <a:bodyPr wrap="square">
            <a:spAutoFit/>
          </a:bodyPr>
          <a:lstStyle/>
          <a:p>
            <a:pPr algn="l" fontAlgn="base"/>
            <a:r>
              <a:rPr lang="en-US" sz="1400" b="0" i="0" dirty="0">
                <a:solidFill>
                  <a:srgbClr val="555555"/>
                </a:solidFill>
                <a:effectLst/>
                <a:latin typeface="Arial" panose="020B0604020202020204" pitchFamily="34" charset="0"/>
              </a:rPr>
              <a:t> </a:t>
            </a:r>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However, in my conversations with teens, I saw hopeful signs that kids themselves are beginning to link some of their troubles to their ever-present phone. Athena told me that when she does spend time with her friends in person, they are often looking at their device instead of at her. “I’m trying to talk to them about something, and they don’t actually look at my face,” she said. “They’re looking at their phone, or they’re looking at their Apple Watch.” “What does that feel like, when you’re trying to talk to somebody face-to-face and they’re not looking at you?” I asked. “It kind of hurts,” she said. “It hurts. I know my parents’ generation didn’t do that. I could be talking about something super important to me, and they wouldn’t even be listening.”</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Once, she told me, she was hanging out with a friend who was texting her boyfriend. “I was trying to talk to her about my family, and what was going on, and she was like, ‘Uh-huh, yeah, whatever.’ So I took her phone out of her hands and I threw it at the wall.”</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Though it is aggressive behavior that I don’t support, on the other hand – it is a step towards a life with limited phone use. So, if I were going to give advice for a happy adolescence, it would be straightforward: put down the phone, turn off the laptop, and do something – anything – that does not involve a screen.</a:t>
            </a:r>
          </a:p>
          <a:p>
            <a:pPr algn="l" fontAlgn="base"/>
            <a:r>
              <a:rPr lang="en-US" sz="1400" b="0" i="0" dirty="0">
                <a:solidFill>
                  <a:srgbClr val="555555"/>
                </a:solidFill>
                <a:effectLst/>
                <a:latin typeface="Arial" panose="020B0604020202020204" pitchFamily="34" charset="0"/>
              </a:rPr>
              <a:t> </a:t>
            </a:r>
          </a:p>
          <a:p>
            <a:pPr algn="l" fontAlgn="base"/>
            <a:r>
              <a:rPr lang="en-US" sz="1400" b="0" i="0" dirty="0">
                <a:solidFill>
                  <a:srgbClr val="555555"/>
                </a:solidFill>
                <a:effectLst/>
                <a:latin typeface="Arial" panose="020B0604020202020204" pitchFamily="34" charset="0"/>
              </a:rPr>
              <a:t> </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 </a:t>
            </a:r>
          </a:p>
        </p:txBody>
      </p:sp>
    </p:spTree>
    <p:extLst>
      <p:ext uri="{BB962C8B-B14F-4D97-AF65-F5344CB8AC3E}">
        <p14:creationId xmlns:p14="http://schemas.microsoft.com/office/powerpoint/2010/main" val="1085102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A953FBB-A038-4051-BB58-9264081E22C6}"/>
              </a:ext>
            </a:extLst>
          </p:cNvPr>
          <p:cNvSpPr/>
          <p:nvPr/>
        </p:nvSpPr>
        <p:spPr>
          <a:xfrm>
            <a:off x="277952" y="43412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15</a:t>
            </a:r>
          </a:p>
        </p:txBody>
      </p:sp>
      <p:sp>
        <p:nvSpPr>
          <p:cNvPr id="4" name="TextBox 3">
            <a:extLst>
              <a:ext uri="{FF2B5EF4-FFF2-40B4-BE49-F238E27FC236}">
                <a16:creationId xmlns:a16="http://schemas.microsoft.com/office/drawing/2014/main" id="{7795DFF3-91EF-44C2-A8CF-F27A3CACC8F1}"/>
              </a:ext>
            </a:extLst>
          </p:cNvPr>
          <p:cNvSpPr txBox="1"/>
          <p:nvPr/>
        </p:nvSpPr>
        <p:spPr>
          <a:xfrm>
            <a:off x="851740" y="385850"/>
            <a:ext cx="6468035" cy="1846659"/>
          </a:xfrm>
          <a:prstGeom prst="rect">
            <a:avLst/>
          </a:prstGeom>
          <a:noFill/>
        </p:spPr>
        <p:txBody>
          <a:bodyPr wrap="square">
            <a:spAutoFit/>
          </a:bodyPr>
          <a:lstStyle/>
          <a:p>
            <a:pPr algn="l" fontAlgn="base"/>
            <a:r>
              <a:rPr lang="en-US" sz="1600" b="0" i="0" dirty="0">
                <a:effectLst/>
                <a:latin typeface="Arial" panose="020B0604020202020204" pitchFamily="34" charset="0"/>
              </a:rPr>
              <a:t>Which of the following is NOT true about </a:t>
            </a:r>
            <a:r>
              <a:rPr lang="en-US" sz="1600" b="0" i="0" dirty="0" err="1">
                <a:effectLst/>
                <a:latin typeface="Arial" panose="020B0604020202020204" pitchFamily="34" charset="0"/>
              </a:rPr>
              <a:t>iGen</a:t>
            </a:r>
            <a:r>
              <a:rPr lang="en-US" sz="1600" b="0" i="0" dirty="0">
                <a:effectLst/>
                <a:latin typeface="Arial" panose="020B0604020202020204" pitchFamily="34" charset="0"/>
              </a:rPr>
              <a:t> teenagers, according to the author?</a:t>
            </a:r>
          </a:p>
          <a:p>
            <a:pPr algn="l" fontAlgn="base"/>
            <a:r>
              <a:rPr lang="en-US" sz="1600" b="0" i="0" dirty="0">
                <a:effectLst/>
                <a:latin typeface="Arial" panose="020B0604020202020204" pitchFamily="34" charset="0"/>
              </a:rPr>
              <a:t>A) They prefer loneliness to company.</a:t>
            </a:r>
          </a:p>
          <a:p>
            <a:pPr algn="l" fontAlgn="base"/>
            <a:r>
              <a:rPr lang="en-US" sz="1600" b="0" i="0" dirty="0">
                <a:effectLst/>
                <a:latin typeface="Arial" panose="020B0604020202020204" pitchFamily="34" charset="0"/>
              </a:rPr>
              <a:t>B) It is easy to hurt them psychologically.</a:t>
            </a:r>
          </a:p>
          <a:p>
            <a:pPr algn="l" fontAlgn="base"/>
            <a:r>
              <a:rPr lang="en-US" sz="1600" b="0" i="0" dirty="0">
                <a:effectLst/>
                <a:latin typeface="Arial" panose="020B0604020202020204" pitchFamily="34" charset="0"/>
              </a:rPr>
              <a:t>C) Most of them feel extremely unhappy.</a:t>
            </a:r>
          </a:p>
          <a:p>
            <a:pPr algn="l" fontAlgn="base"/>
            <a:r>
              <a:rPr lang="en-US" sz="1600" b="0" i="0" dirty="0">
                <a:effectLst/>
                <a:latin typeface="Arial" panose="020B0604020202020204" pitchFamily="34" charset="0"/>
              </a:rPr>
              <a:t>D) They have more physical health problems.</a:t>
            </a:r>
          </a:p>
          <a:p>
            <a:pPr algn="l" fontAlgn="base"/>
            <a:endParaRPr lang="en-US" b="0" i="0" dirty="0">
              <a:solidFill>
                <a:srgbClr val="555555"/>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01C51677-0F55-4868-9546-3D40C9B27237}"/>
              </a:ext>
            </a:extLst>
          </p:cNvPr>
          <p:cNvSpPr/>
          <p:nvPr/>
        </p:nvSpPr>
        <p:spPr>
          <a:xfrm>
            <a:off x="286963" y="220016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16</a:t>
            </a:r>
          </a:p>
        </p:txBody>
      </p:sp>
      <p:sp>
        <p:nvSpPr>
          <p:cNvPr id="7" name="TextBox 6">
            <a:extLst>
              <a:ext uri="{FF2B5EF4-FFF2-40B4-BE49-F238E27FC236}">
                <a16:creationId xmlns:a16="http://schemas.microsoft.com/office/drawing/2014/main" id="{E717D639-7792-490D-B08F-437001E4EBA8}"/>
              </a:ext>
            </a:extLst>
          </p:cNvPr>
          <p:cNvSpPr txBox="1"/>
          <p:nvPr/>
        </p:nvSpPr>
        <p:spPr>
          <a:xfrm>
            <a:off x="903240" y="2167953"/>
            <a:ext cx="6468034" cy="2062103"/>
          </a:xfrm>
          <a:prstGeom prst="rect">
            <a:avLst/>
          </a:prstGeom>
          <a:noFill/>
        </p:spPr>
        <p:txBody>
          <a:bodyPr wrap="square">
            <a:spAutoFit/>
          </a:bodyPr>
          <a:lstStyle/>
          <a:p>
            <a:pPr algn="l" fontAlgn="base"/>
            <a:r>
              <a:rPr lang="en-US" sz="1600" b="0" i="0" dirty="0">
                <a:effectLst/>
                <a:latin typeface="Arial" panose="020B0604020202020204" pitchFamily="34" charset="0"/>
              </a:rPr>
              <a:t>That in “I know my parents’ generation didn’t do that” (paragraph 5) refers to …</a:t>
            </a:r>
          </a:p>
          <a:p>
            <a:pPr algn="l" fontAlgn="base"/>
            <a:r>
              <a:rPr lang="en-US" sz="1600" b="0" i="0" dirty="0">
                <a:effectLst/>
                <a:latin typeface="Arial" panose="020B0604020202020204" pitchFamily="34" charset="0"/>
              </a:rPr>
              <a:t>A) behaving in a mean way.</a:t>
            </a:r>
          </a:p>
          <a:p>
            <a:pPr algn="l" fontAlgn="base"/>
            <a:r>
              <a:rPr lang="en-US" sz="1600" b="0" i="0" dirty="0">
                <a:effectLst/>
                <a:latin typeface="Arial" panose="020B0604020202020204" pitchFamily="34" charset="0"/>
              </a:rPr>
              <a:t>B) discussing their problems.</a:t>
            </a:r>
          </a:p>
          <a:p>
            <a:pPr algn="l" fontAlgn="base"/>
            <a:r>
              <a:rPr lang="en-US" sz="1600" b="0" i="0" dirty="0">
                <a:effectLst/>
                <a:latin typeface="Arial" panose="020B0604020202020204" pitchFamily="34" charset="0"/>
              </a:rPr>
              <a:t>C) listening attentively to friends.</a:t>
            </a:r>
          </a:p>
          <a:p>
            <a:pPr algn="l" fontAlgn="base"/>
            <a:r>
              <a:rPr lang="en-US" sz="1600" b="0" i="0" dirty="0">
                <a:effectLst/>
                <a:latin typeface="Arial" panose="020B0604020202020204" pitchFamily="34" charset="0"/>
              </a:rPr>
              <a:t>D) being glued to their phones.</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8" name="Прямоугольник 7">
            <a:extLst>
              <a:ext uri="{FF2B5EF4-FFF2-40B4-BE49-F238E27FC236}">
                <a16:creationId xmlns:a16="http://schemas.microsoft.com/office/drawing/2014/main" id="{64247231-BC81-4A07-99B0-FDEC6A071800}"/>
              </a:ext>
            </a:extLst>
          </p:cNvPr>
          <p:cNvSpPr/>
          <p:nvPr/>
        </p:nvSpPr>
        <p:spPr>
          <a:xfrm>
            <a:off x="275270" y="40555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17</a:t>
            </a:r>
          </a:p>
        </p:txBody>
      </p:sp>
      <p:sp>
        <p:nvSpPr>
          <p:cNvPr id="10" name="TextBox 9">
            <a:extLst>
              <a:ext uri="{FF2B5EF4-FFF2-40B4-BE49-F238E27FC236}">
                <a16:creationId xmlns:a16="http://schemas.microsoft.com/office/drawing/2014/main" id="{4CF715D3-ED5B-4776-9F97-CF562DEE7640}"/>
              </a:ext>
            </a:extLst>
          </p:cNvPr>
          <p:cNvSpPr txBox="1"/>
          <p:nvPr/>
        </p:nvSpPr>
        <p:spPr>
          <a:xfrm>
            <a:off x="903239" y="4065543"/>
            <a:ext cx="6544141" cy="2062103"/>
          </a:xfrm>
          <a:prstGeom prst="rect">
            <a:avLst/>
          </a:prstGeom>
          <a:noFill/>
        </p:spPr>
        <p:txBody>
          <a:bodyPr wrap="square">
            <a:spAutoFit/>
          </a:bodyPr>
          <a:lstStyle/>
          <a:p>
            <a:pPr algn="l" fontAlgn="base"/>
            <a:r>
              <a:rPr lang="en-US" sz="1600" b="0" i="0" dirty="0">
                <a:effectLst/>
                <a:latin typeface="Arial" panose="020B0604020202020204" pitchFamily="34" charset="0"/>
              </a:rPr>
              <a:t>The fact that Athena threw away her friend’s phone proves that …</a:t>
            </a:r>
          </a:p>
          <a:p>
            <a:pPr algn="l" fontAlgn="base"/>
            <a:r>
              <a:rPr lang="en-US" sz="1600" b="0" i="0" dirty="0">
                <a:effectLst/>
                <a:latin typeface="Arial" panose="020B0604020202020204" pitchFamily="34" charset="0"/>
              </a:rPr>
              <a:t>A) her friend thought she was doing the right thing.</a:t>
            </a:r>
          </a:p>
          <a:p>
            <a:pPr algn="l" fontAlgn="base"/>
            <a:r>
              <a:rPr lang="en-US" sz="1600" b="0" i="0" dirty="0">
                <a:effectLst/>
                <a:latin typeface="Arial" panose="020B0604020202020204" pitchFamily="34" charset="0"/>
              </a:rPr>
              <a:t>B) smartphones make teenagers more aggressive.</a:t>
            </a:r>
          </a:p>
          <a:p>
            <a:pPr algn="l" fontAlgn="base"/>
            <a:r>
              <a:rPr lang="en-US" sz="1600" b="0" i="0" dirty="0">
                <a:effectLst/>
                <a:latin typeface="Arial" panose="020B0604020202020204" pitchFamily="34" charset="0"/>
              </a:rPr>
              <a:t>C) teenagers know the problems caused by phones.</a:t>
            </a:r>
          </a:p>
          <a:p>
            <a:pPr algn="l" fontAlgn="base"/>
            <a:r>
              <a:rPr lang="en-US" sz="1600" b="0" i="0" dirty="0">
                <a:effectLst/>
                <a:latin typeface="Arial" panose="020B0604020202020204" pitchFamily="34" charset="0"/>
              </a:rPr>
              <a:t>D) smartphones can cause mental health problems.</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11" name="Прямоугольник 10">
            <a:extLst>
              <a:ext uri="{FF2B5EF4-FFF2-40B4-BE49-F238E27FC236}">
                <a16:creationId xmlns:a16="http://schemas.microsoft.com/office/drawing/2014/main" id="{3D4421B2-07A4-4CBA-9CDD-EEE88B2A577F}"/>
              </a:ext>
            </a:extLst>
          </p:cNvPr>
          <p:cNvSpPr/>
          <p:nvPr/>
        </p:nvSpPr>
        <p:spPr>
          <a:xfrm>
            <a:off x="6591997" y="1172221"/>
            <a:ext cx="564777" cy="44894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2" name="Прямоугольник 11">
            <a:extLst>
              <a:ext uri="{FF2B5EF4-FFF2-40B4-BE49-F238E27FC236}">
                <a16:creationId xmlns:a16="http://schemas.microsoft.com/office/drawing/2014/main" id="{93942B2A-41EB-4FE8-8DC9-20FD6D6398A8}"/>
              </a:ext>
            </a:extLst>
          </p:cNvPr>
          <p:cNvSpPr/>
          <p:nvPr/>
        </p:nvSpPr>
        <p:spPr>
          <a:xfrm>
            <a:off x="6612876" y="265792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50EE329D-18AD-41BB-A500-19D9166E20A2}"/>
              </a:ext>
            </a:extLst>
          </p:cNvPr>
          <p:cNvSpPr/>
          <p:nvPr/>
        </p:nvSpPr>
        <p:spPr>
          <a:xfrm>
            <a:off x="6656435" y="474905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14" name="Рисунок 13">
            <a:hlinkClick r:id="rId2" action="ppaction://hlinksldjump"/>
            <a:extLst>
              <a:ext uri="{FF2B5EF4-FFF2-40B4-BE49-F238E27FC236}">
                <a16:creationId xmlns:a16="http://schemas.microsoft.com/office/drawing/2014/main" id="{00DB23E5-5991-4B02-BA16-65DBCC50B803}"/>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655778" y="9351510"/>
            <a:ext cx="478971" cy="500825"/>
          </a:xfrm>
          <a:prstGeom prst="rect">
            <a:avLst/>
          </a:prstGeom>
        </p:spPr>
      </p:pic>
      <p:sp>
        <p:nvSpPr>
          <p:cNvPr id="15" name="Прямоугольник 14">
            <a:extLst>
              <a:ext uri="{FF2B5EF4-FFF2-40B4-BE49-F238E27FC236}">
                <a16:creationId xmlns:a16="http://schemas.microsoft.com/office/drawing/2014/main" id="{F98E59CB-4207-4D80-BD77-8157FA71AB37}"/>
              </a:ext>
            </a:extLst>
          </p:cNvPr>
          <p:cNvSpPr/>
          <p:nvPr/>
        </p:nvSpPr>
        <p:spPr>
          <a:xfrm>
            <a:off x="275269" y="591093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18</a:t>
            </a:r>
          </a:p>
        </p:txBody>
      </p:sp>
      <p:sp>
        <p:nvSpPr>
          <p:cNvPr id="16" name="TextBox 15">
            <a:extLst>
              <a:ext uri="{FF2B5EF4-FFF2-40B4-BE49-F238E27FC236}">
                <a16:creationId xmlns:a16="http://schemas.microsoft.com/office/drawing/2014/main" id="{67660ACE-7447-4FF9-9078-7592D77A6423}"/>
              </a:ext>
            </a:extLst>
          </p:cNvPr>
          <p:cNvSpPr txBox="1"/>
          <p:nvPr/>
        </p:nvSpPr>
        <p:spPr>
          <a:xfrm>
            <a:off x="903239" y="5921864"/>
            <a:ext cx="6274414" cy="1569660"/>
          </a:xfrm>
          <a:prstGeom prst="rect">
            <a:avLst/>
          </a:prstGeom>
          <a:noFill/>
        </p:spPr>
        <p:txBody>
          <a:bodyPr wrap="square">
            <a:spAutoFit/>
          </a:bodyPr>
          <a:lstStyle/>
          <a:p>
            <a:pPr algn="l" fontAlgn="base"/>
            <a:r>
              <a:rPr lang="en-US" sz="1600" b="0" i="0" dirty="0">
                <a:effectLst/>
                <a:latin typeface="Arial" panose="020B0604020202020204" pitchFamily="34" charset="0"/>
              </a:rPr>
              <a:t>What does the author suggest in her article?</a:t>
            </a:r>
          </a:p>
          <a:p>
            <a:pPr algn="l" fontAlgn="base"/>
            <a:r>
              <a:rPr lang="en-US" sz="1600" b="0" i="0" dirty="0">
                <a:effectLst/>
                <a:latin typeface="Arial" panose="020B0604020202020204" pitchFamily="34" charset="0"/>
              </a:rPr>
              <a:t>A) Smartphones are not safe.</a:t>
            </a:r>
          </a:p>
          <a:p>
            <a:pPr algn="l" fontAlgn="base"/>
            <a:r>
              <a:rPr lang="en-US" sz="1600" b="0" i="0" dirty="0">
                <a:effectLst/>
                <a:latin typeface="Arial" panose="020B0604020202020204" pitchFamily="34" charset="0"/>
              </a:rPr>
              <a:t>B) Phone use by young people should be limited.</a:t>
            </a:r>
          </a:p>
          <a:p>
            <a:pPr algn="l" fontAlgn="base"/>
            <a:r>
              <a:rPr lang="en-US" sz="1600" b="0" i="0" dirty="0">
                <a:effectLst/>
                <a:latin typeface="Arial" panose="020B0604020202020204" pitchFamily="34" charset="0"/>
              </a:rPr>
              <a:t>C) Smartphones cause violent behavior.</a:t>
            </a:r>
          </a:p>
          <a:p>
            <a:pPr algn="l" fontAlgn="base"/>
            <a:r>
              <a:rPr lang="en-US" sz="1600" b="0" i="0" dirty="0">
                <a:effectLst/>
                <a:latin typeface="Arial" panose="020B0604020202020204" pitchFamily="34" charset="0"/>
              </a:rPr>
              <a:t>D) There are good and bad sides in using smartphones.</a:t>
            </a:r>
          </a:p>
          <a:p>
            <a:pPr algn="l" fontAlgn="base"/>
            <a:r>
              <a:rPr lang="en-US" sz="1600" b="0" i="0" dirty="0">
                <a:solidFill>
                  <a:srgbClr val="555555"/>
                </a:solidFill>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FECC4C6E-82BA-4C84-8040-581D37487CA8}"/>
              </a:ext>
            </a:extLst>
          </p:cNvPr>
          <p:cNvSpPr/>
          <p:nvPr/>
        </p:nvSpPr>
        <p:spPr>
          <a:xfrm>
            <a:off x="6649092" y="634826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Tree>
    <p:extLst>
      <p:ext uri="{BB962C8B-B14F-4D97-AF65-F5344CB8AC3E}">
        <p14:creationId xmlns:p14="http://schemas.microsoft.com/office/powerpoint/2010/main" val="2521674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67A0977-33FD-42AD-BEB0-45A8BE4BFE28}"/>
              </a:ext>
            </a:extLst>
          </p:cNvPr>
          <p:cNvSpPr/>
          <p:nvPr/>
        </p:nvSpPr>
        <p:spPr>
          <a:xfrm>
            <a:off x="465083" y="178365"/>
            <a:ext cx="662950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ru-RU" sz="3600" b="1" dirty="0">
                <a:ln w="9525">
                  <a:solidFill>
                    <a:schemeClr val="bg1"/>
                  </a:solidFill>
                  <a:prstDash val="solid"/>
                </a:ln>
                <a:effectLst>
                  <a:outerShdw blurRad="12700" dist="38100" dir="2700000" algn="tl" rotWithShape="0">
                    <a:schemeClr val="bg1">
                      <a:lumMod val="50000"/>
                    </a:schemeClr>
                  </a:outerShdw>
                </a:effectLst>
              </a:rPr>
              <a:t>3</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Грамматика и лексика</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TextBox 3">
            <a:extLst>
              <a:ext uri="{FF2B5EF4-FFF2-40B4-BE49-F238E27FC236}">
                <a16:creationId xmlns:a16="http://schemas.microsoft.com/office/drawing/2014/main" id="{E933B69F-81BB-4707-965D-E95CA00879AB}"/>
              </a:ext>
            </a:extLst>
          </p:cNvPr>
          <p:cNvSpPr txBox="1"/>
          <p:nvPr/>
        </p:nvSpPr>
        <p:spPr>
          <a:xfrm>
            <a:off x="323019" y="824696"/>
            <a:ext cx="6913635" cy="1323439"/>
          </a:xfrm>
          <a:prstGeom prst="rect">
            <a:avLst/>
          </a:prstGeom>
          <a:noFill/>
        </p:spPr>
        <p:txBody>
          <a:bodyPr wrap="square">
            <a:spAutoFit/>
          </a:bodyPr>
          <a:lstStyle/>
          <a:p>
            <a:r>
              <a:rPr lang="ru-RU" sz="1600" b="0" i="1" dirty="0">
                <a:effectLst/>
                <a:latin typeface="Arial" panose="020B0604020202020204" pitchFamily="34" charset="0"/>
              </a:rPr>
              <a:t>Прочтите текст ниже. Преобразуйте слова, напечатанные заглавными буквами в </a:t>
            </a:r>
            <a:r>
              <a:rPr lang="ru-RU" sz="1600" i="1" dirty="0">
                <a:latin typeface="Arial" panose="020B0604020202020204" pitchFamily="34" charset="0"/>
              </a:rPr>
              <a:t>конце</a:t>
            </a:r>
            <a:r>
              <a:rPr lang="ru-RU" sz="1600" b="0" i="1" dirty="0">
                <a:effectLst/>
                <a:latin typeface="Arial" panose="020B0604020202020204" pitchFamily="34" charset="0"/>
              </a:rPr>
              <a:t> строк, обозначенных цифрами </a:t>
            </a:r>
            <a:r>
              <a:rPr lang="ru-RU" sz="1600" b="1" i="1" dirty="0">
                <a:effectLst/>
                <a:latin typeface="inherit"/>
              </a:rPr>
              <a:t>19-24</a:t>
            </a:r>
            <a:r>
              <a:rPr lang="ru-RU" sz="1600" b="0" i="1" dirty="0">
                <a:effectLst/>
                <a:latin typeface="Arial" panose="020B0604020202020204" pitchFamily="34" charset="0"/>
              </a:rPr>
              <a:t>, чтобы они грамматически соответствовали содержанию текста. Заполните пропуски словами, которые вы получили. Каждый проход соответствует отдельной задаче из группы </a:t>
            </a:r>
            <a:r>
              <a:rPr lang="ru-RU" sz="1600" b="1" i="1" dirty="0">
                <a:effectLst/>
                <a:latin typeface="inherit"/>
              </a:rPr>
              <a:t>19-24</a:t>
            </a:r>
            <a:r>
              <a:rPr lang="ru-RU" sz="1600" b="0" i="1" dirty="0">
                <a:effectLst/>
                <a:latin typeface="Arial" panose="020B0604020202020204" pitchFamily="34" charset="0"/>
              </a:rPr>
              <a:t>.</a:t>
            </a:r>
            <a:endParaRPr lang="ru-RU" sz="1600" dirty="0"/>
          </a:p>
        </p:txBody>
      </p:sp>
      <p:sp>
        <p:nvSpPr>
          <p:cNvPr id="8" name="TextBox 7">
            <a:extLst>
              <a:ext uri="{FF2B5EF4-FFF2-40B4-BE49-F238E27FC236}">
                <a16:creationId xmlns:a16="http://schemas.microsoft.com/office/drawing/2014/main" id="{2CEFAB51-B9FC-44C7-B742-D39D50CF6378}"/>
              </a:ext>
            </a:extLst>
          </p:cNvPr>
          <p:cNvSpPr txBox="1"/>
          <p:nvPr/>
        </p:nvSpPr>
        <p:spPr>
          <a:xfrm>
            <a:off x="827421" y="2098101"/>
            <a:ext cx="5546541" cy="7300525"/>
          </a:xfrm>
          <a:prstGeom prst="rect">
            <a:avLst/>
          </a:prstGeom>
          <a:noFill/>
        </p:spPr>
        <p:txBody>
          <a:bodyPr wrap="square">
            <a:spAutoFit/>
          </a:bodyPr>
          <a:lstStyle/>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ctr" fontAlgn="base"/>
            <a:r>
              <a:rPr lang="en-US" b="1" dirty="0">
                <a:effectLst/>
                <a:latin typeface="inherit"/>
              </a:rPr>
              <a:t>Yakutia</a:t>
            </a:r>
            <a:endParaRPr lang="en-US" b="1" dirty="0">
              <a:effectLst/>
              <a:latin typeface="Playfair Display" panose="00000800000000000000" pitchFamily="2" charset="-52"/>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Yakutia is right in the middle of Russia’s far eastern region. Probably Yakutia is one of the ______ parts of Russia. Still, it’s a beautiful place. Tourists love ______ Yakutia because it is a perfect place for photography tours and spending quality time outdoors. You only have to remember that winter ______ a good time to visit the area as winters here are very cold there.</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ctr" fontAlgn="base"/>
            <a:r>
              <a:rPr lang="en-US" b="1" dirty="0">
                <a:effectLst/>
                <a:latin typeface="inherit"/>
              </a:rPr>
              <a:t>The print brush</a:t>
            </a:r>
            <a:endParaRPr lang="en-US" b="1" dirty="0">
              <a:effectLst/>
              <a:latin typeface="Playfair Display" panose="00000800000000000000" pitchFamily="2" charset="-52"/>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As its name suggests, the print brush is a printer that acts like a paint brush. The print brush ______ to public in 2011. It immediately _____ the attention of designers.</a:t>
            </a:r>
          </a:p>
          <a:p>
            <a:pPr algn="l" fontAlgn="base"/>
            <a:r>
              <a:rPr lang="en-US" b="0" i="0" dirty="0">
                <a:effectLst/>
                <a:latin typeface="Arial" panose="020B0604020202020204" pitchFamily="34" charset="0"/>
              </a:rPr>
              <a:t>If you want to use it, you just swipe it over any flat surface and in less than 10 seconds it prints over it. It is very small and has a digital camera ______.</a:t>
            </a:r>
          </a:p>
          <a:p>
            <a:pPr algn="l" fontAlgn="base"/>
            <a:r>
              <a:rPr lang="en-US" b="0" i="0" dirty="0">
                <a:effectLst/>
                <a:latin typeface="Arial" panose="020B0604020202020204" pitchFamily="34" charset="0"/>
              </a:rPr>
              <a:t>You can connect it to your laptop and literally print any image from it. Isn’t it amazing? </a:t>
            </a:r>
            <a:r>
              <a:rPr lang="en-US" sz="1600" b="0" i="0" dirty="0">
                <a:effectLst/>
                <a:latin typeface="Arial" panose="020B0604020202020204" pitchFamily="34" charset="0"/>
              </a:rPr>
              <a:t> </a:t>
            </a: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7A2C29E4-4A62-46AD-839C-F48BE9393C40}"/>
              </a:ext>
            </a:extLst>
          </p:cNvPr>
          <p:cNvSpPr txBox="1"/>
          <p:nvPr/>
        </p:nvSpPr>
        <p:spPr>
          <a:xfrm>
            <a:off x="6294552" y="3459672"/>
            <a:ext cx="1218581" cy="338554"/>
          </a:xfrm>
          <a:prstGeom prst="rect">
            <a:avLst/>
          </a:prstGeom>
          <a:noFill/>
        </p:spPr>
        <p:txBody>
          <a:bodyPr wrap="square" rtlCol="0">
            <a:spAutoFit/>
          </a:bodyPr>
          <a:lstStyle/>
          <a:p>
            <a:r>
              <a:rPr lang="en-US" sz="1600" b="1" dirty="0">
                <a:latin typeface="inherit"/>
              </a:rPr>
              <a:t>COLD</a:t>
            </a:r>
            <a:endParaRPr lang="ru-RU" sz="1600" b="1" dirty="0">
              <a:latin typeface="inherit"/>
            </a:endParaRPr>
          </a:p>
        </p:txBody>
      </p:sp>
      <p:sp>
        <p:nvSpPr>
          <p:cNvPr id="11" name="TextBox 10">
            <a:extLst>
              <a:ext uri="{FF2B5EF4-FFF2-40B4-BE49-F238E27FC236}">
                <a16:creationId xmlns:a16="http://schemas.microsoft.com/office/drawing/2014/main" id="{103E1413-ACA1-452F-8B5D-C1688E8FFF7E}"/>
              </a:ext>
            </a:extLst>
          </p:cNvPr>
          <p:cNvSpPr txBox="1"/>
          <p:nvPr/>
        </p:nvSpPr>
        <p:spPr>
          <a:xfrm>
            <a:off x="6283737" y="4022299"/>
            <a:ext cx="1170082" cy="338554"/>
          </a:xfrm>
          <a:prstGeom prst="rect">
            <a:avLst/>
          </a:prstGeom>
          <a:noFill/>
        </p:spPr>
        <p:txBody>
          <a:bodyPr wrap="square">
            <a:spAutoFit/>
          </a:bodyPr>
          <a:lstStyle/>
          <a:p>
            <a:r>
              <a:rPr lang="en-US" sz="1600" b="1" dirty="0"/>
              <a:t>VISIT</a:t>
            </a:r>
            <a:endParaRPr lang="ru-RU" sz="1600" b="1" dirty="0"/>
          </a:p>
        </p:txBody>
      </p:sp>
      <p:sp>
        <p:nvSpPr>
          <p:cNvPr id="12" name="Прямоугольник 11">
            <a:extLst>
              <a:ext uri="{FF2B5EF4-FFF2-40B4-BE49-F238E27FC236}">
                <a16:creationId xmlns:a16="http://schemas.microsoft.com/office/drawing/2014/main" id="{5772A7B7-3C58-4E26-8D35-227DC9647DEC}"/>
              </a:ext>
            </a:extLst>
          </p:cNvPr>
          <p:cNvSpPr/>
          <p:nvPr/>
        </p:nvSpPr>
        <p:spPr>
          <a:xfrm>
            <a:off x="229575" y="335534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r>
              <a:rPr lang="en-US" sz="2400" b="1" dirty="0">
                <a:solidFill>
                  <a:schemeClr val="tx1"/>
                </a:solidFill>
              </a:rPr>
              <a:t>9</a:t>
            </a: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B4664730-DFDD-4A14-BA91-26E09746928B}"/>
              </a:ext>
            </a:extLst>
          </p:cNvPr>
          <p:cNvSpPr/>
          <p:nvPr/>
        </p:nvSpPr>
        <p:spPr>
          <a:xfrm>
            <a:off x="216676" y="391356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20</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6522FA38-AD8E-4B35-94FC-4A403FA12122}"/>
              </a:ext>
            </a:extLst>
          </p:cNvPr>
          <p:cNvSpPr/>
          <p:nvPr/>
        </p:nvSpPr>
        <p:spPr>
          <a:xfrm>
            <a:off x="222668" y="473459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21</a:t>
            </a: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80030E12-0494-4CF2-A297-18200BB1AB26}"/>
              </a:ext>
            </a:extLst>
          </p:cNvPr>
          <p:cNvSpPr/>
          <p:nvPr/>
        </p:nvSpPr>
        <p:spPr>
          <a:xfrm>
            <a:off x="216676" y="65850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22</a:t>
            </a: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C519D621-3512-4B91-A9BB-A6853F577C72}"/>
              </a:ext>
            </a:extLst>
          </p:cNvPr>
          <p:cNvSpPr/>
          <p:nvPr/>
        </p:nvSpPr>
        <p:spPr>
          <a:xfrm>
            <a:off x="203786" y="711299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23</a:t>
            </a:r>
            <a:endParaRPr lang="ru-RU" sz="2400" b="1" dirty="0">
              <a:solidFill>
                <a:schemeClr val="tx1"/>
              </a:solidFill>
            </a:endParaRPr>
          </a:p>
        </p:txBody>
      </p:sp>
      <p:sp>
        <p:nvSpPr>
          <p:cNvPr id="17" name="Прямоугольник 16">
            <a:extLst>
              <a:ext uri="{FF2B5EF4-FFF2-40B4-BE49-F238E27FC236}">
                <a16:creationId xmlns:a16="http://schemas.microsoft.com/office/drawing/2014/main" id="{53985D2C-4B2B-4D55-9285-83080A1A2A64}"/>
              </a:ext>
            </a:extLst>
          </p:cNvPr>
          <p:cNvSpPr/>
          <p:nvPr/>
        </p:nvSpPr>
        <p:spPr>
          <a:xfrm>
            <a:off x="182692" y="794749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24</a:t>
            </a:r>
            <a:endParaRPr lang="ru-RU" sz="2400" b="1" dirty="0">
              <a:solidFill>
                <a:schemeClr val="tx1"/>
              </a:solidFill>
            </a:endParaRPr>
          </a:p>
        </p:txBody>
      </p:sp>
      <p:sp>
        <p:nvSpPr>
          <p:cNvPr id="20" name="TextBox 19">
            <a:extLst>
              <a:ext uri="{FF2B5EF4-FFF2-40B4-BE49-F238E27FC236}">
                <a16:creationId xmlns:a16="http://schemas.microsoft.com/office/drawing/2014/main" id="{5F847F6A-1D3B-458E-948F-6A3CCF30AC98}"/>
              </a:ext>
            </a:extLst>
          </p:cNvPr>
          <p:cNvSpPr txBox="1"/>
          <p:nvPr/>
        </p:nvSpPr>
        <p:spPr>
          <a:xfrm>
            <a:off x="6278816" y="4886046"/>
            <a:ext cx="1179924" cy="338554"/>
          </a:xfrm>
          <a:prstGeom prst="rect">
            <a:avLst/>
          </a:prstGeom>
          <a:noFill/>
        </p:spPr>
        <p:txBody>
          <a:bodyPr wrap="square">
            <a:spAutoFit/>
          </a:bodyPr>
          <a:lstStyle/>
          <a:p>
            <a:r>
              <a:rPr lang="en-US" sz="1600" b="1" dirty="0">
                <a:latin typeface="inherit"/>
              </a:rPr>
              <a:t>NOT/BE</a:t>
            </a:r>
            <a:endParaRPr lang="ru-RU" sz="1600" dirty="0"/>
          </a:p>
        </p:txBody>
      </p:sp>
      <p:sp>
        <p:nvSpPr>
          <p:cNvPr id="22" name="TextBox 21">
            <a:extLst>
              <a:ext uri="{FF2B5EF4-FFF2-40B4-BE49-F238E27FC236}">
                <a16:creationId xmlns:a16="http://schemas.microsoft.com/office/drawing/2014/main" id="{CC48050C-5D39-415A-8D33-5C07FF7394AB}"/>
              </a:ext>
            </a:extLst>
          </p:cNvPr>
          <p:cNvSpPr txBox="1"/>
          <p:nvPr/>
        </p:nvSpPr>
        <p:spPr>
          <a:xfrm>
            <a:off x="6075520" y="6768050"/>
            <a:ext cx="1507370" cy="338554"/>
          </a:xfrm>
          <a:prstGeom prst="rect">
            <a:avLst/>
          </a:prstGeom>
          <a:noFill/>
        </p:spPr>
        <p:txBody>
          <a:bodyPr wrap="square">
            <a:spAutoFit/>
          </a:bodyPr>
          <a:lstStyle/>
          <a:p>
            <a:r>
              <a:rPr lang="en-US" sz="1600" b="1" i="0" dirty="0">
                <a:effectLst/>
                <a:latin typeface="inherit"/>
              </a:rPr>
              <a:t>DEMONSTRATE</a:t>
            </a:r>
            <a:endParaRPr lang="ru-RU" sz="1600" dirty="0"/>
          </a:p>
        </p:txBody>
      </p:sp>
      <p:sp>
        <p:nvSpPr>
          <p:cNvPr id="24" name="TextBox 23">
            <a:extLst>
              <a:ext uri="{FF2B5EF4-FFF2-40B4-BE49-F238E27FC236}">
                <a16:creationId xmlns:a16="http://schemas.microsoft.com/office/drawing/2014/main" id="{FE561002-C427-4902-BB6E-EA1315C6D486}"/>
              </a:ext>
            </a:extLst>
          </p:cNvPr>
          <p:cNvSpPr txBox="1"/>
          <p:nvPr/>
        </p:nvSpPr>
        <p:spPr>
          <a:xfrm>
            <a:off x="6233794" y="7066370"/>
            <a:ext cx="1122095" cy="338554"/>
          </a:xfrm>
          <a:prstGeom prst="rect">
            <a:avLst/>
          </a:prstGeom>
          <a:noFill/>
        </p:spPr>
        <p:txBody>
          <a:bodyPr wrap="square">
            <a:spAutoFit/>
          </a:bodyPr>
          <a:lstStyle/>
          <a:p>
            <a:r>
              <a:rPr lang="en-US" sz="1600" b="1" dirty="0">
                <a:latin typeface="inherit"/>
              </a:rPr>
              <a:t>CATCH</a:t>
            </a:r>
            <a:endParaRPr lang="ru-RU" sz="1600" dirty="0"/>
          </a:p>
        </p:txBody>
      </p:sp>
      <p:sp>
        <p:nvSpPr>
          <p:cNvPr id="26" name="TextBox 25">
            <a:extLst>
              <a:ext uri="{FF2B5EF4-FFF2-40B4-BE49-F238E27FC236}">
                <a16:creationId xmlns:a16="http://schemas.microsoft.com/office/drawing/2014/main" id="{A7818694-40BC-40D1-81C2-CC9A03EE3C2C}"/>
              </a:ext>
            </a:extLst>
          </p:cNvPr>
          <p:cNvSpPr txBox="1"/>
          <p:nvPr/>
        </p:nvSpPr>
        <p:spPr>
          <a:xfrm>
            <a:off x="6264692" y="8182817"/>
            <a:ext cx="1179924" cy="338554"/>
          </a:xfrm>
          <a:prstGeom prst="rect">
            <a:avLst/>
          </a:prstGeom>
          <a:noFill/>
        </p:spPr>
        <p:txBody>
          <a:bodyPr wrap="square">
            <a:spAutoFit/>
          </a:bodyPr>
          <a:lstStyle/>
          <a:p>
            <a:r>
              <a:rPr lang="en-US" sz="1600" b="1" dirty="0">
                <a:latin typeface="inherit"/>
              </a:rPr>
              <a:t>INSTALL</a:t>
            </a:r>
            <a:endParaRPr lang="ru-RU" sz="1600" dirty="0"/>
          </a:p>
        </p:txBody>
      </p:sp>
      <p:pic>
        <p:nvPicPr>
          <p:cNvPr id="29" name="Рисунок 28">
            <a:hlinkClick r:id="rId2" action="ppaction://hlinksldjump"/>
            <a:extLst>
              <a:ext uri="{FF2B5EF4-FFF2-40B4-BE49-F238E27FC236}">
                <a16:creationId xmlns:a16="http://schemas.microsoft.com/office/drawing/2014/main" id="{803F33A5-F5BB-42FF-9D6E-447B6928E455}"/>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707404" y="9638976"/>
            <a:ext cx="478971" cy="500825"/>
          </a:xfrm>
          <a:prstGeom prst="rect">
            <a:avLst/>
          </a:prstGeom>
        </p:spPr>
      </p:pic>
    </p:spTree>
    <p:extLst>
      <p:ext uri="{BB962C8B-B14F-4D97-AF65-F5344CB8AC3E}">
        <p14:creationId xmlns:p14="http://schemas.microsoft.com/office/powerpoint/2010/main" val="1412302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045F33-FAA5-4E9E-8A89-30D2BB202B02}"/>
              </a:ext>
            </a:extLst>
          </p:cNvPr>
          <p:cNvSpPr txBox="1"/>
          <p:nvPr/>
        </p:nvSpPr>
        <p:spPr>
          <a:xfrm>
            <a:off x="136187" y="219993"/>
            <a:ext cx="7423488" cy="1077218"/>
          </a:xfrm>
          <a:prstGeom prst="rect">
            <a:avLst/>
          </a:prstGeom>
          <a:noFill/>
        </p:spPr>
        <p:txBody>
          <a:bodyPr wrap="square">
            <a:spAutoFit/>
          </a:bodyPr>
          <a:lstStyle/>
          <a:p>
            <a:r>
              <a:rPr lang="ru-RU" sz="1600" b="0" i="1" dirty="0">
                <a:effectLst/>
                <a:latin typeface="Arial" panose="020B0604020202020204" pitchFamily="34" charset="0"/>
              </a:rPr>
              <a:t>Преобразуйте, если необходимо, слова, напечатанные заглавными буквами, так чтобы они грамматически и лексически соответствовали содержанию текста. Каждый пропуск соответствует отдельному заданию из группы </a:t>
            </a:r>
            <a:r>
              <a:rPr lang="ru-RU" sz="1600" b="1" i="1" dirty="0">
                <a:effectLst/>
                <a:latin typeface="inherit"/>
              </a:rPr>
              <a:t>25-29</a:t>
            </a:r>
            <a:r>
              <a:rPr lang="ru-RU" sz="1600" b="0" i="1" dirty="0">
                <a:effectLst/>
                <a:latin typeface="Arial" panose="020B0604020202020204" pitchFamily="34" charset="0"/>
              </a:rPr>
              <a:t>. Впишите слова в поле ответа.</a:t>
            </a:r>
            <a:endParaRPr lang="ru-RU" sz="1600" dirty="0"/>
          </a:p>
        </p:txBody>
      </p:sp>
      <p:sp>
        <p:nvSpPr>
          <p:cNvPr id="4" name="Прямоугольник 3">
            <a:extLst>
              <a:ext uri="{FF2B5EF4-FFF2-40B4-BE49-F238E27FC236}">
                <a16:creationId xmlns:a16="http://schemas.microsoft.com/office/drawing/2014/main" id="{ECC6517E-D8B5-4F9F-BD9B-6C52F3DC8A8E}"/>
              </a:ext>
            </a:extLst>
          </p:cNvPr>
          <p:cNvSpPr/>
          <p:nvPr/>
        </p:nvSpPr>
        <p:spPr>
          <a:xfrm>
            <a:off x="199747" y="277584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5</a:t>
            </a:r>
          </a:p>
        </p:txBody>
      </p:sp>
      <p:sp>
        <p:nvSpPr>
          <p:cNvPr id="5" name="Прямоугольник 4">
            <a:extLst>
              <a:ext uri="{FF2B5EF4-FFF2-40B4-BE49-F238E27FC236}">
                <a16:creationId xmlns:a16="http://schemas.microsoft.com/office/drawing/2014/main" id="{01C0A01C-9663-446B-A29F-746FC4C02FF0}"/>
              </a:ext>
            </a:extLst>
          </p:cNvPr>
          <p:cNvSpPr/>
          <p:nvPr/>
        </p:nvSpPr>
        <p:spPr>
          <a:xfrm>
            <a:off x="232410" y="393069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6</a:t>
            </a:r>
          </a:p>
        </p:txBody>
      </p:sp>
      <p:sp>
        <p:nvSpPr>
          <p:cNvPr id="6" name="Прямоугольник 5">
            <a:extLst>
              <a:ext uri="{FF2B5EF4-FFF2-40B4-BE49-F238E27FC236}">
                <a16:creationId xmlns:a16="http://schemas.microsoft.com/office/drawing/2014/main" id="{C51AEBFC-AF2F-4885-B47B-1B7795FE1D41}"/>
              </a:ext>
            </a:extLst>
          </p:cNvPr>
          <p:cNvSpPr/>
          <p:nvPr/>
        </p:nvSpPr>
        <p:spPr>
          <a:xfrm>
            <a:off x="204329" y="4852656"/>
            <a:ext cx="564777" cy="46579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7</a:t>
            </a:r>
          </a:p>
        </p:txBody>
      </p:sp>
      <p:sp>
        <p:nvSpPr>
          <p:cNvPr id="7" name="Прямоугольник 6">
            <a:extLst>
              <a:ext uri="{FF2B5EF4-FFF2-40B4-BE49-F238E27FC236}">
                <a16:creationId xmlns:a16="http://schemas.microsoft.com/office/drawing/2014/main" id="{3E9B43AD-47DA-41D8-9E9C-5B414E7205F2}"/>
              </a:ext>
            </a:extLst>
          </p:cNvPr>
          <p:cNvSpPr/>
          <p:nvPr/>
        </p:nvSpPr>
        <p:spPr>
          <a:xfrm>
            <a:off x="201724" y="644159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8</a:t>
            </a:r>
          </a:p>
        </p:txBody>
      </p:sp>
      <p:sp>
        <p:nvSpPr>
          <p:cNvPr id="8" name="Прямоугольник 7">
            <a:extLst>
              <a:ext uri="{FF2B5EF4-FFF2-40B4-BE49-F238E27FC236}">
                <a16:creationId xmlns:a16="http://schemas.microsoft.com/office/drawing/2014/main" id="{922ABAF1-C478-4243-9114-D0988DE94DFB}"/>
              </a:ext>
            </a:extLst>
          </p:cNvPr>
          <p:cNvSpPr/>
          <p:nvPr/>
        </p:nvSpPr>
        <p:spPr>
          <a:xfrm>
            <a:off x="210827" y="851294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29</a:t>
            </a:r>
          </a:p>
        </p:txBody>
      </p:sp>
      <p:sp>
        <p:nvSpPr>
          <p:cNvPr id="12" name="TextBox 11">
            <a:extLst>
              <a:ext uri="{FF2B5EF4-FFF2-40B4-BE49-F238E27FC236}">
                <a16:creationId xmlns:a16="http://schemas.microsoft.com/office/drawing/2014/main" id="{65F9BBB8-E8A5-41B5-9E5C-38A99E6744BE}"/>
              </a:ext>
            </a:extLst>
          </p:cNvPr>
          <p:cNvSpPr txBox="1"/>
          <p:nvPr/>
        </p:nvSpPr>
        <p:spPr>
          <a:xfrm>
            <a:off x="851424" y="758602"/>
            <a:ext cx="5829024" cy="11156900"/>
          </a:xfrm>
          <a:prstGeom prst="rect">
            <a:avLst/>
          </a:prstGeom>
          <a:noFill/>
        </p:spPr>
        <p:txBody>
          <a:bodyPr wrap="square">
            <a:spAutoFit/>
          </a:bodyPr>
          <a:lstStyle/>
          <a:p>
            <a:pPr algn="ctr" fontAlgn="base">
              <a:lnSpc>
                <a:spcPct val="150000"/>
              </a:lnSpc>
            </a:pPr>
            <a:endParaRPr lang="en-US" b="0" i="0" dirty="0">
              <a:effectLst/>
              <a:latin typeface="Arial" panose="020B0604020202020204" pitchFamily="34" charset="0"/>
            </a:endParaRPr>
          </a:p>
          <a:p>
            <a:pPr algn="ctr" fontAlgn="base">
              <a:lnSpc>
                <a:spcPct val="150000"/>
              </a:lnSpc>
            </a:pPr>
            <a:r>
              <a:rPr lang="en-US" b="1" i="0" dirty="0">
                <a:effectLst/>
                <a:latin typeface="inherit"/>
              </a:rPr>
              <a:t>White monuments of Vladimir and </a:t>
            </a:r>
            <a:r>
              <a:rPr lang="en-US" b="1" i="0" dirty="0" err="1">
                <a:effectLst/>
                <a:latin typeface="inherit"/>
              </a:rPr>
              <a:t>Suzdal</a:t>
            </a:r>
            <a:endParaRPr lang="en-US"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The ancient city of Vladimir was founded in 1108 by the Kiev Prince Vladimir </a:t>
            </a:r>
            <a:r>
              <a:rPr lang="en-US" b="0" i="0" dirty="0" err="1">
                <a:effectLst/>
                <a:latin typeface="Arial" panose="020B0604020202020204" pitchFamily="34" charset="0"/>
              </a:rPr>
              <a:t>Monomach</a:t>
            </a:r>
            <a:r>
              <a:rPr lang="en-US" b="0" i="0" dirty="0">
                <a:effectLst/>
                <a:latin typeface="Arial" panose="020B0604020202020204" pitchFamily="34" charset="0"/>
              </a:rPr>
              <a:t>. It contains an important group of monuments. The Cathedral of the Assumption was intended to be the ______ </a:t>
            </a:r>
            <a:r>
              <a:rPr lang="en-US" b="0" i="0" dirty="0" err="1">
                <a:effectLst/>
                <a:latin typeface="Arial" panose="020B0604020202020204" pitchFamily="34" charset="0"/>
              </a:rPr>
              <a:t>centre</a:t>
            </a:r>
            <a:r>
              <a:rPr lang="en-US" b="0" i="0" dirty="0">
                <a:effectLst/>
                <a:latin typeface="Arial" panose="020B0604020202020204" pitchFamily="34" charset="0"/>
              </a:rPr>
              <a:t> of </a:t>
            </a:r>
          </a:p>
          <a:p>
            <a:pPr algn="l" fontAlgn="base">
              <a:lnSpc>
                <a:spcPct val="150000"/>
              </a:lnSpc>
            </a:pPr>
            <a:r>
              <a:rPr lang="en-US" b="0" i="0" dirty="0">
                <a:effectLst/>
                <a:latin typeface="Arial" panose="020B0604020202020204" pitchFamily="34" charset="0"/>
              </a:rPr>
              <a:t>all Russia.</a:t>
            </a:r>
          </a:p>
          <a:p>
            <a:pPr algn="l" fontAlgn="base">
              <a:lnSpc>
                <a:spcPct val="150000"/>
              </a:lnSpc>
            </a:pPr>
            <a:r>
              <a:rPr lang="en-US" b="0" i="0" dirty="0">
                <a:effectLst/>
                <a:latin typeface="Arial" panose="020B0604020202020204" pitchFamily="34" charset="0"/>
              </a:rPr>
              <a:t>It was built in the town Kremlin as a single-domed structure with the </a:t>
            </a:r>
            <a:r>
              <a:rPr lang="en-US" b="0" i="0" dirty="0" err="1">
                <a:effectLst/>
                <a:latin typeface="Arial" panose="020B0604020202020204" pitchFamily="34" charset="0"/>
              </a:rPr>
              <a:t>fa?ade</a:t>
            </a:r>
            <a:r>
              <a:rPr lang="en-US" b="0" i="0" dirty="0">
                <a:effectLst/>
                <a:latin typeface="Arial" panose="020B0604020202020204" pitchFamily="34" charset="0"/>
              </a:rPr>
              <a:t> _____ for its carved reliefs.</a:t>
            </a:r>
          </a:p>
          <a:p>
            <a:pPr algn="l" fontAlgn="base">
              <a:lnSpc>
                <a:spcPct val="150000"/>
              </a:lnSpc>
            </a:pPr>
            <a:r>
              <a:rPr lang="en-US" b="0" i="0" dirty="0">
                <a:effectLst/>
                <a:latin typeface="Arial" panose="020B0604020202020204" pitchFamily="34" charset="0"/>
              </a:rPr>
              <a:t>Most of the 12th-century frescoes were destroyed by Mongols, but new mural ______ were added in 1408 by Andrei Rublev and Daniil </a:t>
            </a:r>
            <a:r>
              <a:rPr lang="en-US" b="0" i="0" dirty="0" err="1">
                <a:effectLst/>
                <a:latin typeface="Arial" panose="020B0604020202020204" pitchFamily="34" charset="0"/>
              </a:rPr>
              <a:t>Chernii</a:t>
            </a:r>
            <a:r>
              <a:rPr lang="en-US" b="0" i="0" dirty="0">
                <a:effectLst/>
                <a:latin typeface="Arial" panose="020B0604020202020204" pitchFamily="34" charset="0"/>
              </a:rPr>
              <a:t>, in particular the famous </a:t>
            </a:r>
            <a:r>
              <a:rPr lang="en-US" b="0" i="1" dirty="0">
                <a:effectLst/>
                <a:latin typeface="inherit"/>
              </a:rPr>
              <a:t>Last Judgment</a:t>
            </a:r>
            <a:r>
              <a:rPr lang="en-US" b="0" i="0" dirty="0">
                <a:effectLst/>
                <a:latin typeface="Arial" panose="020B0604020202020204" pitchFamily="34" charset="0"/>
              </a:rPr>
              <a:t>.</a:t>
            </a:r>
          </a:p>
          <a:p>
            <a:pPr algn="l" fontAlgn="base">
              <a:lnSpc>
                <a:spcPct val="150000"/>
              </a:lnSpc>
            </a:pPr>
            <a:r>
              <a:rPr lang="en-US" b="0" i="0" dirty="0" err="1">
                <a:effectLst/>
                <a:latin typeface="Arial" panose="020B0604020202020204" pitchFamily="34" charset="0"/>
              </a:rPr>
              <a:t>Suzdal</a:t>
            </a:r>
            <a:r>
              <a:rPr lang="en-US" b="0" i="0" dirty="0">
                <a:effectLst/>
                <a:latin typeface="Arial" panose="020B0604020202020204" pitchFamily="34" charset="0"/>
              </a:rPr>
              <a:t>, which lies some 25 km north of Vladimir, was the site of a _____ in the 9th and 10th centuries, which became a fortress. A </a:t>
            </a:r>
            <a:r>
              <a:rPr lang="en-US" b="0" i="1" dirty="0" err="1">
                <a:effectLst/>
                <a:latin typeface="inherit"/>
              </a:rPr>
              <a:t>posad</a:t>
            </a:r>
            <a:r>
              <a:rPr lang="en-US" b="0" i="0" dirty="0">
                <a:effectLst/>
                <a:latin typeface="Arial" panose="020B0604020202020204" pitchFamily="34" charset="0"/>
              </a:rPr>
              <a:t>, which was housing craftsmen and shopkeepers, developed around it.</a:t>
            </a:r>
          </a:p>
          <a:p>
            <a:pPr algn="l" fontAlgn="base">
              <a:lnSpc>
                <a:spcPct val="150000"/>
              </a:lnSpc>
            </a:pPr>
            <a:r>
              <a:rPr lang="en-US" b="0" i="0" dirty="0">
                <a:effectLst/>
                <a:latin typeface="Arial" panose="020B0604020202020204" pitchFamily="34" charset="0"/>
              </a:rPr>
              <a:t>Within, dominating the whole town stands the Cathedral of the Nativity with its five-domed top and Golden Doors. The interior ______ is important in Russian art.</a:t>
            </a:r>
          </a:p>
          <a:p>
            <a:pPr algn="l" fontAlgn="base">
              <a:lnSpc>
                <a:spcPct val="150000"/>
              </a:lnSpc>
            </a:pPr>
            <a:r>
              <a:rPr lang="en-US" b="0" i="0" dirty="0">
                <a:effectLst/>
                <a:latin typeface="Arial" panose="020B0604020202020204" pitchFamily="34" charset="0"/>
              </a:rPr>
              <a:t>The buildings in Vladimir and </a:t>
            </a:r>
            <a:r>
              <a:rPr lang="en-US" b="0" i="0" dirty="0" err="1">
                <a:effectLst/>
                <a:latin typeface="Arial" panose="020B0604020202020204" pitchFamily="34" charset="0"/>
              </a:rPr>
              <a:t>Suzdal</a:t>
            </a:r>
            <a:r>
              <a:rPr lang="en-US" b="0" i="0" dirty="0">
                <a:effectLst/>
                <a:latin typeface="Arial" panose="020B0604020202020204" pitchFamily="34" charset="0"/>
              </a:rPr>
              <a:t> have been the </a:t>
            </a:r>
            <a:r>
              <a:rPr lang="en-US" b="0" i="0" dirty="0" err="1">
                <a:effectLst/>
                <a:latin typeface="Arial" panose="020B0604020202020204" pitchFamily="34" charset="0"/>
              </a:rPr>
              <a:t>centre</a:t>
            </a:r>
            <a:r>
              <a:rPr lang="en-US" b="0" i="0" dirty="0">
                <a:effectLst/>
                <a:latin typeface="Arial" panose="020B0604020202020204" pitchFamily="34" charset="0"/>
              </a:rPr>
              <a:t> of </a:t>
            </a:r>
            <a:r>
              <a:rPr lang="en-US" dirty="0">
                <a:latin typeface="Arial" panose="020B0604020202020204" pitchFamily="34" charset="0"/>
              </a:rPr>
              <a:t>cultural</a:t>
            </a:r>
            <a:r>
              <a:rPr lang="en-US" b="0" i="0" dirty="0">
                <a:effectLst/>
                <a:latin typeface="Arial" panose="020B0604020202020204" pitchFamily="34" charset="0"/>
              </a:rPr>
              <a:t> tourism for several decades and a good deal of restoration has been carried out.</a:t>
            </a:r>
          </a:p>
          <a:p>
            <a:pPr algn="l" fontAlgn="base"/>
            <a:r>
              <a:rPr lang="en-US" b="0" i="0" dirty="0">
                <a:solidFill>
                  <a:srgbClr val="555555"/>
                </a:solidFill>
                <a:effectLst/>
                <a:latin typeface="Arial" panose="020B0604020202020204" pitchFamily="34" charset="0"/>
              </a:rPr>
              <a:t> </a:t>
            </a:r>
          </a:p>
          <a:p>
            <a:pPr algn="l" fontAlgn="base">
              <a:lnSpc>
                <a:spcPct val="150000"/>
              </a:lnSpc>
            </a:pPr>
            <a:r>
              <a:rPr lang="en-US" sz="14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endParaRPr lang="en-US" sz="1600" b="0" i="0" dirty="0">
              <a:solidFill>
                <a:srgbClr val="555555"/>
              </a:solidFill>
              <a:effectLst/>
              <a:latin typeface="Arial" panose="020B0604020202020204" pitchFamily="34" charset="0"/>
            </a:endParaRPr>
          </a:p>
        </p:txBody>
      </p:sp>
      <p:sp>
        <p:nvSpPr>
          <p:cNvPr id="14" name="TextBox 13">
            <a:extLst>
              <a:ext uri="{FF2B5EF4-FFF2-40B4-BE49-F238E27FC236}">
                <a16:creationId xmlns:a16="http://schemas.microsoft.com/office/drawing/2014/main" id="{6386C6C9-8369-4522-8C4F-695589A549AD}"/>
              </a:ext>
            </a:extLst>
          </p:cNvPr>
          <p:cNvSpPr txBox="1"/>
          <p:nvPr/>
        </p:nvSpPr>
        <p:spPr>
          <a:xfrm>
            <a:off x="6383782" y="2920760"/>
            <a:ext cx="1311331" cy="369332"/>
          </a:xfrm>
          <a:prstGeom prst="rect">
            <a:avLst/>
          </a:prstGeom>
          <a:noFill/>
        </p:spPr>
        <p:txBody>
          <a:bodyPr wrap="square">
            <a:spAutoFit/>
          </a:bodyPr>
          <a:lstStyle/>
          <a:p>
            <a:r>
              <a:rPr lang="en-US" b="1" dirty="0">
                <a:latin typeface="inherit"/>
              </a:rPr>
              <a:t>RELIGION</a:t>
            </a:r>
            <a:endParaRPr lang="ru-RU" dirty="0"/>
          </a:p>
        </p:txBody>
      </p:sp>
      <p:sp>
        <p:nvSpPr>
          <p:cNvPr id="16" name="TextBox 15">
            <a:extLst>
              <a:ext uri="{FF2B5EF4-FFF2-40B4-BE49-F238E27FC236}">
                <a16:creationId xmlns:a16="http://schemas.microsoft.com/office/drawing/2014/main" id="{F21314A9-B941-49C4-862A-ED71E15EE211}"/>
              </a:ext>
            </a:extLst>
          </p:cNvPr>
          <p:cNvSpPr txBox="1"/>
          <p:nvPr/>
        </p:nvSpPr>
        <p:spPr>
          <a:xfrm>
            <a:off x="6404505" y="4128144"/>
            <a:ext cx="1269886" cy="369332"/>
          </a:xfrm>
          <a:prstGeom prst="rect">
            <a:avLst/>
          </a:prstGeom>
          <a:noFill/>
        </p:spPr>
        <p:txBody>
          <a:bodyPr wrap="square">
            <a:spAutoFit/>
          </a:bodyPr>
          <a:lstStyle/>
          <a:p>
            <a:r>
              <a:rPr lang="en-US" b="1" dirty="0">
                <a:latin typeface="inherit"/>
              </a:rPr>
              <a:t>REMARK</a:t>
            </a:r>
            <a:endParaRPr lang="ru-RU" dirty="0"/>
          </a:p>
        </p:txBody>
      </p:sp>
      <p:sp>
        <p:nvSpPr>
          <p:cNvPr id="18" name="TextBox 17">
            <a:extLst>
              <a:ext uri="{FF2B5EF4-FFF2-40B4-BE49-F238E27FC236}">
                <a16:creationId xmlns:a16="http://schemas.microsoft.com/office/drawing/2014/main" id="{EDF93E73-DB02-4160-8AD4-F781800C1A45}"/>
              </a:ext>
            </a:extLst>
          </p:cNvPr>
          <p:cNvSpPr txBox="1"/>
          <p:nvPr/>
        </p:nvSpPr>
        <p:spPr>
          <a:xfrm>
            <a:off x="6513335" y="4989934"/>
            <a:ext cx="1376091" cy="369332"/>
          </a:xfrm>
          <a:prstGeom prst="rect">
            <a:avLst/>
          </a:prstGeom>
          <a:noFill/>
        </p:spPr>
        <p:txBody>
          <a:bodyPr wrap="square">
            <a:spAutoFit/>
          </a:bodyPr>
          <a:lstStyle/>
          <a:p>
            <a:r>
              <a:rPr lang="en-US" b="1" dirty="0">
                <a:latin typeface="inherit"/>
              </a:rPr>
              <a:t>PAINT</a:t>
            </a:r>
            <a:endParaRPr lang="ru-RU" dirty="0"/>
          </a:p>
        </p:txBody>
      </p:sp>
      <p:sp>
        <p:nvSpPr>
          <p:cNvPr id="20" name="TextBox 19">
            <a:extLst>
              <a:ext uri="{FF2B5EF4-FFF2-40B4-BE49-F238E27FC236}">
                <a16:creationId xmlns:a16="http://schemas.microsoft.com/office/drawing/2014/main" id="{C5A91F1B-054E-4FF9-B144-21274B6BAB0F}"/>
              </a:ext>
            </a:extLst>
          </p:cNvPr>
          <p:cNvSpPr txBox="1"/>
          <p:nvPr/>
        </p:nvSpPr>
        <p:spPr>
          <a:xfrm>
            <a:off x="6448372" y="6542912"/>
            <a:ext cx="1189664" cy="369332"/>
          </a:xfrm>
          <a:prstGeom prst="rect">
            <a:avLst/>
          </a:prstGeom>
          <a:noFill/>
        </p:spPr>
        <p:txBody>
          <a:bodyPr wrap="square">
            <a:spAutoFit/>
          </a:bodyPr>
          <a:lstStyle/>
          <a:p>
            <a:r>
              <a:rPr lang="en-US" sz="1800" b="1" i="0" dirty="0">
                <a:effectLst/>
                <a:latin typeface="inherit"/>
              </a:rPr>
              <a:t>SETTLE</a:t>
            </a:r>
            <a:endParaRPr lang="ru-RU" dirty="0"/>
          </a:p>
        </p:txBody>
      </p:sp>
      <p:sp>
        <p:nvSpPr>
          <p:cNvPr id="22" name="TextBox 21">
            <a:extLst>
              <a:ext uri="{FF2B5EF4-FFF2-40B4-BE49-F238E27FC236}">
                <a16:creationId xmlns:a16="http://schemas.microsoft.com/office/drawing/2014/main" id="{E57FA06F-E408-4D7A-8BA4-3B9E202AA167}"/>
              </a:ext>
            </a:extLst>
          </p:cNvPr>
          <p:cNvSpPr txBox="1"/>
          <p:nvPr/>
        </p:nvSpPr>
        <p:spPr>
          <a:xfrm>
            <a:off x="6362707" y="8680085"/>
            <a:ext cx="1269886" cy="369332"/>
          </a:xfrm>
          <a:prstGeom prst="rect">
            <a:avLst/>
          </a:prstGeom>
          <a:noFill/>
        </p:spPr>
        <p:txBody>
          <a:bodyPr wrap="square">
            <a:spAutoFit/>
          </a:bodyPr>
          <a:lstStyle/>
          <a:p>
            <a:r>
              <a:rPr lang="en-US" sz="1800" b="1" i="0" dirty="0">
                <a:effectLst/>
                <a:latin typeface="inherit"/>
              </a:rPr>
              <a:t>DECORATE</a:t>
            </a:r>
            <a:endParaRPr lang="ru-RU" dirty="0"/>
          </a:p>
        </p:txBody>
      </p:sp>
      <p:pic>
        <p:nvPicPr>
          <p:cNvPr id="25" name="Рисунок 24">
            <a:hlinkClick r:id="rId2" action="ppaction://hlinksldjump"/>
            <a:extLst>
              <a:ext uri="{FF2B5EF4-FFF2-40B4-BE49-F238E27FC236}">
                <a16:creationId xmlns:a16="http://schemas.microsoft.com/office/drawing/2014/main" id="{56AA461C-C779-4CBC-B5B5-3773F7A5093F}"/>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736965" y="7807415"/>
            <a:ext cx="478971" cy="500825"/>
          </a:xfrm>
          <a:prstGeom prst="rect">
            <a:avLst/>
          </a:prstGeom>
        </p:spPr>
      </p:pic>
    </p:spTree>
    <p:extLst>
      <p:ext uri="{BB962C8B-B14F-4D97-AF65-F5344CB8AC3E}">
        <p14:creationId xmlns:p14="http://schemas.microsoft.com/office/powerpoint/2010/main" val="3496183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FD34701D-02FC-45B3-81FC-D49E4C66334A}"/>
              </a:ext>
            </a:extLst>
          </p:cNvPr>
          <p:cNvSpPr txBox="1"/>
          <p:nvPr/>
        </p:nvSpPr>
        <p:spPr>
          <a:xfrm>
            <a:off x="766943" y="6251843"/>
            <a:ext cx="6365378" cy="4093428"/>
          </a:xfrm>
          <a:prstGeom prst="rect">
            <a:avLst/>
          </a:prstGeom>
          <a:noFill/>
        </p:spPr>
        <p:txBody>
          <a:bodyPr wrap="square">
            <a:spAutoFit/>
          </a:bodyPr>
          <a:lstStyle/>
          <a:p>
            <a:pPr algn="l" fontAlgn="base">
              <a:lnSpc>
                <a:spcPct val="200000"/>
              </a:lnSpc>
            </a:pPr>
            <a:r>
              <a:rPr lang="en-US" sz="1600" b="0" i="0" dirty="0">
                <a:effectLst/>
                <a:latin typeface="inherit"/>
              </a:rPr>
              <a:t>A) divide           </a:t>
            </a:r>
            <a:r>
              <a:rPr lang="ru-RU" sz="1600" b="0" i="0" dirty="0">
                <a:effectLst/>
                <a:latin typeface="inherit"/>
              </a:rPr>
              <a:t> </a:t>
            </a:r>
            <a:r>
              <a:rPr lang="en-US" sz="1600" b="0" i="0" dirty="0">
                <a:effectLst/>
                <a:latin typeface="inherit"/>
              </a:rPr>
              <a:t> </a:t>
            </a:r>
            <a:r>
              <a:rPr lang="ru-RU" sz="1600" b="0" i="0" dirty="0">
                <a:effectLst/>
                <a:latin typeface="inherit"/>
              </a:rPr>
              <a:t>   </a:t>
            </a:r>
            <a:r>
              <a:rPr lang="en-US" sz="1600" b="0" i="0" dirty="0">
                <a:effectLst/>
                <a:latin typeface="inherit"/>
              </a:rPr>
              <a:t>B) split                          C) share                         D) separate</a:t>
            </a:r>
          </a:p>
          <a:p>
            <a:pPr algn="l" fontAlgn="base">
              <a:lnSpc>
                <a:spcPct val="200000"/>
              </a:lnSpc>
            </a:pPr>
            <a:r>
              <a:rPr lang="en-US" sz="1600" b="0" i="0" dirty="0">
                <a:effectLst/>
                <a:latin typeface="inherit"/>
              </a:rPr>
              <a:t>A) arrived            </a:t>
            </a:r>
            <a:r>
              <a:rPr lang="ru-RU" sz="1600" b="0" i="0" dirty="0">
                <a:effectLst/>
                <a:latin typeface="inherit"/>
              </a:rPr>
              <a:t>  </a:t>
            </a:r>
            <a:r>
              <a:rPr lang="en-US" sz="1600" b="0" i="0" dirty="0">
                <a:effectLst/>
                <a:latin typeface="inherit"/>
              </a:rPr>
              <a:t>B) reached                 </a:t>
            </a:r>
            <a:r>
              <a:rPr lang="ru-RU" sz="1600" b="0" i="0" dirty="0">
                <a:effectLst/>
                <a:latin typeface="inherit"/>
              </a:rPr>
              <a:t>  </a:t>
            </a:r>
            <a:r>
              <a:rPr lang="en-US" sz="1600" b="0" i="0" dirty="0">
                <a:effectLst/>
                <a:latin typeface="inherit"/>
              </a:rPr>
              <a:t>C) achieved                   D) completed</a:t>
            </a:r>
          </a:p>
          <a:p>
            <a:pPr algn="l" fontAlgn="base">
              <a:lnSpc>
                <a:spcPct val="200000"/>
              </a:lnSpc>
            </a:pPr>
            <a:r>
              <a:rPr lang="en-US" sz="1600" b="0" i="0" dirty="0">
                <a:effectLst/>
                <a:latin typeface="inherit"/>
              </a:rPr>
              <a:t>A) about          </a:t>
            </a:r>
            <a:r>
              <a:rPr lang="ru-RU" sz="1600" b="0" i="0" dirty="0">
                <a:effectLst/>
                <a:latin typeface="inherit"/>
              </a:rPr>
              <a:t> </a:t>
            </a:r>
            <a:r>
              <a:rPr lang="en-US" sz="1600" b="0" i="0" dirty="0">
                <a:effectLst/>
                <a:latin typeface="inherit"/>
              </a:rPr>
              <a:t>     B) over                         C) around                    </a:t>
            </a:r>
            <a:r>
              <a:rPr lang="ru-RU" sz="1600" b="0" i="0" dirty="0">
                <a:effectLst/>
                <a:latin typeface="inherit"/>
              </a:rPr>
              <a:t> </a:t>
            </a:r>
            <a:r>
              <a:rPr lang="en-US" sz="1600" b="0" i="0" dirty="0">
                <a:effectLst/>
                <a:latin typeface="inherit"/>
              </a:rPr>
              <a:t>  D) away</a:t>
            </a:r>
          </a:p>
          <a:p>
            <a:pPr algn="l" fontAlgn="base">
              <a:lnSpc>
                <a:spcPct val="200000"/>
              </a:lnSpc>
            </a:pPr>
            <a:r>
              <a:rPr lang="en-US" sz="1600" b="0" i="0" dirty="0">
                <a:effectLst/>
                <a:latin typeface="inherit"/>
              </a:rPr>
              <a:t>A) spoke            </a:t>
            </a:r>
            <a:r>
              <a:rPr lang="ru-RU" sz="1600" b="0" i="0" dirty="0">
                <a:effectLst/>
                <a:latin typeface="inherit"/>
              </a:rPr>
              <a:t> </a:t>
            </a:r>
            <a:r>
              <a:rPr lang="en-US" sz="1600" b="0" i="0" dirty="0">
                <a:effectLst/>
                <a:latin typeface="inherit"/>
              </a:rPr>
              <a:t>   B) said                          C) talked                        D) told</a:t>
            </a:r>
          </a:p>
          <a:p>
            <a:pPr algn="l" fontAlgn="base">
              <a:lnSpc>
                <a:spcPct val="200000"/>
              </a:lnSpc>
            </a:pPr>
            <a:r>
              <a:rPr lang="en-US" sz="1600" b="0" i="0" dirty="0">
                <a:effectLst/>
                <a:latin typeface="inherit"/>
              </a:rPr>
              <a:t>A) made             </a:t>
            </a:r>
            <a:r>
              <a:rPr lang="ru-RU" sz="1600" b="0" i="0" dirty="0">
                <a:effectLst/>
                <a:latin typeface="inherit"/>
              </a:rPr>
              <a:t> </a:t>
            </a:r>
            <a:r>
              <a:rPr lang="en-US" sz="1600" b="0" i="0" dirty="0">
                <a:effectLst/>
                <a:latin typeface="inherit"/>
              </a:rPr>
              <a:t>  B) did                         </a:t>
            </a:r>
            <a:r>
              <a:rPr lang="ru-RU" sz="1600" b="0" i="0" dirty="0">
                <a:effectLst/>
                <a:latin typeface="inherit"/>
              </a:rPr>
              <a:t> </a:t>
            </a:r>
            <a:r>
              <a:rPr lang="en-US" sz="1600" b="0" i="0" dirty="0">
                <a:effectLst/>
                <a:latin typeface="inherit"/>
              </a:rPr>
              <a:t>  C) took                         </a:t>
            </a:r>
            <a:r>
              <a:rPr lang="ru-RU" sz="1600" b="0" i="0" dirty="0">
                <a:effectLst/>
                <a:latin typeface="inherit"/>
              </a:rPr>
              <a:t> </a:t>
            </a:r>
            <a:r>
              <a:rPr lang="en-US" sz="1600" b="0" i="0" dirty="0">
                <a:effectLst/>
                <a:latin typeface="inherit"/>
              </a:rPr>
              <a:t> D) took</a:t>
            </a:r>
          </a:p>
          <a:p>
            <a:pPr algn="l" fontAlgn="base">
              <a:lnSpc>
                <a:spcPct val="200000"/>
              </a:lnSpc>
            </a:pPr>
            <a:r>
              <a:rPr lang="en-US" sz="1600" b="0" i="0" dirty="0">
                <a:effectLst/>
                <a:latin typeface="inherit"/>
              </a:rPr>
              <a:t>A) admitted   </a:t>
            </a:r>
            <a:r>
              <a:rPr lang="ru-RU" sz="1600" b="0" i="0" dirty="0">
                <a:effectLst/>
                <a:latin typeface="inherit"/>
              </a:rPr>
              <a:t> </a:t>
            </a:r>
            <a:r>
              <a:rPr lang="en-US" sz="1600" b="0" i="0" dirty="0">
                <a:effectLst/>
                <a:latin typeface="inherit"/>
              </a:rPr>
              <a:t>   </a:t>
            </a:r>
            <a:r>
              <a:rPr lang="ru-RU" sz="1600" b="0" i="0" dirty="0">
                <a:effectLst/>
                <a:latin typeface="inherit"/>
              </a:rPr>
              <a:t> </a:t>
            </a:r>
            <a:r>
              <a:rPr lang="en-US" sz="1600" b="0" i="0" dirty="0">
                <a:effectLst/>
                <a:latin typeface="inherit"/>
              </a:rPr>
              <a:t>  B) agreed                     </a:t>
            </a:r>
            <a:r>
              <a:rPr lang="ru-RU" sz="1600" b="0" i="0" dirty="0">
                <a:effectLst/>
                <a:latin typeface="inherit"/>
              </a:rPr>
              <a:t> </a:t>
            </a:r>
            <a:r>
              <a:rPr lang="en-US" sz="1600" b="0" i="0" dirty="0">
                <a:effectLst/>
                <a:latin typeface="inherit"/>
              </a:rPr>
              <a:t>C) stated                        D) expressed</a:t>
            </a:r>
          </a:p>
          <a:p>
            <a:pPr algn="l" fontAlgn="base">
              <a:lnSpc>
                <a:spcPct val="200000"/>
              </a:lnSpc>
            </a:pPr>
            <a:r>
              <a:rPr lang="en-US" sz="1600" b="0" i="0" dirty="0">
                <a:effectLst/>
                <a:latin typeface="inherit"/>
              </a:rPr>
              <a:t>A) track             </a:t>
            </a:r>
            <a:r>
              <a:rPr lang="ru-RU" sz="1600" b="0" i="0" dirty="0">
                <a:effectLst/>
                <a:latin typeface="inherit"/>
              </a:rPr>
              <a:t>  </a:t>
            </a:r>
            <a:r>
              <a:rPr lang="en-US" sz="1600" b="0" i="0" dirty="0">
                <a:effectLst/>
                <a:latin typeface="inherit"/>
              </a:rPr>
              <a:t>  B) road                      </a:t>
            </a:r>
            <a:r>
              <a:rPr lang="ru-RU" sz="1600" b="0" i="0" dirty="0">
                <a:effectLst/>
                <a:latin typeface="inherit"/>
              </a:rPr>
              <a:t> </a:t>
            </a:r>
            <a:r>
              <a:rPr lang="en-US" sz="1600" b="0" i="0" dirty="0">
                <a:effectLst/>
                <a:latin typeface="inherit"/>
              </a:rPr>
              <a:t>   C) path                           D) way</a:t>
            </a:r>
          </a:p>
          <a:p>
            <a:pPr algn="l" fontAlgn="base"/>
            <a:r>
              <a:rPr lang="en-US" b="0" i="0" dirty="0">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sp>
        <p:nvSpPr>
          <p:cNvPr id="3" name="TextBox 2">
            <a:extLst>
              <a:ext uri="{FF2B5EF4-FFF2-40B4-BE49-F238E27FC236}">
                <a16:creationId xmlns:a16="http://schemas.microsoft.com/office/drawing/2014/main" id="{1F9FC970-2277-4BE2-94E0-F0866502333F}"/>
              </a:ext>
            </a:extLst>
          </p:cNvPr>
          <p:cNvSpPr txBox="1"/>
          <p:nvPr/>
        </p:nvSpPr>
        <p:spPr>
          <a:xfrm>
            <a:off x="222364" y="145533"/>
            <a:ext cx="7382435" cy="1354217"/>
          </a:xfrm>
          <a:prstGeom prst="rect">
            <a:avLst/>
          </a:prstGeom>
          <a:noFill/>
        </p:spPr>
        <p:txBody>
          <a:bodyPr wrap="square">
            <a:spAutoFit/>
          </a:bodyPr>
          <a:lstStyle/>
          <a:p>
            <a:pPr algn="l" fontAlgn="base"/>
            <a:r>
              <a:rPr lang="ru-RU" sz="1600" b="0" i="1" dirty="0">
                <a:effectLst/>
                <a:latin typeface="inherit"/>
              </a:rPr>
              <a:t>Прочитайте текст с пропусками, обозначенными номерами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a:t>
            </a:r>
            <a:endParaRPr lang="en-US" sz="1600" b="0" i="1" dirty="0">
              <a:effectLst/>
              <a:latin typeface="inherit"/>
            </a:endParaRPr>
          </a:p>
          <a:p>
            <a:pPr algn="l" fontAlgn="base"/>
            <a:r>
              <a:rPr lang="ru-RU" sz="1600" b="0" i="1" dirty="0">
                <a:effectLst/>
                <a:latin typeface="inherit"/>
              </a:rPr>
              <a:t> Эти номера соответствуют заданиям </a:t>
            </a:r>
            <a:r>
              <a:rPr lang="en-US" sz="1600" b="1" i="1" dirty="0">
                <a:latin typeface="inherit"/>
              </a:rPr>
              <a:t>30 - 36</a:t>
            </a:r>
            <a:r>
              <a:rPr lang="ru-RU" sz="1600" b="0" i="1" dirty="0">
                <a:effectLst/>
                <a:latin typeface="inherit"/>
              </a:rPr>
              <a:t>, в которых представлены возможные варианты ответов (А, B, C, D). Установите соответствие номера пропуска варианту ответа. </a:t>
            </a:r>
            <a:endParaRPr lang="ru-RU" sz="1600" b="0" i="0" dirty="0">
              <a:effectLst/>
              <a:latin typeface="Arial" panose="020B0604020202020204" pitchFamily="34" charset="0"/>
            </a:endParaRPr>
          </a:p>
          <a:p>
            <a:pPr algn="l" fontAlgn="base"/>
            <a:r>
              <a:rPr lang="ru-RU"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14999660-9565-4C2C-9F6B-37A4FD5D2FE0}"/>
              </a:ext>
            </a:extLst>
          </p:cNvPr>
          <p:cNvSpPr txBox="1"/>
          <p:nvPr/>
        </p:nvSpPr>
        <p:spPr>
          <a:xfrm>
            <a:off x="222364" y="1198901"/>
            <a:ext cx="7234518" cy="5416868"/>
          </a:xfrm>
          <a:prstGeom prst="rect">
            <a:avLst/>
          </a:prstGeom>
          <a:noFill/>
        </p:spPr>
        <p:txBody>
          <a:bodyPr wrap="square">
            <a:spAutoFit/>
          </a:bodyPr>
          <a:lstStyle/>
          <a:p>
            <a:pPr algn="ctr" fontAlgn="base"/>
            <a:r>
              <a:rPr lang="en-US" sz="1500" b="1" i="0" dirty="0">
                <a:effectLst/>
                <a:latin typeface="inherit"/>
              </a:rPr>
              <a:t>At the office</a:t>
            </a:r>
            <a:endParaRPr lang="en-US" sz="1500" b="0" i="0" dirty="0">
              <a:effectLst/>
              <a:latin typeface="Arial" panose="020B0604020202020204" pitchFamily="34" charset="0"/>
            </a:endParaRPr>
          </a:p>
          <a:p>
            <a:pPr algn="l" fontAlgn="base"/>
            <a:r>
              <a:rPr lang="en-US" sz="1500" b="0" i="0" dirty="0">
                <a:effectLst/>
                <a:latin typeface="Arial" panose="020B0604020202020204" pitchFamily="34" charset="0"/>
              </a:rPr>
              <a:t> </a:t>
            </a:r>
          </a:p>
          <a:p>
            <a:pPr algn="l" fontAlgn="base"/>
            <a:r>
              <a:rPr lang="en-US" sz="1500" b="0" i="0" dirty="0">
                <a:effectLst/>
                <a:latin typeface="Arial" panose="020B0604020202020204" pitchFamily="34" charset="0"/>
              </a:rPr>
              <a:t>The following morning I visited our local newsagent Mr. Bales. He always seemed to know exactly what was going on in the </a:t>
            </a:r>
            <a:r>
              <a:rPr lang="en-US" sz="1500" b="0" i="0" dirty="0" err="1">
                <a:effectLst/>
                <a:latin typeface="Arial" panose="020B0604020202020204" pitchFamily="34" charset="0"/>
              </a:rPr>
              <a:t>neighbourhood</a:t>
            </a:r>
            <a:r>
              <a:rPr lang="en-US" sz="1500" b="0" i="0" dirty="0">
                <a:effectLst/>
                <a:latin typeface="Arial" panose="020B0604020202020204" pitchFamily="34" charset="0"/>
              </a:rPr>
              <a:t> and was only too happy to </a:t>
            </a:r>
            <a:r>
              <a:rPr lang="en-US" sz="1500" b="1" i="0" dirty="0">
                <a:effectLst/>
                <a:latin typeface="inherit"/>
              </a:rPr>
              <a:t>(1) </a:t>
            </a:r>
            <a:r>
              <a:rPr lang="en-US" sz="1500" b="0" i="0" dirty="0">
                <a:effectLst/>
                <a:latin typeface="Arial" panose="020B0604020202020204" pitchFamily="34" charset="0"/>
              </a:rPr>
              <a:t>_______ his knowledge with anyone who wanted to pass the time of day. Then I </a:t>
            </a:r>
            <a:r>
              <a:rPr lang="en-US" sz="1500" b="1" i="0" dirty="0">
                <a:effectLst/>
                <a:latin typeface="inherit"/>
              </a:rPr>
              <a:t>(2) </a:t>
            </a:r>
            <a:r>
              <a:rPr lang="en-US" sz="1500" b="0" i="0" dirty="0">
                <a:effectLst/>
                <a:latin typeface="Arial" panose="020B0604020202020204" pitchFamily="34" charset="0"/>
              </a:rPr>
              <a:t>_______ at the office of John D. Wood in Mount Street. I had to wait for some time, but eventually one of four assistants came over, introduced himself to me as Mr. Palmer and asked how he could help. After a closer inspection of the young man, I doubted that he could help anyone. He must have been about seventeen and was so pale and thin he looked as if a gust of wind might blow him </a:t>
            </a:r>
            <a:r>
              <a:rPr lang="en-US" sz="1500" b="1" i="0" dirty="0">
                <a:effectLst/>
                <a:latin typeface="inherit"/>
              </a:rPr>
              <a:t>(3) </a:t>
            </a:r>
            <a:r>
              <a:rPr lang="en-US" sz="1500" b="0" i="0" dirty="0">
                <a:effectLst/>
                <a:latin typeface="Arial" panose="020B0604020202020204" pitchFamily="34" charset="0"/>
              </a:rPr>
              <a:t>_______. “I’d like to know some details concerning Number 147 Chelsea Terrace,” I said. “Would madam please excuse me?” he </a:t>
            </a:r>
            <a:r>
              <a:rPr lang="en-US" sz="1500" b="1" i="0" dirty="0">
                <a:effectLst/>
                <a:latin typeface="inherit"/>
              </a:rPr>
              <a:t>(4) </a:t>
            </a:r>
            <a:r>
              <a:rPr lang="en-US" sz="1500" b="0" i="0" dirty="0">
                <a:effectLst/>
                <a:latin typeface="Arial" panose="020B0604020202020204" pitchFamily="34" charset="0"/>
              </a:rPr>
              <a:t>_______ and walked over to a filing cabinet. He </a:t>
            </a:r>
            <a:r>
              <a:rPr lang="en-US" sz="1500" b="1" i="0" dirty="0">
                <a:effectLst/>
                <a:latin typeface="inherit"/>
              </a:rPr>
              <a:t>(5) </a:t>
            </a:r>
            <a:r>
              <a:rPr lang="en-US" sz="1500" b="0" i="0" dirty="0">
                <a:effectLst/>
                <a:latin typeface="Arial" panose="020B0604020202020204" pitchFamily="34" charset="0"/>
              </a:rPr>
              <a:t>_______ no attempt to invite me in or even to offer me a chair. He placed the single sheet on the countertop and studied it closely.</a:t>
            </a:r>
          </a:p>
          <a:p>
            <a:pPr algn="l" fontAlgn="base"/>
            <a:r>
              <a:rPr lang="en-US" sz="1500" b="0" i="0" dirty="0">
                <a:effectLst/>
                <a:latin typeface="Arial" panose="020B0604020202020204" pitchFamily="34" charset="0"/>
              </a:rPr>
              <a:t>“A greengrocer’s shop,” he said. “Yes. What price is the owner asking for the property?” I asked. I was becoming more and more annoyed by being so obviously ignored. “One hundred and fifty guineas is being asked for the shop,” </a:t>
            </a:r>
            <a:r>
              <a:rPr lang="en-US" sz="1500" b="1" i="0" dirty="0">
                <a:effectLst/>
                <a:latin typeface="inherit"/>
              </a:rPr>
              <a:t>(6)</a:t>
            </a:r>
            <a:r>
              <a:rPr lang="en-US" sz="1500" b="0" i="0" dirty="0">
                <a:effectLst/>
                <a:latin typeface="Arial" panose="020B0604020202020204" pitchFamily="34" charset="0"/>
              </a:rPr>
              <a:t>_______ the assistant, his eyes fixed on the bottom line of the schedule. The shop turned out to be ridiculously expensive. I made my </a:t>
            </a:r>
            <a:r>
              <a:rPr lang="en-US" sz="1500" b="1" i="0" dirty="0">
                <a:effectLst/>
                <a:latin typeface="inherit"/>
              </a:rPr>
              <a:t>(7) </a:t>
            </a:r>
            <a:r>
              <a:rPr lang="en-US" sz="1500" b="0" i="0" dirty="0">
                <a:effectLst/>
                <a:latin typeface="Arial" panose="020B0604020202020204" pitchFamily="34" charset="0"/>
              </a:rPr>
              <a:t>_______ back to Chelsea, only too aware that I had no intention of buying a shop in the </a:t>
            </a:r>
            <a:r>
              <a:rPr lang="en-US" sz="1500" b="0" i="0" dirty="0" err="1">
                <a:effectLst/>
                <a:latin typeface="Arial" panose="020B0604020202020204" pitchFamily="34" charset="0"/>
              </a:rPr>
              <a:t>neighbourhood</a:t>
            </a:r>
            <a:r>
              <a:rPr lang="en-US" sz="1500" b="0" i="0" dirty="0">
                <a:effectLst/>
                <a:latin typeface="Arial" panose="020B0604020202020204" pitchFamily="34" charset="0"/>
              </a:rPr>
              <a:t>.</a:t>
            </a:r>
          </a:p>
          <a:p>
            <a:pPr algn="l" fontAlgn="base"/>
            <a:r>
              <a:rPr lang="en-US" sz="1500" b="0" i="0" dirty="0">
                <a:solidFill>
                  <a:srgbClr val="555555"/>
                </a:solidFill>
                <a:effectLst/>
                <a:latin typeface="Arial" panose="020B0604020202020204" pitchFamily="34" charset="0"/>
              </a:rPr>
              <a:t> </a:t>
            </a:r>
          </a:p>
          <a:p>
            <a:pPr algn="l" fontAlgn="base"/>
            <a:r>
              <a:rPr lang="en-US" sz="15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F4F6719A-E208-48ED-8C73-800FA70140EF}"/>
              </a:ext>
            </a:extLst>
          </p:cNvPr>
          <p:cNvSpPr/>
          <p:nvPr/>
        </p:nvSpPr>
        <p:spPr>
          <a:xfrm>
            <a:off x="908438" y="240541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31</a:t>
            </a:r>
            <a:endParaRPr lang="ru-RU" sz="1400" b="1" dirty="0">
              <a:solidFill>
                <a:schemeClr val="tx1"/>
              </a:solidFill>
            </a:endParaRPr>
          </a:p>
        </p:txBody>
      </p:sp>
      <p:sp>
        <p:nvSpPr>
          <p:cNvPr id="10" name="Прямоугольник 9">
            <a:extLst>
              <a:ext uri="{FF2B5EF4-FFF2-40B4-BE49-F238E27FC236}">
                <a16:creationId xmlns:a16="http://schemas.microsoft.com/office/drawing/2014/main" id="{15923E00-0B72-490C-B921-AB9003A7CD32}"/>
              </a:ext>
            </a:extLst>
          </p:cNvPr>
          <p:cNvSpPr/>
          <p:nvPr/>
        </p:nvSpPr>
        <p:spPr>
          <a:xfrm>
            <a:off x="526003" y="214549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30</a:t>
            </a:r>
            <a:endParaRPr lang="ru-RU" sz="1400" b="1" dirty="0">
              <a:solidFill>
                <a:schemeClr val="tx1"/>
              </a:solidFill>
            </a:endParaRPr>
          </a:p>
        </p:txBody>
      </p:sp>
      <p:sp>
        <p:nvSpPr>
          <p:cNvPr id="11" name="Прямоугольник 10">
            <a:extLst>
              <a:ext uri="{FF2B5EF4-FFF2-40B4-BE49-F238E27FC236}">
                <a16:creationId xmlns:a16="http://schemas.microsoft.com/office/drawing/2014/main" id="{7EF06DD3-3AA0-4903-B217-9B970ADFBFEC}"/>
              </a:ext>
            </a:extLst>
          </p:cNvPr>
          <p:cNvSpPr/>
          <p:nvPr/>
        </p:nvSpPr>
        <p:spPr>
          <a:xfrm>
            <a:off x="654373" y="3517669"/>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32</a:t>
            </a:r>
            <a:endParaRPr lang="ru-RU" sz="1400" b="1" dirty="0">
              <a:solidFill>
                <a:schemeClr val="tx1"/>
              </a:solidFill>
            </a:endParaRPr>
          </a:p>
        </p:txBody>
      </p:sp>
      <p:sp>
        <p:nvSpPr>
          <p:cNvPr id="12" name="Прямоугольник 11">
            <a:extLst>
              <a:ext uri="{FF2B5EF4-FFF2-40B4-BE49-F238E27FC236}">
                <a16:creationId xmlns:a16="http://schemas.microsoft.com/office/drawing/2014/main" id="{285B12D0-D08A-4416-896C-F461B12493C6}"/>
              </a:ext>
            </a:extLst>
          </p:cNvPr>
          <p:cNvSpPr/>
          <p:nvPr/>
        </p:nvSpPr>
        <p:spPr>
          <a:xfrm>
            <a:off x="5034531" y="3777446"/>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33</a:t>
            </a:r>
            <a:endParaRPr lang="ru-RU" sz="1400" b="1" dirty="0">
              <a:solidFill>
                <a:schemeClr val="tx1"/>
              </a:solidFill>
            </a:endParaRPr>
          </a:p>
        </p:txBody>
      </p:sp>
      <p:sp>
        <p:nvSpPr>
          <p:cNvPr id="14" name="Прямоугольник 13">
            <a:extLst>
              <a:ext uri="{FF2B5EF4-FFF2-40B4-BE49-F238E27FC236}">
                <a16:creationId xmlns:a16="http://schemas.microsoft.com/office/drawing/2014/main" id="{79518202-D06E-4074-A5DC-CBF5B46F561D}"/>
              </a:ext>
            </a:extLst>
          </p:cNvPr>
          <p:cNvSpPr/>
          <p:nvPr/>
        </p:nvSpPr>
        <p:spPr>
          <a:xfrm>
            <a:off x="2551519" y="398514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34</a:t>
            </a:r>
            <a:endParaRPr lang="ru-RU" sz="1400" b="1" dirty="0">
              <a:solidFill>
                <a:schemeClr val="tx1"/>
              </a:solidFill>
            </a:endParaRPr>
          </a:p>
        </p:txBody>
      </p:sp>
      <p:sp>
        <p:nvSpPr>
          <p:cNvPr id="15" name="Прямоугольник 14">
            <a:extLst>
              <a:ext uri="{FF2B5EF4-FFF2-40B4-BE49-F238E27FC236}">
                <a16:creationId xmlns:a16="http://schemas.microsoft.com/office/drawing/2014/main" id="{35AD0864-643E-4E88-AA0C-743A840CADD6}"/>
              </a:ext>
            </a:extLst>
          </p:cNvPr>
          <p:cNvSpPr/>
          <p:nvPr/>
        </p:nvSpPr>
        <p:spPr>
          <a:xfrm>
            <a:off x="6178658" y="489636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35</a:t>
            </a:r>
            <a:endParaRPr lang="ru-RU" sz="1400" b="1" dirty="0">
              <a:solidFill>
                <a:schemeClr val="tx1"/>
              </a:solidFill>
            </a:endParaRPr>
          </a:p>
        </p:txBody>
      </p:sp>
      <p:sp>
        <p:nvSpPr>
          <p:cNvPr id="16" name="Прямоугольник 15">
            <a:extLst>
              <a:ext uri="{FF2B5EF4-FFF2-40B4-BE49-F238E27FC236}">
                <a16:creationId xmlns:a16="http://schemas.microsoft.com/office/drawing/2014/main" id="{CD33B066-3783-4025-A718-8DFB03639E38}"/>
              </a:ext>
            </a:extLst>
          </p:cNvPr>
          <p:cNvSpPr/>
          <p:nvPr/>
        </p:nvSpPr>
        <p:spPr>
          <a:xfrm>
            <a:off x="3999849" y="535931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36</a:t>
            </a:r>
            <a:endParaRPr lang="ru-RU" sz="1400" b="1" dirty="0">
              <a:solidFill>
                <a:schemeClr val="tx1"/>
              </a:solidFill>
            </a:endParaRPr>
          </a:p>
        </p:txBody>
      </p:sp>
      <p:sp>
        <p:nvSpPr>
          <p:cNvPr id="17" name="Прямоугольник 16">
            <a:extLst>
              <a:ext uri="{FF2B5EF4-FFF2-40B4-BE49-F238E27FC236}">
                <a16:creationId xmlns:a16="http://schemas.microsoft.com/office/drawing/2014/main" id="{E4D44CED-4F71-4914-B111-FE6801C11491}"/>
              </a:ext>
            </a:extLst>
          </p:cNvPr>
          <p:cNvSpPr/>
          <p:nvPr/>
        </p:nvSpPr>
        <p:spPr>
          <a:xfrm>
            <a:off x="345974" y="6469635"/>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30</a:t>
            </a:r>
            <a:endParaRPr lang="ru-RU" sz="1400" b="1" dirty="0">
              <a:solidFill>
                <a:schemeClr val="tx1"/>
              </a:solidFill>
            </a:endParaRPr>
          </a:p>
        </p:txBody>
      </p:sp>
      <p:sp>
        <p:nvSpPr>
          <p:cNvPr id="18" name="Прямоугольник 17">
            <a:extLst>
              <a:ext uri="{FF2B5EF4-FFF2-40B4-BE49-F238E27FC236}">
                <a16:creationId xmlns:a16="http://schemas.microsoft.com/office/drawing/2014/main" id="{18E9C96F-84EA-4EDD-8A10-284AAAFFEFC5}"/>
              </a:ext>
            </a:extLst>
          </p:cNvPr>
          <p:cNvSpPr/>
          <p:nvPr/>
        </p:nvSpPr>
        <p:spPr>
          <a:xfrm>
            <a:off x="332501" y="6921712"/>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31</a:t>
            </a:r>
            <a:endParaRPr lang="ru-RU" sz="1400" b="1" dirty="0">
              <a:solidFill>
                <a:schemeClr val="tx1"/>
              </a:solidFill>
            </a:endParaRPr>
          </a:p>
        </p:txBody>
      </p:sp>
      <p:sp>
        <p:nvSpPr>
          <p:cNvPr id="19" name="Прямоугольник 18">
            <a:extLst>
              <a:ext uri="{FF2B5EF4-FFF2-40B4-BE49-F238E27FC236}">
                <a16:creationId xmlns:a16="http://schemas.microsoft.com/office/drawing/2014/main" id="{30568D0E-759F-40F8-B3E6-414A4F37727C}"/>
              </a:ext>
            </a:extLst>
          </p:cNvPr>
          <p:cNvSpPr/>
          <p:nvPr/>
        </p:nvSpPr>
        <p:spPr>
          <a:xfrm>
            <a:off x="342471" y="741476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32</a:t>
            </a:r>
            <a:endParaRPr lang="ru-RU" sz="1400" b="1" dirty="0">
              <a:solidFill>
                <a:schemeClr val="tx1"/>
              </a:solidFill>
            </a:endParaRPr>
          </a:p>
        </p:txBody>
      </p:sp>
      <p:sp>
        <p:nvSpPr>
          <p:cNvPr id="20" name="Прямоугольник 19">
            <a:extLst>
              <a:ext uri="{FF2B5EF4-FFF2-40B4-BE49-F238E27FC236}">
                <a16:creationId xmlns:a16="http://schemas.microsoft.com/office/drawing/2014/main" id="{5A4EDD6F-295B-42C4-8FDB-3B645CC5E551}"/>
              </a:ext>
            </a:extLst>
          </p:cNvPr>
          <p:cNvSpPr/>
          <p:nvPr/>
        </p:nvSpPr>
        <p:spPr>
          <a:xfrm>
            <a:off x="345973" y="791801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33</a:t>
            </a:r>
            <a:endParaRPr lang="ru-RU" sz="1400" b="1" dirty="0">
              <a:solidFill>
                <a:schemeClr val="tx1"/>
              </a:solidFill>
            </a:endParaRPr>
          </a:p>
        </p:txBody>
      </p:sp>
      <p:sp>
        <p:nvSpPr>
          <p:cNvPr id="21" name="Прямоугольник 20">
            <a:extLst>
              <a:ext uri="{FF2B5EF4-FFF2-40B4-BE49-F238E27FC236}">
                <a16:creationId xmlns:a16="http://schemas.microsoft.com/office/drawing/2014/main" id="{8AF1ADD0-F2D3-4407-A873-798381FB1B05}"/>
              </a:ext>
            </a:extLst>
          </p:cNvPr>
          <p:cNvSpPr/>
          <p:nvPr/>
        </p:nvSpPr>
        <p:spPr>
          <a:xfrm>
            <a:off x="331695" y="8435499"/>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34</a:t>
            </a:r>
            <a:endParaRPr lang="ru-RU" sz="1400" b="1" dirty="0">
              <a:solidFill>
                <a:schemeClr val="tx1"/>
              </a:solidFill>
            </a:endParaRPr>
          </a:p>
        </p:txBody>
      </p:sp>
      <p:sp>
        <p:nvSpPr>
          <p:cNvPr id="22" name="Прямоугольник 21">
            <a:extLst>
              <a:ext uri="{FF2B5EF4-FFF2-40B4-BE49-F238E27FC236}">
                <a16:creationId xmlns:a16="http://schemas.microsoft.com/office/drawing/2014/main" id="{021C48D6-A0C5-4DBC-BCA3-7EF964A5F016}"/>
              </a:ext>
            </a:extLst>
          </p:cNvPr>
          <p:cNvSpPr/>
          <p:nvPr/>
        </p:nvSpPr>
        <p:spPr>
          <a:xfrm>
            <a:off x="308072" y="892855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35</a:t>
            </a:r>
            <a:endParaRPr lang="ru-RU" sz="1400" b="1" dirty="0">
              <a:solidFill>
                <a:schemeClr val="tx1"/>
              </a:solidFill>
            </a:endParaRPr>
          </a:p>
        </p:txBody>
      </p:sp>
      <p:sp>
        <p:nvSpPr>
          <p:cNvPr id="23" name="Прямоугольник 22">
            <a:extLst>
              <a:ext uri="{FF2B5EF4-FFF2-40B4-BE49-F238E27FC236}">
                <a16:creationId xmlns:a16="http://schemas.microsoft.com/office/drawing/2014/main" id="{D413ADC4-DB67-4E4B-A656-E65ED3C70A22}"/>
              </a:ext>
            </a:extLst>
          </p:cNvPr>
          <p:cNvSpPr/>
          <p:nvPr/>
        </p:nvSpPr>
        <p:spPr>
          <a:xfrm>
            <a:off x="345974" y="942160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36</a:t>
            </a:r>
            <a:endParaRPr lang="ru-RU" sz="1400" b="1" dirty="0">
              <a:solidFill>
                <a:schemeClr val="tx1"/>
              </a:solidFill>
            </a:endParaRPr>
          </a:p>
        </p:txBody>
      </p:sp>
      <p:pic>
        <p:nvPicPr>
          <p:cNvPr id="24" name="Рисунок 23">
            <a:hlinkClick r:id="rId2" action="ppaction://hlinksldjump"/>
            <a:extLst>
              <a:ext uri="{FF2B5EF4-FFF2-40B4-BE49-F238E27FC236}">
                <a16:creationId xmlns:a16="http://schemas.microsoft.com/office/drawing/2014/main" id="{38FFF030-4044-47DF-BF4B-A1623E309EA1}"/>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873538" y="9430965"/>
            <a:ext cx="478971" cy="500825"/>
          </a:xfrm>
          <a:prstGeom prst="rect">
            <a:avLst/>
          </a:prstGeom>
        </p:spPr>
      </p:pic>
    </p:spTree>
    <p:extLst>
      <p:ext uri="{BB962C8B-B14F-4D97-AF65-F5344CB8AC3E}">
        <p14:creationId xmlns:p14="http://schemas.microsoft.com/office/powerpoint/2010/main" val="4240219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AE75B57-B0AF-45BA-BFA6-C254D7E9D215}"/>
              </a:ext>
            </a:extLst>
          </p:cNvPr>
          <p:cNvSpPr/>
          <p:nvPr/>
        </p:nvSpPr>
        <p:spPr>
          <a:xfrm>
            <a:off x="595686" y="75245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37</a:t>
            </a:r>
            <a:endParaRPr lang="ru-RU" sz="2400" b="1" dirty="0">
              <a:solidFill>
                <a:schemeClr val="tx1"/>
              </a:solidFill>
            </a:endParaRPr>
          </a:p>
        </p:txBody>
      </p:sp>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4004391761"/>
              </p:ext>
            </p:extLst>
          </p:nvPr>
        </p:nvGraphicFramePr>
        <p:xfrm>
          <a:off x="542093" y="1494243"/>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en-US" sz="1800" b="0" i="0" dirty="0">
                          <a:solidFill>
                            <a:srgbClr val="000000"/>
                          </a:solidFill>
                          <a:effectLst/>
                          <a:latin typeface="Arial" panose="020B0604020202020204" pitchFamily="34" charset="0"/>
                          <a:cs typeface="Arial" panose="020B0604020202020204" pitchFamily="34" charset="0"/>
                        </a:rPr>
                        <a:t>You have received an email message from your English-speaking pen-friend Orlando: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sp>
        <p:nvSpPr>
          <p:cNvPr id="7" name="Rectangle 1">
            <a:extLst>
              <a:ext uri="{FF2B5EF4-FFF2-40B4-BE49-F238E27FC236}">
                <a16:creationId xmlns:a16="http://schemas.microsoft.com/office/drawing/2014/main" id="{F0304119-7A94-4D68-865B-6D44171D53E6}"/>
              </a:ext>
            </a:extLst>
          </p:cNvPr>
          <p:cNvSpPr>
            <a:spLocks noChangeArrowheads="1"/>
          </p:cNvSpPr>
          <p:nvPr/>
        </p:nvSpPr>
        <p:spPr bwMode="auto">
          <a:xfrm>
            <a:off x="1160463" y="5892800"/>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Прямоугольник 9">
            <a:extLst>
              <a:ext uri="{FF2B5EF4-FFF2-40B4-BE49-F238E27FC236}">
                <a16:creationId xmlns:a16="http://schemas.microsoft.com/office/drawing/2014/main" id="{4FC1CF1E-9592-46CF-AA86-5DC442FAB0E7}"/>
              </a:ext>
            </a:extLst>
          </p:cNvPr>
          <p:cNvSpPr/>
          <p:nvPr/>
        </p:nvSpPr>
        <p:spPr>
          <a:xfrm>
            <a:off x="1284934" y="594712"/>
            <a:ext cx="5679055"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4</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Письм</a:t>
            </a:r>
            <a:r>
              <a:rPr lang="ru-RU" sz="3600" b="1" dirty="0">
                <a:ln w="9525">
                  <a:solidFill>
                    <a:schemeClr val="bg1"/>
                  </a:solidFill>
                  <a:prstDash val="solid"/>
                </a:ln>
                <a:effectLst>
                  <a:outerShdw blurRad="12700" dist="38100" dir="2700000" algn="tl" rotWithShape="0">
                    <a:schemeClr val="bg1">
                      <a:lumMod val="50000"/>
                    </a:schemeClr>
                  </a:outerShdw>
                </a:effectLst>
              </a:rPr>
              <a:t>енная речь</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graphicFrame>
        <p:nvGraphicFramePr>
          <p:cNvPr id="12" name="Таблица 11">
            <a:extLst>
              <a:ext uri="{FF2B5EF4-FFF2-40B4-BE49-F238E27FC236}">
                <a16:creationId xmlns:a16="http://schemas.microsoft.com/office/drawing/2014/main" id="{EE5B6E77-DB98-490F-A1B6-A6B7FD3C2C33}"/>
              </a:ext>
            </a:extLst>
          </p:cNvPr>
          <p:cNvGraphicFramePr>
            <a:graphicFrameLocks noGrp="1"/>
          </p:cNvGraphicFramePr>
          <p:nvPr>
            <p:extLst>
              <p:ext uri="{D42A27DB-BD31-4B8C-83A1-F6EECF244321}">
                <p14:modId xmlns:p14="http://schemas.microsoft.com/office/powerpoint/2010/main" val="291651798"/>
              </p:ext>
            </p:extLst>
          </p:nvPr>
        </p:nvGraphicFramePr>
        <p:xfrm>
          <a:off x="546711" y="2668760"/>
          <a:ext cx="6847734" cy="2484120"/>
        </p:xfrm>
        <a:graphic>
          <a:graphicData uri="http://schemas.openxmlformats.org/drawingml/2006/table">
            <a:tbl>
              <a:tblPr firstRow="1" bandRow="1">
                <a:tableStyleId>{5940675A-B579-460E-94D1-54222C63F5DA}</a:tableStyleId>
              </a:tblPr>
              <a:tblGrid>
                <a:gridCol w="6847734">
                  <a:extLst>
                    <a:ext uri="{9D8B030D-6E8A-4147-A177-3AD203B41FA5}">
                      <a16:colId xmlns:a16="http://schemas.microsoft.com/office/drawing/2014/main" val="629345109"/>
                    </a:ext>
                  </a:extLst>
                </a:gridCol>
              </a:tblGrid>
              <a:tr h="370840">
                <a:tc>
                  <a:txBody>
                    <a:bodyPr/>
                    <a:lstStyle/>
                    <a:p>
                      <a:r>
                        <a:rPr lang="en-US" sz="1600" b="1" i="0" dirty="0">
                          <a:latin typeface="+mn-lt"/>
                          <a:cs typeface="Times New Roman" panose="02020603050405020304" pitchFamily="18" charset="0"/>
                        </a:rPr>
                        <a:t>From: Orlando @mail.uk</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370840">
                <a:tc>
                  <a:txBody>
                    <a:bodyPr/>
                    <a:lstStyle/>
                    <a:p>
                      <a:r>
                        <a:rPr lang="en-US" sz="1600" b="1" i="0" dirty="0">
                          <a:latin typeface="+mn-lt"/>
                          <a:cs typeface="Times New Roman" panose="02020603050405020304" pitchFamily="18" charset="0"/>
                        </a:rPr>
                        <a:t>To: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370840">
                <a:tc>
                  <a:txBody>
                    <a:bodyPr/>
                    <a:lstStyle/>
                    <a:p>
                      <a:r>
                        <a:rPr lang="en-US" sz="1600" b="1" i="0" dirty="0">
                          <a:latin typeface="+mn-lt"/>
                          <a:cs typeface="Times New Roman" panose="02020603050405020304" pitchFamily="18" charset="0"/>
                        </a:rPr>
                        <a:t>Subject: Natural disasters</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370840">
                <a:tc>
                  <a:txBody>
                    <a:bodyPr/>
                    <a:lstStyle/>
                    <a:p>
                      <a:pPr fontAlgn="base"/>
                      <a:r>
                        <a:rPr lang="en-US" sz="1600" b="0" i="1" kern="1200" dirty="0">
                          <a:solidFill>
                            <a:schemeClr val="tx1"/>
                          </a:solidFill>
                          <a:effectLst/>
                          <a:latin typeface="+mn-lt"/>
                          <a:ea typeface="+mn-ea"/>
                          <a:cs typeface="+mn-cs"/>
                        </a:rPr>
                        <a:t>…My aunt lives in Texas and last week her house was ruined by a tornado. What do you think are the most horrible natural disasters? Which of them are typical of the place where you live? What can people do to protect themselves from them?</a:t>
                      </a:r>
                    </a:p>
                    <a:p>
                      <a:pPr fontAlgn="base"/>
                      <a:r>
                        <a:rPr lang="en-US" sz="1600" b="0" i="1" kern="1200" dirty="0">
                          <a:solidFill>
                            <a:schemeClr val="tx1"/>
                          </a:solidFill>
                          <a:effectLst/>
                          <a:latin typeface="+mn-lt"/>
                          <a:ea typeface="+mn-ea"/>
                          <a:cs typeface="+mn-cs"/>
                        </a:rPr>
                        <a:t>I got a new smart watch for my birthday this year!…</a:t>
                      </a:r>
                      <a:endParaRPr lang="en-US" sz="1600" b="0" i="0" kern="1200" dirty="0">
                        <a:solidFill>
                          <a:schemeClr val="tx1"/>
                        </a:solidFill>
                        <a:effectLst/>
                        <a:latin typeface="+mn-lt"/>
                        <a:ea typeface="+mn-ea"/>
                        <a:cs typeface="+mn-cs"/>
                      </a:endParaRPr>
                    </a:p>
                  </a:txBody>
                  <a:tcPr marL="95250" marR="95250" marT="76200" marB="76200" anchor="ctr"/>
                </a:tc>
                <a:extLst>
                  <a:ext uri="{0D108BD9-81ED-4DB2-BD59-A6C34878D82A}">
                    <a16:rowId xmlns:a16="http://schemas.microsoft.com/office/drawing/2014/main" val="1786070776"/>
                  </a:ext>
                </a:extLst>
              </a:tr>
            </a:tbl>
          </a:graphicData>
        </a:graphic>
      </p:graphicFrame>
      <p:graphicFrame>
        <p:nvGraphicFramePr>
          <p:cNvPr id="13" name="Таблица 12">
            <a:extLst>
              <a:ext uri="{FF2B5EF4-FFF2-40B4-BE49-F238E27FC236}">
                <a16:creationId xmlns:a16="http://schemas.microsoft.com/office/drawing/2014/main" id="{E7D5065F-91A7-4BC4-8C20-0FCF7D37AC40}"/>
              </a:ext>
            </a:extLst>
          </p:cNvPr>
          <p:cNvGraphicFramePr>
            <a:graphicFrameLocks noGrp="1"/>
          </p:cNvGraphicFramePr>
          <p:nvPr>
            <p:extLst>
              <p:ext uri="{D42A27DB-BD31-4B8C-83A1-F6EECF244321}">
                <p14:modId xmlns:p14="http://schemas.microsoft.com/office/powerpoint/2010/main" val="2051947042"/>
              </p:ext>
            </p:extLst>
          </p:nvPr>
        </p:nvGraphicFramePr>
        <p:xfrm>
          <a:off x="546711" y="5762858"/>
          <a:ext cx="4508882" cy="1554480"/>
        </p:xfrm>
        <a:graphic>
          <a:graphicData uri="http://schemas.openxmlformats.org/drawingml/2006/table">
            <a:tbl>
              <a:tblPr/>
              <a:tblGrid>
                <a:gridCol w="4508882">
                  <a:extLst>
                    <a:ext uri="{9D8B030D-6E8A-4147-A177-3AD203B41FA5}">
                      <a16:colId xmlns:a16="http://schemas.microsoft.com/office/drawing/2014/main" val="2795878553"/>
                    </a:ext>
                  </a:extLst>
                </a:gridCol>
              </a:tblGrid>
              <a:tr h="1300217">
                <a:tc>
                  <a:txBody>
                    <a:bodyPr/>
                    <a:lstStyle/>
                    <a:p>
                      <a:r>
                        <a:rPr lang="en-US" sz="1600" b="0" i="0" dirty="0">
                          <a:solidFill>
                            <a:schemeClr val="tx1"/>
                          </a:solidFill>
                          <a:effectLst/>
                          <a:latin typeface="TimesNewRoman"/>
                        </a:rPr>
                        <a:t>Write an email to Orlando.</a:t>
                      </a:r>
                      <a:br>
                        <a:rPr lang="en-US" sz="1600" b="0" i="0" dirty="0">
                          <a:solidFill>
                            <a:schemeClr val="tx1"/>
                          </a:solidFill>
                          <a:effectLst/>
                          <a:latin typeface="TimesNewRoman"/>
                        </a:rPr>
                      </a:br>
                      <a:r>
                        <a:rPr lang="en-US" sz="1600" b="0" i="0" dirty="0">
                          <a:solidFill>
                            <a:schemeClr val="tx1"/>
                          </a:solidFill>
                          <a:effectLst/>
                          <a:latin typeface="TimesNewRoman"/>
                        </a:rPr>
                        <a:t>In your message:</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answer his questions;</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ask </a:t>
                      </a:r>
                      <a:r>
                        <a:rPr lang="en-US" sz="1600" b="1" i="0" dirty="0">
                          <a:solidFill>
                            <a:schemeClr val="tx1"/>
                          </a:solidFill>
                          <a:effectLst/>
                          <a:latin typeface="TimesNewRoman"/>
                        </a:rPr>
                        <a:t>3 questions </a:t>
                      </a:r>
                      <a:r>
                        <a:rPr lang="en-US" sz="1600" b="0" i="0" dirty="0">
                          <a:solidFill>
                            <a:schemeClr val="tx1"/>
                          </a:solidFill>
                          <a:effectLst/>
                          <a:latin typeface="TimesNewRoman"/>
                        </a:rPr>
                        <a:t>about </a:t>
                      </a:r>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the smart watch.</a:t>
                      </a:r>
                      <a:br>
                        <a:rPr lang="en-US" sz="1600" b="0" i="0" dirty="0">
                          <a:solidFill>
                            <a:schemeClr val="tx1"/>
                          </a:solidFill>
                          <a:effectLst/>
                          <a:latin typeface="Times New Roman" panose="02020603050405020304" pitchFamily="18" charset="0"/>
                          <a:cs typeface="Times New Roman" panose="02020603050405020304" pitchFamily="18" charset="0"/>
                        </a:rPr>
                      </a:br>
                      <a:r>
                        <a:rPr lang="en-US" sz="1600" b="0" i="0" dirty="0">
                          <a:solidFill>
                            <a:schemeClr val="tx1"/>
                          </a:solidFill>
                          <a:effectLst/>
                          <a:latin typeface="TimesNewRoman"/>
                        </a:rPr>
                        <a:t>Write </a:t>
                      </a:r>
                      <a:r>
                        <a:rPr lang="en-US" sz="1600" b="1" i="0" dirty="0">
                          <a:solidFill>
                            <a:schemeClr val="tx1"/>
                          </a:solidFill>
                          <a:effectLst/>
                          <a:latin typeface="TimesNewRoman"/>
                        </a:rPr>
                        <a:t>100–140 words</a:t>
                      </a:r>
                      <a:r>
                        <a:rPr lang="en-US" sz="1600" b="0" i="0" dirty="0">
                          <a:solidFill>
                            <a:schemeClr val="tx1"/>
                          </a:solidFill>
                          <a:effectLst/>
                          <a:latin typeface="TimesNewRoman"/>
                        </a:rPr>
                        <a:t>.</a:t>
                      </a:r>
                      <a:br>
                        <a:rPr lang="en-US" sz="1600" b="0" i="0" dirty="0">
                          <a:solidFill>
                            <a:schemeClr val="tx1"/>
                          </a:solidFill>
                          <a:effectLst/>
                          <a:latin typeface="TimesNewRoman"/>
                        </a:rPr>
                      </a:br>
                      <a:r>
                        <a:rPr lang="en-US" sz="1600" b="0" i="0" dirty="0">
                          <a:solidFill>
                            <a:schemeClr val="tx1"/>
                          </a:solidFill>
                          <a:effectLst/>
                          <a:latin typeface="TimesNewRoman"/>
                        </a:rPr>
                        <a:t>Remember the rules of email writing.</a:t>
                      </a:r>
                      <a:endParaRPr lang="en-US" sz="1600"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0899759"/>
                  </a:ext>
                </a:extLst>
              </a:tr>
            </a:tbl>
          </a:graphicData>
        </a:graphic>
      </p:graphicFrame>
      <p:graphicFrame>
        <p:nvGraphicFramePr>
          <p:cNvPr id="14" name="Таблица 3">
            <a:extLst>
              <a:ext uri="{FF2B5EF4-FFF2-40B4-BE49-F238E27FC236}">
                <a16:creationId xmlns:a16="http://schemas.microsoft.com/office/drawing/2014/main" id="{87C8066D-E8A9-4EBD-BC13-D1D08EEB3C7F}"/>
              </a:ext>
            </a:extLst>
          </p:cNvPr>
          <p:cNvGraphicFramePr>
            <a:graphicFrameLocks noGrp="1"/>
          </p:cNvGraphicFramePr>
          <p:nvPr>
            <p:extLst>
              <p:ext uri="{D42A27DB-BD31-4B8C-83A1-F6EECF244321}">
                <p14:modId xmlns:p14="http://schemas.microsoft.com/office/powerpoint/2010/main" val="2888665724"/>
              </p:ext>
            </p:extLst>
          </p:nvPr>
        </p:nvGraphicFramePr>
        <p:xfrm>
          <a:off x="546711" y="7683476"/>
          <a:ext cx="6709874" cy="1492799"/>
        </p:xfrm>
        <a:graphic>
          <a:graphicData uri="http://schemas.openxmlformats.org/drawingml/2006/table">
            <a:tbl>
              <a:tblPr firstRow="1" bandRow="1">
                <a:tableStyleId>{5940675A-B579-460E-94D1-54222C63F5DA}</a:tableStyleId>
              </a:tblPr>
              <a:tblGrid>
                <a:gridCol w="6709874">
                  <a:extLst>
                    <a:ext uri="{9D8B030D-6E8A-4147-A177-3AD203B41FA5}">
                      <a16:colId xmlns:a16="http://schemas.microsoft.com/office/drawing/2014/main" val="629345109"/>
                    </a:ext>
                  </a:extLst>
                </a:gridCol>
              </a:tblGrid>
              <a:tr h="282127">
                <a:tc>
                  <a:txBody>
                    <a:bodyPr/>
                    <a:lstStyle/>
                    <a:p>
                      <a:r>
                        <a:rPr lang="en-US" sz="1600" b="1" i="0" dirty="0">
                          <a:latin typeface="+mn-lt"/>
                          <a:cs typeface="Times New Roman" panose="02020603050405020304" pitchFamily="18" charset="0"/>
                        </a:rPr>
                        <a:t>From: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282127">
                <a:tc>
                  <a:txBody>
                    <a:bodyPr/>
                    <a:lstStyle/>
                    <a:p>
                      <a:r>
                        <a:rPr lang="en-US" sz="1600" b="1" i="0" dirty="0">
                          <a:latin typeface="+mn-lt"/>
                          <a:cs typeface="Times New Roman" panose="02020603050405020304" pitchFamily="18" charset="0"/>
                        </a:rPr>
                        <a:t>To: Orlando@uk.com </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282127">
                <a:tc>
                  <a:txBody>
                    <a:bodyPr/>
                    <a:lstStyle/>
                    <a:p>
                      <a:r>
                        <a:rPr lang="en-US" sz="1600" b="1" i="0" dirty="0">
                          <a:latin typeface="+mn-lt"/>
                          <a:cs typeface="Times New Roman" panose="02020603050405020304" pitchFamily="18" charset="0"/>
                        </a:rPr>
                        <a:t>Subject: Natural disasters</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486959">
                <a:tc>
                  <a:txBody>
                    <a:bodyPr/>
                    <a:lstStyle/>
                    <a:p>
                      <a:endParaRPr lang="en-US" dirty="0"/>
                    </a:p>
                  </a:txBody>
                  <a:tcPr/>
                </a:tc>
                <a:extLst>
                  <a:ext uri="{0D108BD9-81ED-4DB2-BD59-A6C34878D82A}">
                    <a16:rowId xmlns:a16="http://schemas.microsoft.com/office/drawing/2014/main" val="1786070776"/>
                  </a:ext>
                </a:extLst>
              </a:tr>
            </a:tbl>
          </a:graphicData>
        </a:graphic>
      </p:graphicFrame>
    </p:spTree>
    <p:extLst>
      <p:ext uri="{BB962C8B-B14F-4D97-AF65-F5344CB8AC3E}">
        <p14:creationId xmlns:p14="http://schemas.microsoft.com/office/powerpoint/2010/main" val="351416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1117100403"/>
              </p:ext>
            </p:extLst>
          </p:nvPr>
        </p:nvGraphicFramePr>
        <p:xfrm>
          <a:off x="482056" y="838474"/>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ru-RU" sz="1600" b="0" i="1" dirty="0">
                          <a:solidFill>
                            <a:srgbClr val="000000"/>
                          </a:solidFill>
                          <a:effectLst/>
                          <a:latin typeface="TimesNewRoman"/>
                        </a:rPr>
                        <a:t>Выберите только ОДНО из двух предложенных заданий (</a:t>
                      </a:r>
                      <a:r>
                        <a:rPr lang="en-US" sz="1600" b="0" i="1" dirty="0">
                          <a:solidFill>
                            <a:srgbClr val="000000"/>
                          </a:solidFill>
                          <a:effectLst/>
                          <a:latin typeface="TimesNewRoman"/>
                        </a:rPr>
                        <a:t>38</a:t>
                      </a:r>
                      <a:r>
                        <a:rPr lang="ru-RU" sz="1600" b="0" i="1" dirty="0">
                          <a:solidFill>
                            <a:srgbClr val="000000"/>
                          </a:solidFill>
                          <a:effectLst/>
                          <a:latin typeface="TimesNewRoman"/>
                        </a:rPr>
                        <a:t>.1 или </a:t>
                      </a:r>
                      <a:r>
                        <a:rPr lang="en-US" sz="1600" b="0" i="1" dirty="0">
                          <a:solidFill>
                            <a:srgbClr val="000000"/>
                          </a:solidFill>
                          <a:effectLst/>
                          <a:latin typeface="TimesNewRoman"/>
                        </a:rPr>
                        <a:t>38</a:t>
                      </a:r>
                      <a:r>
                        <a:rPr lang="ru-RU" sz="1600" b="0" i="1" dirty="0">
                          <a:solidFill>
                            <a:srgbClr val="000000"/>
                          </a:solidFill>
                          <a:effectLst/>
                          <a:latin typeface="TimesNewRoman"/>
                        </a:rPr>
                        <a:t>.2),</a:t>
                      </a:r>
                      <a:br>
                        <a:rPr lang="ru-RU" sz="1600" b="0" i="1" dirty="0">
                          <a:solidFill>
                            <a:srgbClr val="000000"/>
                          </a:solidFill>
                          <a:effectLst/>
                          <a:latin typeface="TimesNewRoman"/>
                        </a:rPr>
                      </a:br>
                      <a:r>
                        <a:rPr lang="ru-RU" sz="1600" b="0" i="1" dirty="0">
                          <a:solidFill>
                            <a:srgbClr val="000000"/>
                          </a:solidFill>
                          <a:effectLst/>
                          <a:latin typeface="TimesNewRoman"/>
                        </a:rPr>
                        <a:t>укажите его номер в БЛАНКЕ ОТВЕТОВ № 2 и выполните согласно данному</a:t>
                      </a:r>
                      <a:r>
                        <a:rPr lang="en-US" sz="1600" b="0" i="1" dirty="0">
                          <a:solidFill>
                            <a:srgbClr val="000000"/>
                          </a:solidFill>
                          <a:effectLst/>
                          <a:latin typeface="TimesNewRoman"/>
                        </a:rPr>
                        <a:t> </a:t>
                      </a:r>
                      <a:r>
                        <a:rPr lang="ru-RU" sz="1600" b="0" i="1" dirty="0">
                          <a:solidFill>
                            <a:srgbClr val="000000"/>
                          </a:solidFill>
                          <a:effectLst/>
                          <a:latin typeface="TimesNewRoman"/>
                        </a:rPr>
                        <a:t>плану. </a:t>
                      </a:r>
                      <a:r>
                        <a:rPr lang="ru-RU" sz="1600" b="1" i="1" dirty="0">
                          <a:solidFill>
                            <a:srgbClr val="000000"/>
                          </a:solidFill>
                          <a:effectLst/>
                          <a:latin typeface="TimesNewRoman"/>
                        </a:rPr>
                        <a:t>В ответе на задание </a:t>
                      </a:r>
                      <a:r>
                        <a:rPr lang="en-US" sz="1600" b="1" i="1" dirty="0">
                          <a:solidFill>
                            <a:srgbClr val="000000"/>
                          </a:solidFill>
                          <a:effectLst/>
                          <a:latin typeface="TimesNewRoman"/>
                        </a:rPr>
                        <a:t>38</a:t>
                      </a:r>
                      <a:r>
                        <a:rPr lang="ru-RU" sz="1600" b="1" i="1" dirty="0">
                          <a:solidFill>
                            <a:srgbClr val="000000"/>
                          </a:solidFill>
                          <a:effectLst/>
                          <a:latin typeface="TimesNewRoman"/>
                        </a:rPr>
                        <a:t> числительные пишите цифрами</a:t>
                      </a:r>
                      <a:endParaRPr lang="ru-RU" sz="2800"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graphicFrame>
        <p:nvGraphicFramePr>
          <p:cNvPr id="4" name="Таблица 3">
            <a:extLst>
              <a:ext uri="{FF2B5EF4-FFF2-40B4-BE49-F238E27FC236}">
                <a16:creationId xmlns:a16="http://schemas.microsoft.com/office/drawing/2014/main" id="{627F62F9-0627-4B93-BCCC-3A93F4803C5F}"/>
              </a:ext>
            </a:extLst>
          </p:cNvPr>
          <p:cNvGraphicFramePr>
            <a:graphicFrameLocks noGrp="1"/>
          </p:cNvGraphicFramePr>
          <p:nvPr/>
        </p:nvGraphicFramePr>
        <p:xfrm>
          <a:off x="482056" y="1965659"/>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NewRoman"/>
                        </a:rPr>
                        <a:t>Imagine that you are doing a project on </a:t>
                      </a:r>
                      <a:r>
                        <a:rPr lang="en-US" sz="1600" b="1" i="0" dirty="0">
                          <a:solidFill>
                            <a:srgbClr val="000000"/>
                          </a:solidFill>
                          <a:effectLst/>
                          <a:latin typeface="TimesNewRoman"/>
                        </a:rPr>
                        <a:t>top 5 dishes among people in </a:t>
                      </a:r>
                      <a:r>
                        <a:rPr lang="en-US" sz="1600" b="1" i="0" dirty="0" err="1">
                          <a:solidFill>
                            <a:srgbClr val="000000"/>
                          </a:solidFill>
                          <a:effectLst/>
                          <a:latin typeface="TimesNewRoman"/>
                        </a:rPr>
                        <a:t>Rusland</a:t>
                      </a:r>
                      <a:r>
                        <a:rPr lang="en-US" sz="1600" b="0" i="0" dirty="0">
                          <a:solidFill>
                            <a:srgbClr val="000000"/>
                          </a:solidFill>
                          <a:effectLst/>
                          <a:latin typeface="TimesNewRoman"/>
                        </a:rPr>
                        <a:t>. You have found some data on the subject –</a:t>
                      </a:r>
                      <a:r>
                        <a:rPr lang="ru-RU" sz="1600" b="0" i="0" dirty="0">
                          <a:solidFill>
                            <a:srgbClr val="000000"/>
                          </a:solidFill>
                          <a:effectLst/>
                          <a:latin typeface="TimesNewRoman"/>
                        </a:rPr>
                        <a:t> </a:t>
                      </a:r>
                      <a:r>
                        <a:rPr lang="en-US" sz="1600" b="0" i="0" dirty="0">
                          <a:solidFill>
                            <a:srgbClr val="000000"/>
                          </a:solidFill>
                          <a:effectLst/>
                          <a:latin typeface="TimesNewRoman"/>
                        </a:rPr>
                        <a:t>the results of the opinion polls (see the table below).</a:t>
                      </a:r>
                      <a:br>
                        <a:rPr lang="en-US" sz="1600" b="0" i="0" dirty="0">
                          <a:solidFill>
                            <a:srgbClr val="000000"/>
                          </a:solidFill>
                          <a:effectLst/>
                          <a:latin typeface="TimesNewRoman"/>
                        </a:rPr>
                      </a:br>
                      <a:r>
                        <a:rPr lang="en-US" sz="1600" b="1" i="0" dirty="0">
                          <a:solidFill>
                            <a:srgbClr val="000000"/>
                          </a:solidFill>
                          <a:effectLst/>
                          <a:latin typeface="TimesNewRoman"/>
                        </a:rPr>
                        <a:t>Comment on the data in the table and give your opinion on</a:t>
                      </a:r>
                      <a:r>
                        <a:rPr lang="ru-RU" sz="1600" b="1" i="0" dirty="0">
                          <a:solidFill>
                            <a:srgbClr val="000000"/>
                          </a:solidFill>
                          <a:effectLst/>
                          <a:latin typeface="TimesNewRoman"/>
                        </a:rPr>
                        <a:t> </a:t>
                      </a:r>
                      <a:r>
                        <a:rPr lang="en-US" sz="1600" b="1" i="0" dirty="0">
                          <a:solidFill>
                            <a:srgbClr val="000000"/>
                          </a:solidFill>
                          <a:effectLst/>
                          <a:latin typeface="TimesNewRoman"/>
                        </a:rPr>
                        <a:t>the subject of the project</a:t>
                      </a:r>
                      <a:r>
                        <a:rPr lang="en-US" sz="1600" b="0" i="0" dirty="0">
                          <a:solidFill>
                            <a:srgbClr val="000000"/>
                          </a:solidFill>
                          <a:effectLst/>
                          <a:latin typeface="TimesNewRoman"/>
                        </a:rPr>
                        <a:t>.</a:t>
                      </a:r>
                      <a:endParaRPr lang="en-US" sz="36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6" name="Rectangle 1">
            <a:extLst>
              <a:ext uri="{FF2B5EF4-FFF2-40B4-BE49-F238E27FC236}">
                <a16:creationId xmlns:a16="http://schemas.microsoft.com/office/drawing/2014/main" id="{255BDB5A-A775-41D8-9FAF-8A64CFB4D030}"/>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10" name="Таблица 9">
            <a:extLst>
              <a:ext uri="{FF2B5EF4-FFF2-40B4-BE49-F238E27FC236}">
                <a16:creationId xmlns:a16="http://schemas.microsoft.com/office/drawing/2014/main" id="{B81BBFA3-080F-4EEB-B53B-909592471F78}"/>
              </a:ext>
            </a:extLst>
          </p:cNvPr>
          <p:cNvGraphicFramePr>
            <a:graphicFrameLocks noGrp="1"/>
          </p:cNvGraphicFramePr>
          <p:nvPr>
            <p:extLst>
              <p:ext uri="{D42A27DB-BD31-4B8C-83A1-F6EECF244321}">
                <p14:modId xmlns:p14="http://schemas.microsoft.com/office/powerpoint/2010/main" val="4022563411"/>
              </p:ext>
            </p:extLst>
          </p:nvPr>
        </p:nvGraphicFramePr>
        <p:xfrm>
          <a:off x="282080" y="6140019"/>
          <a:ext cx="7056944" cy="3344164"/>
        </p:xfrm>
        <a:graphic>
          <a:graphicData uri="http://schemas.openxmlformats.org/drawingml/2006/table">
            <a:tbl>
              <a:tblPr/>
              <a:tblGrid>
                <a:gridCol w="7056944">
                  <a:extLst>
                    <a:ext uri="{9D8B030D-6E8A-4147-A177-3AD203B41FA5}">
                      <a16:colId xmlns:a16="http://schemas.microsoft.com/office/drawing/2014/main" val="4129916521"/>
                    </a:ext>
                  </a:extLst>
                </a:gridCol>
              </a:tblGrid>
              <a:tr h="617901">
                <a:tc>
                  <a:txBody>
                    <a:bodyPr/>
                    <a:lstStyle/>
                    <a:p>
                      <a:pPr>
                        <a:lnSpc>
                          <a:spcPct val="150000"/>
                        </a:lnSpc>
                      </a:pPr>
                      <a:r>
                        <a:rPr lang="en-US" sz="1600" dirty="0">
                          <a:solidFill>
                            <a:srgbClr val="000000"/>
                          </a:solidFill>
                          <a:latin typeface="TimesNewRoman"/>
                        </a:rPr>
                        <a:t>Write </a:t>
                      </a:r>
                      <a:r>
                        <a:rPr lang="en-US" sz="1600" b="1" dirty="0">
                          <a:solidFill>
                            <a:srgbClr val="000000"/>
                          </a:solidFill>
                          <a:latin typeface="TimesNewRoman"/>
                        </a:rPr>
                        <a:t>200–250 words</a:t>
                      </a:r>
                      <a:r>
                        <a:rPr lang="en-US" sz="1600" dirty="0">
                          <a:solidFill>
                            <a:srgbClr val="000000"/>
                          </a:solidFill>
                          <a:latin typeface="TimesNewRoman"/>
                        </a:rPr>
                        <a:t>.</a:t>
                      </a:r>
                      <a:br>
                        <a:rPr lang="en-US" sz="1600" dirty="0">
                          <a:solidFill>
                            <a:srgbClr val="000000"/>
                          </a:solidFill>
                          <a:latin typeface="TimesNewRoman"/>
                        </a:rPr>
                      </a:br>
                      <a:r>
                        <a:rPr lang="en-US" sz="1600" dirty="0">
                          <a:solidFill>
                            <a:srgbClr val="000000"/>
                          </a:solidFill>
                          <a:latin typeface="TimesNewRoman"/>
                        </a:rPr>
                        <a:t>Use the following plan:</a:t>
                      </a:r>
                      <a:br>
                        <a:rPr lang="en-US" sz="1600" dirty="0">
                          <a:solidFill>
                            <a:srgbClr val="000000"/>
                          </a:solidFill>
                          <a:latin typeface="TimesNewRoman"/>
                        </a:rPr>
                      </a:br>
                      <a:r>
                        <a:rPr lang="en-US" sz="1600" dirty="0">
                          <a:solidFill>
                            <a:srgbClr val="000000"/>
                          </a:solidFill>
                          <a:latin typeface="TimesNewRoman"/>
                        </a:rPr>
                        <a:t>– make an opening statement on the subject of the project;</a:t>
                      </a:r>
                      <a:br>
                        <a:rPr lang="en-US" sz="1600" dirty="0">
                          <a:solidFill>
                            <a:srgbClr val="000000"/>
                          </a:solidFill>
                          <a:latin typeface="TimesNewRoman"/>
                        </a:rPr>
                      </a:br>
                      <a:r>
                        <a:rPr lang="en-US" sz="1600" dirty="0">
                          <a:solidFill>
                            <a:srgbClr val="000000"/>
                          </a:solidFill>
                          <a:latin typeface="TimesNewRoman"/>
                        </a:rPr>
                        <a:t>– select and report 2–3 facts;</a:t>
                      </a:r>
                      <a:br>
                        <a:rPr lang="en-US" sz="1600" dirty="0">
                          <a:solidFill>
                            <a:srgbClr val="000000"/>
                          </a:solidFill>
                          <a:latin typeface="TimesNewRoman"/>
                        </a:rPr>
                      </a:br>
                      <a:r>
                        <a:rPr lang="en-US" sz="1600" dirty="0">
                          <a:solidFill>
                            <a:srgbClr val="000000"/>
                          </a:solidFill>
                          <a:latin typeface="TimesNewRoman"/>
                        </a:rPr>
                        <a:t>– make 1–2 comparisons where relevant</a:t>
                      </a:r>
                      <a:r>
                        <a:rPr lang="ru-RU" sz="1600" dirty="0">
                          <a:solidFill>
                            <a:srgbClr val="000000"/>
                          </a:solidFill>
                          <a:latin typeface="TimesNewRoman"/>
                        </a:rPr>
                        <a:t> </a:t>
                      </a:r>
                      <a:r>
                        <a:rPr lang="en-US" sz="1600" b="0" dirty="0">
                          <a:solidFill>
                            <a:srgbClr val="000000"/>
                          </a:solidFill>
                          <a:effectLst/>
                          <a:latin typeface="Times New Roman" panose="02020603050405020304" pitchFamily="18" charset="0"/>
                          <a:cs typeface="Times New Roman" panose="02020603050405020304" pitchFamily="18" charset="0"/>
                        </a:rPr>
                        <a:t>and give your comments;</a:t>
                      </a:r>
                      <a:br>
                        <a:rPr lang="en-US" sz="1600" dirty="0">
                          <a:solidFill>
                            <a:srgbClr val="000000"/>
                          </a:solidFill>
                          <a:latin typeface="TimesNewRoman"/>
                        </a:rPr>
                      </a:br>
                      <a:r>
                        <a:rPr lang="en-US" sz="1600" dirty="0">
                          <a:solidFill>
                            <a:srgbClr val="000000"/>
                          </a:solidFill>
                          <a:latin typeface="TimesNewRoman"/>
                        </a:rPr>
                        <a:t>– outline a problem that can arise while making traditional dishes and suggest a way of solving it;</a:t>
                      </a:r>
                      <a:br>
                        <a:rPr lang="en-US" sz="1600" dirty="0">
                          <a:solidFill>
                            <a:srgbClr val="000000"/>
                          </a:solidFill>
                          <a:latin typeface="TimesNewRoman"/>
                        </a:rPr>
                      </a:br>
                      <a:r>
                        <a:rPr lang="en-US" sz="1600" dirty="0">
                          <a:solidFill>
                            <a:srgbClr val="000000"/>
                          </a:solidFill>
                          <a:latin typeface="TimesNewRoman"/>
                        </a:rPr>
                        <a:t>– 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a:t>
                      </a:r>
                      <a:r>
                        <a:rPr lang="en-US" sz="1600" dirty="0">
                          <a:solidFill>
                            <a:srgbClr val="000000"/>
                          </a:solidFill>
                          <a:latin typeface="TimesNewRoman"/>
                        </a:rPr>
                        <a:t>on teaching children how to cook.</a:t>
                      </a:r>
                      <a:endParaRPr lang="en-US" sz="3200" dirty="0"/>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6604756"/>
                  </a:ext>
                </a:extLst>
              </a:tr>
            </a:tbl>
          </a:graphicData>
        </a:graphic>
      </p:graphicFrame>
      <p:sp>
        <p:nvSpPr>
          <p:cNvPr id="14" name="Прямоугольник 13">
            <a:extLst>
              <a:ext uri="{FF2B5EF4-FFF2-40B4-BE49-F238E27FC236}">
                <a16:creationId xmlns:a16="http://schemas.microsoft.com/office/drawing/2014/main" id="{B38748A0-9B33-4D0E-B5C7-8BA5BAF5C58B}"/>
              </a:ext>
            </a:extLst>
          </p:cNvPr>
          <p:cNvSpPr/>
          <p:nvPr/>
        </p:nvSpPr>
        <p:spPr>
          <a:xfrm>
            <a:off x="482056" y="400218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38.1</a:t>
            </a:r>
            <a:endParaRPr lang="ru-RU" sz="1600" b="1" dirty="0">
              <a:solidFill>
                <a:schemeClr val="tx1"/>
              </a:solidFill>
            </a:endParaRPr>
          </a:p>
        </p:txBody>
      </p:sp>
      <p:graphicFrame>
        <p:nvGraphicFramePr>
          <p:cNvPr id="11" name="Таблица 13">
            <a:extLst>
              <a:ext uri="{FF2B5EF4-FFF2-40B4-BE49-F238E27FC236}">
                <a16:creationId xmlns:a16="http://schemas.microsoft.com/office/drawing/2014/main" id="{2FEEDF1A-9171-4D89-BC00-0DF0F30E0612}"/>
              </a:ext>
            </a:extLst>
          </p:cNvPr>
          <p:cNvGraphicFramePr>
            <a:graphicFrameLocks noGrp="1"/>
          </p:cNvGraphicFramePr>
          <p:nvPr/>
        </p:nvGraphicFramePr>
        <p:xfrm>
          <a:off x="1364601" y="3364087"/>
          <a:ext cx="5974423" cy="2628000"/>
        </p:xfrm>
        <a:graphic>
          <a:graphicData uri="http://schemas.openxmlformats.org/drawingml/2006/table">
            <a:tbl>
              <a:tblPr firstRow="1" bandRow="1">
                <a:tableStyleId>{5940675A-B579-460E-94D1-54222C63F5DA}</a:tableStyleId>
              </a:tblPr>
              <a:tblGrid>
                <a:gridCol w="3203597">
                  <a:extLst>
                    <a:ext uri="{9D8B030D-6E8A-4147-A177-3AD203B41FA5}">
                      <a16:colId xmlns:a16="http://schemas.microsoft.com/office/drawing/2014/main" val="2598292103"/>
                    </a:ext>
                  </a:extLst>
                </a:gridCol>
                <a:gridCol w="2770826">
                  <a:extLst>
                    <a:ext uri="{9D8B030D-6E8A-4147-A177-3AD203B41FA5}">
                      <a16:colId xmlns:a16="http://schemas.microsoft.com/office/drawing/2014/main" val="2806026190"/>
                    </a:ext>
                  </a:extLst>
                </a:gridCol>
              </a:tblGrid>
              <a:tr h="438000">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Dishes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Number of respondents (%)</a:t>
                      </a:r>
                      <a:r>
                        <a:rPr lang="en-US"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4646276"/>
                  </a:ext>
                </a:extLst>
              </a:tr>
              <a:tr h="438000">
                <a:tc>
                  <a:txBody>
                    <a:bodyPr/>
                    <a:lstStyle/>
                    <a:p>
                      <a:r>
                        <a:rPr lang="en-US" sz="1600" dirty="0">
                          <a:latin typeface="Times New Roman" panose="02020603050405020304" pitchFamily="18" charset="0"/>
                          <a:cs typeface="Times New Roman" panose="02020603050405020304" pitchFamily="18" charset="0"/>
                        </a:rPr>
                        <a:t>Borsch</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36</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332070306"/>
                  </a:ext>
                </a:extLst>
              </a:tr>
              <a:tr h="438000">
                <a:tc>
                  <a:txBody>
                    <a:bodyPr/>
                    <a:lstStyle/>
                    <a:p>
                      <a:r>
                        <a:rPr lang="en-US" sz="1600" dirty="0" err="1">
                          <a:latin typeface="Times New Roman" panose="02020603050405020304" pitchFamily="18" charset="0"/>
                          <a:cs typeface="Times New Roman" panose="02020603050405020304" pitchFamily="18" charset="0"/>
                        </a:rPr>
                        <a:t>Okroshka</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7</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192855623"/>
                  </a:ext>
                </a:extLst>
              </a:tr>
              <a:tr h="438000">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Russian salad</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33</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2887514586"/>
                  </a:ext>
                </a:extLst>
              </a:tr>
              <a:tr h="438000">
                <a:tc>
                  <a:txBody>
                    <a:bodyPr/>
                    <a:lstStyle/>
                    <a:p>
                      <a:r>
                        <a:rPr lang="en-US" sz="1600" dirty="0" err="1">
                          <a:latin typeface="Times New Roman" panose="02020603050405020304" pitchFamily="18" charset="0"/>
                          <a:cs typeface="Times New Roman" panose="02020603050405020304" pitchFamily="18" charset="0"/>
                        </a:rPr>
                        <a:t>Kholodets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14</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129166492"/>
                  </a:ext>
                </a:extLst>
              </a:tr>
              <a:tr h="438000">
                <a:tc>
                  <a:txBody>
                    <a:bodyPr/>
                    <a:lstStyle/>
                    <a:p>
                      <a:r>
                        <a:rPr lang="en-US" sz="1600" dirty="0" err="1">
                          <a:latin typeface="Times New Roman" panose="02020603050405020304" pitchFamily="18" charset="0"/>
                          <a:cs typeface="Times New Roman" panose="02020603050405020304" pitchFamily="18" charset="0"/>
                        </a:rPr>
                        <a:t>Vinegrette</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10</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659871993"/>
                  </a:ext>
                </a:extLst>
              </a:tr>
            </a:tbl>
          </a:graphicData>
        </a:graphic>
      </p:graphicFrame>
    </p:spTree>
    <p:extLst>
      <p:ext uri="{BB962C8B-B14F-4D97-AF65-F5344CB8AC3E}">
        <p14:creationId xmlns:p14="http://schemas.microsoft.com/office/powerpoint/2010/main" val="3813641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12C79111-4A4D-F006-DEA9-9EE14F37694D}"/>
              </a:ext>
            </a:extLst>
          </p:cNvPr>
          <p:cNvGraphicFramePr>
            <a:graphicFrameLocks noGrp="1"/>
          </p:cNvGraphicFramePr>
          <p:nvPr>
            <p:extLst>
              <p:ext uri="{D42A27DB-BD31-4B8C-83A1-F6EECF244321}">
                <p14:modId xmlns:p14="http://schemas.microsoft.com/office/powerpoint/2010/main" val="3039478184"/>
              </p:ext>
            </p:extLst>
          </p:nvPr>
        </p:nvGraphicFramePr>
        <p:xfrm>
          <a:off x="408765" y="1103675"/>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 New Roman" panose="02020603050405020304" pitchFamily="18" charset="0"/>
                          <a:cs typeface="Times New Roman" panose="02020603050405020304" pitchFamily="18" charset="0"/>
                        </a:rPr>
                        <a:t>Imagine that you are doing a project on </a:t>
                      </a:r>
                      <a:r>
                        <a:rPr lang="en-US" sz="1600" b="1" i="0" dirty="0">
                          <a:solidFill>
                            <a:srgbClr val="000000"/>
                          </a:solidFill>
                          <a:effectLst/>
                          <a:latin typeface="Times New Roman" panose="02020603050405020304" pitchFamily="18" charset="0"/>
                          <a:cs typeface="Times New Roman" panose="02020603050405020304" pitchFamily="18" charset="0"/>
                        </a:rPr>
                        <a:t>ways of learning English in </a:t>
                      </a:r>
                      <a:r>
                        <a:rPr lang="en-US" sz="1600" b="1" i="0" dirty="0" err="1">
                          <a:solidFill>
                            <a:srgbClr val="000000"/>
                          </a:solidFill>
                          <a:effectLst/>
                          <a:latin typeface="Times New Roman" panose="02020603050405020304" pitchFamily="18" charset="0"/>
                          <a:cs typeface="Times New Roman" panose="02020603050405020304" pitchFamily="18" charset="0"/>
                        </a:rPr>
                        <a:t>Zetland</a:t>
                      </a:r>
                      <a:r>
                        <a:rPr lang="en-US" sz="1600" b="0" i="0" dirty="0">
                          <a:solidFill>
                            <a:srgbClr val="000000"/>
                          </a:solidFill>
                          <a:effectLst/>
                          <a:latin typeface="Times New Roman" panose="02020603050405020304" pitchFamily="18" charset="0"/>
                          <a:cs typeface="Times New Roman" panose="02020603050405020304" pitchFamily="18" charset="0"/>
                        </a:rPr>
                        <a:t>. You have found some data on the subject –</a:t>
                      </a:r>
                      <a:r>
                        <a:rPr lang="ru-RU" sz="1600" b="0" i="0" dirty="0">
                          <a:solidFill>
                            <a:srgbClr val="000000"/>
                          </a:solidFill>
                          <a:effectLst/>
                          <a:latin typeface="Times New Roman" panose="02020603050405020304" pitchFamily="18" charset="0"/>
                          <a:cs typeface="Times New Roman" panose="02020603050405020304" pitchFamily="18" charset="0"/>
                        </a:rPr>
                        <a:t> </a:t>
                      </a:r>
                      <a:r>
                        <a:rPr lang="en-US" sz="1600" b="0" i="0" dirty="0">
                          <a:solidFill>
                            <a:srgbClr val="000000"/>
                          </a:solidFill>
                          <a:effectLst/>
                          <a:latin typeface="Times New Roman" panose="02020603050405020304" pitchFamily="18" charset="0"/>
                          <a:cs typeface="Times New Roman" panose="02020603050405020304" pitchFamily="18" charset="0"/>
                        </a:rPr>
                        <a:t>the results of the opinion polls (see the pie chart below).</a:t>
                      </a:r>
                      <a:br>
                        <a:rPr lang="en-US" sz="1600" b="0" i="0" dirty="0">
                          <a:solidFill>
                            <a:srgbClr val="000000"/>
                          </a:solidFill>
                          <a:effectLst/>
                          <a:latin typeface="Times New Roman" panose="02020603050405020304" pitchFamily="18" charset="0"/>
                          <a:cs typeface="Times New Roman" panose="02020603050405020304" pitchFamily="18" charset="0"/>
                        </a:rPr>
                      </a:br>
                      <a:r>
                        <a:rPr lang="en-US" sz="1600" b="1" i="0" dirty="0">
                          <a:solidFill>
                            <a:srgbClr val="000000"/>
                          </a:solidFill>
                          <a:effectLst/>
                          <a:latin typeface="Times New Roman" panose="02020603050405020304" pitchFamily="18" charset="0"/>
                          <a:cs typeface="Times New Roman" panose="02020603050405020304" pitchFamily="18" charset="0"/>
                        </a:rPr>
                        <a:t>Comment on the data in the pie chart and give your opinion on</a:t>
                      </a:r>
                      <a:r>
                        <a:rPr lang="ru-RU" sz="1600" b="1" i="0" dirty="0">
                          <a:solidFill>
                            <a:srgbClr val="000000"/>
                          </a:solidFill>
                          <a:effectLst/>
                          <a:latin typeface="Times New Roman" panose="02020603050405020304" pitchFamily="18" charset="0"/>
                          <a:cs typeface="Times New Roman" panose="02020603050405020304" pitchFamily="18" charset="0"/>
                        </a:rPr>
                        <a:t> </a:t>
                      </a:r>
                      <a:r>
                        <a:rPr lang="en-US" sz="1600" b="1" i="0" dirty="0">
                          <a:solidFill>
                            <a:srgbClr val="000000"/>
                          </a:solidFill>
                          <a:effectLst/>
                          <a:latin typeface="Times New Roman" panose="02020603050405020304" pitchFamily="18" charset="0"/>
                          <a:cs typeface="Times New Roman" panose="02020603050405020304" pitchFamily="18" charset="0"/>
                        </a:rPr>
                        <a:t>the subject of the project</a:t>
                      </a:r>
                      <a:r>
                        <a:rPr lang="en-US" sz="1600" b="0" i="0" dirty="0">
                          <a:solidFill>
                            <a:srgbClr val="000000"/>
                          </a:solidFill>
                          <a:effectLst/>
                          <a:latin typeface="Times New Roman" panose="02020603050405020304" pitchFamily="18" charset="0"/>
                          <a:cs typeface="Times New Roman" panose="02020603050405020304" pitchFamily="18" charset="0"/>
                        </a:rPr>
                        <a:t>.</a:t>
                      </a:r>
                      <a:endParaRPr lang="en-US" sz="3600" dirty="0">
                        <a:effectLst/>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4" name="Rectangle 1">
            <a:extLst>
              <a:ext uri="{FF2B5EF4-FFF2-40B4-BE49-F238E27FC236}">
                <a16:creationId xmlns:a16="http://schemas.microsoft.com/office/drawing/2014/main" id="{E5C9B534-2BB9-68F7-1EAA-7B09319704B2}"/>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46B09B9E-D970-E950-A75E-968476B998F4}"/>
              </a:ext>
            </a:extLst>
          </p:cNvPr>
          <p:cNvSpPr/>
          <p:nvPr/>
        </p:nvSpPr>
        <p:spPr>
          <a:xfrm>
            <a:off x="299350" y="2729410"/>
            <a:ext cx="564777" cy="486354"/>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rPr>
              <a:t>38</a:t>
            </a:r>
            <a:r>
              <a:rPr lang="en-US" sz="1600" b="1" dirty="0">
                <a:solidFill>
                  <a:schemeClr val="tx1"/>
                </a:solidFill>
              </a:rPr>
              <a:t>.2</a:t>
            </a:r>
            <a:endParaRPr lang="ru-RU" sz="1600" b="1" dirty="0">
              <a:solidFill>
                <a:schemeClr val="tx1"/>
              </a:solidFill>
            </a:endParaRPr>
          </a:p>
        </p:txBody>
      </p:sp>
      <p:sp>
        <p:nvSpPr>
          <p:cNvPr id="20" name="TextBox 19">
            <a:extLst>
              <a:ext uri="{FF2B5EF4-FFF2-40B4-BE49-F238E27FC236}">
                <a16:creationId xmlns:a16="http://schemas.microsoft.com/office/drawing/2014/main" id="{023D8785-F50B-CF24-FDEF-35533A5D818F}"/>
              </a:ext>
            </a:extLst>
          </p:cNvPr>
          <p:cNvSpPr txBox="1"/>
          <p:nvPr/>
        </p:nvSpPr>
        <p:spPr>
          <a:xfrm>
            <a:off x="951156" y="6820796"/>
            <a:ext cx="6314577" cy="3002745"/>
          </a:xfrm>
          <a:prstGeom prst="rect">
            <a:avLst/>
          </a:prstGeom>
          <a:noFill/>
        </p:spPr>
        <p:txBody>
          <a:bodyPr wrap="square">
            <a:spAutoFit/>
          </a:bodyPr>
          <a:lstStyle/>
          <a:p>
            <a:pPr>
              <a:lnSpc>
                <a:spcPct val="150000"/>
              </a:lnSpc>
            </a:pPr>
            <a:r>
              <a:rPr lang="en-US" sz="1600" b="0" dirty="0">
                <a:solidFill>
                  <a:srgbClr val="000000"/>
                </a:solidFill>
                <a:effectLst/>
                <a:latin typeface="Times New Roman" panose="02020603050405020304" pitchFamily="18" charset="0"/>
                <a:cs typeface="Times New Roman" panose="02020603050405020304" pitchFamily="18" charset="0"/>
              </a:rPr>
              <a:t>Write </a:t>
            </a:r>
            <a:r>
              <a:rPr lang="en-US" sz="1600" b="1" dirty="0">
                <a:solidFill>
                  <a:srgbClr val="000000"/>
                </a:solidFill>
                <a:effectLst/>
                <a:latin typeface="Times New Roman" panose="02020603050405020304" pitchFamily="18" charset="0"/>
                <a:cs typeface="Times New Roman" panose="02020603050405020304" pitchFamily="18" charset="0"/>
              </a:rPr>
              <a:t>200–250 words</a:t>
            </a:r>
            <a:r>
              <a:rPr lang="en-US" sz="1600" b="0" dirty="0">
                <a:solidFill>
                  <a:srgbClr val="000000"/>
                </a:solidFill>
                <a:effectLst/>
                <a:latin typeface="Times New Roman" panose="02020603050405020304" pitchFamily="18" charset="0"/>
                <a:cs typeface="Times New Roman" panose="02020603050405020304" pitchFamily="18" charset="0"/>
              </a:rPr>
              <a: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Use the following</a:t>
            </a:r>
            <a:r>
              <a:rPr lang="ru-RU" sz="1600" b="0" dirty="0">
                <a:solidFill>
                  <a:srgbClr val="000000"/>
                </a:solidFill>
                <a:effectLst/>
                <a:latin typeface="Times New Roman" panose="02020603050405020304" pitchFamily="18" charset="0"/>
                <a:cs typeface="Times New Roman" panose="02020603050405020304" pitchFamily="18" charset="0"/>
              </a:rPr>
              <a:t> </a:t>
            </a:r>
            <a:r>
              <a:rPr lang="en-US" sz="1600" b="0" dirty="0">
                <a:solidFill>
                  <a:srgbClr val="000000"/>
                </a:solidFill>
                <a:effectLst/>
                <a:latin typeface="Times New Roman" panose="02020603050405020304" pitchFamily="18" charset="0"/>
                <a:cs typeface="Times New Roman" panose="02020603050405020304" pitchFamily="18" charset="0"/>
              </a:rPr>
              <a:t>statement on the subject of the project;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select and report 2–3 facts;</a:t>
            </a:r>
          </a:p>
          <a:p>
            <a:pPr>
              <a:lnSpc>
                <a:spcPct val="150000"/>
              </a:lnSpc>
            </a:pPr>
            <a:r>
              <a:rPr lang="en-US" sz="1600" b="0" dirty="0">
                <a:solidFill>
                  <a:srgbClr val="000000"/>
                </a:solidFill>
                <a:effectLst/>
                <a:latin typeface="Times New Roman" panose="02020603050405020304" pitchFamily="18" charset="0"/>
                <a:cs typeface="Times New Roman" panose="02020603050405020304" pitchFamily="18" charset="0"/>
              </a:rPr>
              <a:t>make 1–2 comparisons where relevant and give your comments;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outline a problem that one can face </a:t>
            </a:r>
            <a:r>
              <a:rPr lang="en-US" sz="1600" dirty="0">
                <a:solidFill>
                  <a:srgbClr val="000000"/>
                </a:solidFill>
                <a:latin typeface="Times New Roman" panose="02020603050405020304" pitchFamily="18" charset="0"/>
                <a:cs typeface="Times New Roman" panose="02020603050405020304" pitchFamily="18" charset="0"/>
              </a:rPr>
              <a:t>learning English and suggest a way of solving it;</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 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on the importance of learning English.</a:t>
            </a:r>
            <a:endParaRPr lang="en-US" sz="3600" dirty="0">
              <a:effectLst/>
              <a:latin typeface="Times New Roman" panose="02020603050405020304" pitchFamily="18" charset="0"/>
              <a:cs typeface="Times New Roman" panose="02020603050405020304" pitchFamily="18" charset="0"/>
            </a:endParaRPr>
          </a:p>
        </p:txBody>
      </p:sp>
      <p:graphicFrame>
        <p:nvGraphicFramePr>
          <p:cNvPr id="2" name="Диаграмма 1">
            <a:extLst>
              <a:ext uri="{FF2B5EF4-FFF2-40B4-BE49-F238E27FC236}">
                <a16:creationId xmlns:a16="http://schemas.microsoft.com/office/drawing/2014/main" id="{04470FF3-73BA-085B-AAFD-72A836D3286A}"/>
              </a:ext>
            </a:extLst>
          </p:cNvPr>
          <p:cNvGraphicFramePr/>
          <p:nvPr>
            <p:extLst>
              <p:ext uri="{D42A27DB-BD31-4B8C-83A1-F6EECF244321}">
                <p14:modId xmlns:p14="http://schemas.microsoft.com/office/powerpoint/2010/main" val="98144507"/>
              </p:ext>
            </p:extLst>
          </p:nvPr>
        </p:nvGraphicFramePr>
        <p:xfrm>
          <a:off x="2289821" y="3376205"/>
          <a:ext cx="2758191" cy="2799040"/>
        </p:xfrm>
        <a:graphic>
          <a:graphicData uri="http://schemas.openxmlformats.org/drawingml/2006/chart">
            <c:chart xmlns:c="http://schemas.openxmlformats.org/drawingml/2006/chart" xmlns:r="http://schemas.openxmlformats.org/officeDocument/2006/relationships" r:id="rId2"/>
          </a:graphicData>
        </a:graphic>
      </p:graphicFrame>
      <p:sp>
        <p:nvSpPr>
          <p:cNvPr id="19" name="Облачко с текстом: прямоугольное со скругленными углами 18">
            <a:extLst>
              <a:ext uri="{FF2B5EF4-FFF2-40B4-BE49-F238E27FC236}">
                <a16:creationId xmlns:a16="http://schemas.microsoft.com/office/drawing/2014/main" id="{116F71EB-8FAC-731E-5F58-525937838586}"/>
              </a:ext>
            </a:extLst>
          </p:cNvPr>
          <p:cNvSpPr/>
          <p:nvPr/>
        </p:nvSpPr>
        <p:spPr>
          <a:xfrm>
            <a:off x="4432983" y="5600041"/>
            <a:ext cx="1672116" cy="767653"/>
          </a:xfrm>
          <a:prstGeom prst="wedgeRoundRectCallout">
            <a:avLst>
              <a:gd name="adj1" fmla="val -67621"/>
              <a:gd name="adj2" fmla="val -63504"/>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1" name="TextBox 20">
            <a:extLst>
              <a:ext uri="{FF2B5EF4-FFF2-40B4-BE49-F238E27FC236}">
                <a16:creationId xmlns:a16="http://schemas.microsoft.com/office/drawing/2014/main" id="{F945D060-33F5-40C9-191F-7AA106365F5F}"/>
              </a:ext>
            </a:extLst>
          </p:cNvPr>
          <p:cNvSpPr txBox="1"/>
          <p:nvPr/>
        </p:nvSpPr>
        <p:spPr>
          <a:xfrm>
            <a:off x="4557095" y="5696687"/>
            <a:ext cx="1828541" cy="707886"/>
          </a:xfrm>
          <a:prstGeom prst="rect">
            <a:avLst/>
          </a:prstGeom>
          <a:noFill/>
        </p:spPr>
        <p:txBody>
          <a:bodyPr wrap="square" rtlCol="0">
            <a:spAutoFit/>
          </a:bodyPr>
          <a:lstStyle/>
          <a:p>
            <a:r>
              <a:rPr lang="en-US" sz="1200" b="1" dirty="0"/>
              <a:t>Watching videos </a:t>
            </a:r>
          </a:p>
          <a:p>
            <a:r>
              <a:rPr lang="en-US" sz="1200" b="1" dirty="0"/>
              <a:t>and TV programs</a:t>
            </a:r>
          </a:p>
          <a:p>
            <a:r>
              <a:rPr lang="en-US" sz="1600" b="1" dirty="0"/>
              <a:t>           25%</a:t>
            </a:r>
            <a:endParaRPr lang="ru-RU" sz="1600" b="1" dirty="0"/>
          </a:p>
        </p:txBody>
      </p:sp>
      <p:sp>
        <p:nvSpPr>
          <p:cNvPr id="22" name="Облачко с текстом: прямоугольное со скругленными углами 21">
            <a:extLst>
              <a:ext uri="{FF2B5EF4-FFF2-40B4-BE49-F238E27FC236}">
                <a16:creationId xmlns:a16="http://schemas.microsoft.com/office/drawing/2014/main" id="{902FE5A6-6DB8-5F8C-DB9C-8EEF9FF794EC}"/>
              </a:ext>
            </a:extLst>
          </p:cNvPr>
          <p:cNvSpPr/>
          <p:nvPr/>
        </p:nvSpPr>
        <p:spPr>
          <a:xfrm>
            <a:off x="5030044" y="4784411"/>
            <a:ext cx="1752576" cy="523221"/>
          </a:xfrm>
          <a:prstGeom prst="wedgeRoundRectCallout">
            <a:avLst>
              <a:gd name="adj1" fmla="val -66665"/>
              <a:gd name="adj2" fmla="val -27111"/>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4" name="Облачко с текстом: прямоугольное со скругленными углами 23">
            <a:extLst>
              <a:ext uri="{FF2B5EF4-FFF2-40B4-BE49-F238E27FC236}">
                <a16:creationId xmlns:a16="http://schemas.microsoft.com/office/drawing/2014/main" id="{69D2900D-4C36-E3A7-91CD-6EACDA300EB4}"/>
              </a:ext>
            </a:extLst>
          </p:cNvPr>
          <p:cNvSpPr/>
          <p:nvPr/>
        </p:nvSpPr>
        <p:spPr>
          <a:xfrm>
            <a:off x="4835920" y="3937019"/>
            <a:ext cx="2107541" cy="523221"/>
          </a:xfrm>
          <a:prstGeom prst="wedgeRoundRectCallout">
            <a:avLst>
              <a:gd name="adj1" fmla="val -71328"/>
              <a:gd name="adj2" fmla="val 55878"/>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5" name="TextBox 24">
            <a:extLst>
              <a:ext uri="{FF2B5EF4-FFF2-40B4-BE49-F238E27FC236}">
                <a16:creationId xmlns:a16="http://schemas.microsoft.com/office/drawing/2014/main" id="{B2674B08-098E-F52E-4EE0-6A570CFD8E62}"/>
              </a:ext>
            </a:extLst>
          </p:cNvPr>
          <p:cNvSpPr txBox="1"/>
          <p:nvPr/>
        </p:nvSpPr>
        <p:spPr>
          <a:xfrm>
            <a:off x="5050184" y="4826169"/>
            <a:ext cx="1893278" cy="523220"/>
          </a:xfrm>
          <a:prstGeom prst="rect">
            <a:avLst/>
          </a:prstGeom>
          <a:noFill/>
        </p:spPr>
        <p:txBody>
          <a:bodyPr wrap="square" rtlCol="0">
            <a:spAutoFit/>
          </a:bodyPr>
          <a:lstStyle/>
          <a:p>
            <a:r>
              <a:rPr lang="en-US" sz="1200" b="1" dirty="0"/>
              <a:t>Taking language classes</a:t>
            </a:r>
          </a:p>
          <a:p>
            <a:r>
              <a:rPr lang="en-US" sz="1600" b="1" dirty="0"/>
              <a:t>              20%</a:t>
            </a:r>
            <a:endParaRPr lang="ru-RU" sz="1600" b="1" dirty="0"/>
          </a:p>
        </p:txBody>
      </p:sp>
      <p:sp>
        <p:nvSpPr>
          <p:cNvPr id="26" name="Облачко с текстом: прямоугольное со скругленными углами 25">
            <a:extLst>
              <a:ext uri="{FF2B5EF4-FFF2-40B4-BE49-F238E27FC236}">
                <a16:creationId xmlns:a16="http://schemas.microsoft.com/office/drawing/2014/main" id="{AD201981-D28B-9ADC-DCA5-87A49798DF47}"/>
              </a:ext>
            </a:extLst>
          </p:cNvPr>
          <p:cNvSpPr/>
          <p:nvPr/>
        </p:nvSpPr>
        <p:spPr>
          <a:xfrm rot="10800000">
            <a:off x="2369277" y="3417643"/>
            <a:ext cx="1748606" cy="523221"/>
          </a:xfrm>
          <a:prstGeom prst="wedgeRoundRectCallout">
            <a:avLst>
              <a:gd name="adj1" fmla="val -55438"/>
              <a:gd name="adj2" fmla="val -86392"/>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7" name="TextBox 26">
            <a:extLst>
              <a:ext uri="{FF2B5EF4-FFF2-40B4-BE49-F238E27FC236}">
                <a16:creationId xmlns:a16="http://schemas.microsoft.com/office/drawing/2014/main" id="{D80E020E-1740-DDD9-701C-1AB8190C8D2B}"/>
              </a:ext>
            </a:extLst>
          </p:cNvPr>
          <p:cNvSpPr txBox="1"/>
          <p:nvPr/>
        </p:nvSpPr>
        <p:spPr>
          <a:xfrm>
            <a:off x="4861273" y="3949009"/>
            <a:ext cx="2223717" cy="523220"/>
          </a:xfrm>
          <a:prstGeom prst="rect">
            <a:avLst/>
          </a:prstGeom>
          <a:noFill/>
        </p:spPr>
        <p:txBody>
          <a:bodyPr wrap="square" rtlCol="0">
            <a:spAutoFit/>
          </a:bodyPr>
          <a:lstStyle/>
          <a:p>
            <a:r>
              <a:rPr lang="en-US" sz="1200" b="1" dirty="0"/>
              <a:t>Using special programs for PC</a:t>
            </a:r>
          </a:p>
          <a:p>
            <a:r>
              <a:rPr lang="en-US" sz="1600" b="1" dirty="0"/>
              <a:t>                   15%</a:t>
            </a:r>
            <a:endParaRPr lang="ru-RU" sz="1600" b="1" dirty="0"/>
          </a:p>
        </p:txBody>
      </p:sp>
      <p:sp>
        <p:nvSpPr>
          <p:cNvPr id="28" name="Облачко с текстом: прямоугольное со скругленными углами 27">
            <a:extLst>
              <a:ext uri="{FF2B5EF4-FFF2-40B4-BE49-F238E27FC236}">
                <a16:creationId xmlns:a16="http://schemas.microsoft.com/office/drawing/2014/main" id="{706097D4-744A-9A26-4FF8-D0429B56AAD8}"/>
              </a:ext>
            </a:extLst>
          </p:cNvPr>
          <p:cNvSpPr/>
          <p:nvPr/>
        </p:nvSpPr>
        <p:spPr>
          <a:xfrm>
            <a:off x="1039290" y="4691572"/>
            <a:ext cx="1910060" cy="523221"/>
          </a:xfrm>
          <a:prstGeom prst="wedgeRoundRectCallout">
            <a:avLst>
              <a:gd name="adj1" fmla="val 79989"/>
              <a:gd name="adj2" fmla="val 596"/>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9" name="TextBox 28">
            <a:extLst>
              <a:ext uri="{FF2B5EF4-FFF2-40B4-BE49-F238E27FC236}">
                <a16:creationId xmlns:a16="http://schemas.microsoft.com/office/drawing/2014/main" id="{CDAA1F51-287F-691E-46AA-3DF1AB86A5FD}"/>
              </a:ext>
            </a:extLst>
          </p:cNvPr>
          <p:cNvSpPr txBox="1"/>
          <p:nvPr/>
        </p:nvSpPr>
        <p:spPr>
          <a:xfrm>
            <a:off x="1039290" y="4729679"/>
            <a:ext cx="2092115" cy="523220"/>
          </a:xfrm>
          <a:prstGeom prst="rect">
            <a:avLst/>
          </a:prstGeom>
          <a:noFill/>
        </p:spPr>
        <p:txBody>
          <a:bodyPr wrap="square" rtlCol="0">
            <a:spAutoFit/>
          </a:bodyPr>
          <a:lstStyle/>
          <a:p>
            <a:r>
              <a:rPr lang="en-US" sz="1200" b="1" dirty="0"/>
              <a:t>Engaging with English media</a:t>
            </a:r>
          </a:p>
          <a:p>
            <a:r>
              <a:rPr lang="en-US" sz="1600" b="1" dirty="0"/>
              <a:t>                 30%</a:t>
            </a:r>
            <a:endParaRPr lang="ru-RU" sz="1600" b="1" dirty="0"/>
          </a:p>
        </p:txBody>
      </p:sp>
      <p:sp>
        <p:nvSpPr>
          <p:cNvPr id="30" name="TextBox 29">
            <a:extLst>
              <a:ext uri="{FF2B5EF4-FFF2-40B4-BE49-F238E27FC236}">
                <a16:creationId xmlns:a16="http://schemas.microsoft.com/office/drawing/2014/main" id="{E51DE168-CB56-46C0-7860-3D9F5604E607}"/>
              </a:ext>
            </a:extLst>
          </p:cNvPr>
          <p:cNvSpPr txBox="1"/>
          <p:nvPr/>
        </p:nvSpPr>
        <p:spPr>
          <a:xfrm>
            <a:off x="1860202" y="2815654"/>
            <a:ext cx="4136621" cy="400110"/>
          </a:xfrm>
          <a:prstGeom prst="rect">
            <a:avLst/>
          </a:prstGeom>
          <a:noFill/>
        </p:spPr>
        <p:txBody>
          <a:bodyPr wrap="square" rtlCol="0">
            <a:spAutoFit/>
          </a:bodyPr>
          <a:lstStyle/>
          <a:p>
            <a:pPr algn="ctr" rtl="0">
              <a:defRPr sz="2128" b="1" i="0" u="none" strike="noStrike" kern="1200" baseline="0">
                <a:solidFill>
                  <a:prstClr val="black">
                    <a:lumMod val="65000"/>
                    <a:lumOff val="35000"/>
                  </a:prstClr>
                </a:solidFill>
                <a:latin typeface="+mn-lt"/>
                <a:ea typeface="+mn-ea"/>
                <a:cs typeface="+mn-cs"/>
              </a:defRPr>
            </a:pPr>
            <a:r>
              <a:rPr lang="en-US" sz="2000" dirty="0">
                <a:solidFill>
                  <a:schemeClr val="tx1"/>
                </a:solidFill>
              </a:rPr>
              <a:t>Ways of learning </a:t>
            </a:r>
            <a:r>
              <a:rPr lang="en-US" sz="2000" dirty="0">
                <a:solidFill>
                  <a:schemeClr val="tx1">
                    <a:lumMod val="85000"/>
                    <a:lumOff val="15000"/>
                  </a:schemeClr>
                </a:solidFill>
              </a:rPr>
              <a:t>English</a:t>
            </a:r>
          </a:p>
        </p:txBody>
      </p:sp>
      <p:sp>
        <p:nvSpPr>
          <p:cNvPr id="31" name="TextBox 30">
            <a:extLst>
              <a:ext uri="{FF2B5EF4-FFF2-40B4-BE49-F238E27FC236}">
                <a16:creationId xmlns:a16="http://schemas.microsoft.com/office/drawing/2014/main" id="{07DBA880-34D1-6B95-0ED6-BE4E6BC05CDE}"/>
              </a:ext>
            </a:extLst>
          </p:cNvPr>
          <p:cNvSpPr txBox="1"/>
          <p:nvPr/>
        </p:nvSpPr>
        <p:spPr>
          <a:xfrm>
            <a:off x="951156" y="2704472"/>
            <a:ext cx="6286011" cy="3970318"/>
          </a:xfrm>
          <a:prstGeom prst="rect">
            <a:avLst/>
          </a:prstGeom>
          <a:noFill/>
          <a:ln>
            <a:solidFill>
              <a:schemeClr val="tx1">
                <a:lumMod val="65000"/>
                <a:lumOff val="35000"/>
              </a:schemeClr>
            </a:solidFill>
          </a:ln>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ru-RU" dirty="0"/>
          </a:p>
        </p:txBody>
      </p:sp>
      <p:sp>
        <p:nvSpPr>
          <p:cNvPr id="23" name="TextBox 22">
            <a:extLst>
              <a:ext uri="{FF2B5EF4-FFF2-40B4-BE49-F238E27FC236}">
                <a16:creationId xmlns:a16="http://schemas.microsoft.com/office/drawing/2014/main" id="{2CA9CBC0-B484-70AF-198D-2A18CEB2A3EC}"/>
              </a:ext>
            </a:extLst>
          </p:cNvPr>
          <p:cNvSpPr txBox="1"/>
          <p:nvPr/>
        </p:nvSpPr>
        <p:spPr>
          <a:xfrm>
            <a:off x="2421284" y="3436698"/>
            <a:ext cx="1748606" cy="523220"/>
          </a:xfrm>
          <a:prstGeom prst="rect">
            <a:avLst/>
          </a:prstGeom>
          <a:noFill/>
        </p:spPr>
        <p:txBody>
          <a:bodyPr wrap="square" rtlCol="0">
            <a:spAutoFit/>
          </a:bodyPr>
          <a:lstStyle/>
          <a:p>
            <a:r>
              <a:rPr lang="en-US" sz="1200" b="1" dirty="0"/>
              <a:t>Reading English  books     </a:t>
            </a:r>
          </a:p>
          <a:p>
            <a:r>
              <a:rPr lang="en-US" sz="1200" b="1" dirty="0"/>
              <a:t>                  </a:t>
            </a:r>
            <a:r>
              <a:rPr lang="en-US" sz="1600" b="1" dirty="0"/>
              <a:t>10%</a:t>
            </a:r>
            <a:endParaRPr lang="ru-RU" sz="1600" b="1" dirty="0"/>
          </a:p>
        </p:txBody>
      </p:sp>
    </p:spTree>
    <p:extLst>
      <p:ext uri="{BB962C8B-B14F-4D97-AF65-F5344CB8AC3E}">
        <p14:creationId xmlns:p14="http://schemas.microsoft.com/office/powerpoint/2010/main" val="2930762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F3FAEB8-A45E-45F8-A8DD-B92D107CAF1F}"/>
              </a:ext>
            </a:extLst>
          </p:cNvPr>
          <p:cNvSpPr txBox="1"/>
          <p:nvPr/>
        </p:nvSpPr>
        <p:spPr>
          <a:xfrm>
            <a:off x="268941" y="211162"/>
            <a:ext cx="7021791" cy="10947677"/>
          </a:xfrm>
          <a:prstGeom prst="rect">
            <a:avLst/>
          </a:prstGeom>
          <a:noFill/>
        </p:spPr>
        <p:txBody>
          <a:bodyPr wrap="square">
            <a:spAutoFit/>
          </a:bodyPr>
          <a:lstStyle/>
          <a:p>
            <a:pPr algn="ctr" fontAlgn="base"/>
            <a:r>
              <a:rPr lang="en-US" sz="1400" b="1" dirty="0" err="1">
                <a:effectLst/>
                <a:latin typeface="inherit"/>
              </a:rPr>
              <a:t>Задание</a:t>
            </a:r>
            <a:r>
              <a:rPr lang="en-US" sz="1400" b="1" dirty="0">
                <a:effectLst/>
                <a:latin typeface="inherit"/>
              </a:rPr>
              <a:t> 1</a:t>
            </a:r>
            <a:endParaRPr lang="en-US" sz="1400" b="1" dirty="0">
              <a:effectLst/>
              <a:latin typeface="Playfair Display"/>
            </a:endParaRPr>
          </a:p>
          <a:p>
            <a:pPr algn="ctr" fontAlgn="base"/>
            <a:r>
              <a:rPr lang="en-US" sz="1400" b="1" dirty="0" err="1">
                <a:effectLst/>
                <a:latin typeface="inherit"/>
              </a:rPr>
              <a:t>Тексты</a:t>
            </a:r>
            <a:r>
              <a:rPr lang="en-US" sz="1400" b="1" dirty="0">
                <a:effectLst/>
                <a:latin typeface="inherit"/>
              </a:rPr>
              <a:t> </a:t>
            </a:r>
            <a:r>
              <a:rPr lang="en-US" sz="1400" b="1" dirty="0" err="1">
                <a:effectLst/>
                <a:latin typeface="inherit"/>
              </a:rPr>
              <a:t>для</a:t>
            </a:r>
            <a:r>
              <a:rPr lang="en-US" sz="1400" b="1" dirty="0">
                <a:effectLst/>
                <a:latin typeface="inherit"/>
              </a:rPr>
              <a:t> </a:t>
            </a:r>
            <a:r>
              <a:rPr lang="en-US" sz="1400" b="1" dirty="0" err="1">
                <a:effectLst/>
                <a:latin typeface="inherit"/>
              </a:rPr>
              <a:t>аудирования</a:t>
            </a:r>
            <a:endParaRPr lang="en-US" sz="1400" b="1" dirty="0">
              <a:effectLst/>
              <a:latin typeface="Playfair Display"/>
            </a:endParaRPr>
          </a:p>
          <a:p>
            <a:pPr algn="l" fontAlgn="base"/>
            <a:r>
              <a:rPr lang="en-US" sz="1400" b="0" i="0" dirty="0">
                <a:effectLst/>
                <a:latin typeface="Arial" panose="020B0604020202020204" pitchFamily="34" charset="0"/>
              </a:rPr>
              <a:t> </a:t>
            </a:r>
          </a:p>
          <a:p>
            <a:pPr algn="l" fontAlgn="base"/>
            <a:br>
              <a:rPr lang="en-US" sz="1400" b="1" i="0" dirty="0">
                <a:effectLst/>
                <a:latin typeface="inherit"/>
              </a:rPr>
            </a:br>
            <a:r>
              <a:rPr lang="en-US" sz="1200" b="0" i="0" dirty="0">
                <a:effectLst/>
                <a:latin typeface="Arial" panose="020B0604020202020204" pitchFamily="34" charset="0"/>
              </a:rPr>
              <a:t> </a:t>
            </a:r>
          </a:p>
          <a:p>
            <a:pPr algn="l" fontAlgn="base"/>
            <a:r>
              <a:rPr lang="en-US" sz="1200" b="1" i="0" dirty="0">
                <a:effectLst/>
                <a:latin typeface="inherit"/>
              </a:rPr>
              <a:t>Speaker A</a:t>
            </a:r>
            <a:r>
              <a:rPr lang="en-US" sz="1200" b="0" i="0" dirty="0">
                <a:effectLst/>
                <a:latin typeface="Arial" panose="020B0604020202020204" pitchFamily="34" charset="0"/>
              </a:rPr>
              <a:t>: You see, it has always been my dream to visit Russia. I’m a future artist, and I study at the art school. That’s the reason why I want to go to Russia. The thing is, there are so many Russian painters, both in the past and present, and their pictures are a must-see for anyone who is an aspiring painter. I’d love to see the </a:t>
            </a:r>
            <a:r>
              <a:rPr lang="en-US" sz="1200" b="0" i="0" dirty="0" err="1">
                <a:effectLst/>
                <a:latin typeface="Arial" panose="020B0604020202020204" pitchFamily="34" charset="0"/>
              </a:rPr>
              <a:t>Tretyakov</a:t>
            </a:r>
            <a:r>
              <a:rPr lang="en-US" sz="1200" b="0" i="0" dirty="0">
                <a:effectLst/>
                <a:latin typeface="Arial" panose="020B0604020202020204" pitchFamily="34" charset="0"/>
              </a:rPr>
              <a:t> Gallery, and the Hermitage. Watching the originals of these masterpieces may give me some hints about my future works.</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B</a:t>
            </a:r>
            <a:r>
              <a:rPr lang="en-US" sz="1200" b="0" i="0" dirty="0">
                <a:effectLst/>
                <a:latin typeface="Arial" panose="020B0604020202020204" pitchFamily="34" charset="0"/>
              </a:rPr>
              <a:t>: I have planned a trip around Russia — from Vladivostok to Kaliningrad. I know this is such a huge distance to cover, and it’s quite a challenge because of the difference in climate in the regions. I’m </a:t>
            </a:r>
            <a:r>
              <a:rPr lang="en-US" sz="1200" b="0" i="0" dirty="0" err="1">
                <a:effectLst/>
                <a:latin typeface="Arial" panose="020B0604020202020204" pitchFamily="34" charset="0"/>
              </a:rPr>
              <a:t>gonna</a:t>
            </a:r>
            <a:r>
              <a:rPr lang="en-US" sz="1200" b="0" i="0" dirty="0">
                <a:effectLst/>
                <a:latin typeface="Arial" panose="020B0604020202020204" pitchFamily="34" charset="0"/>
              </a:rPr>
              <a:t> pass, and because I don’t know any Russian…well, maybe just a couple words. What I want to see is the Russian nature — the Baikal, or the Urals. I’m just not very much into arts and architecture. In Russia, I hope to take the best landscape photos ever.</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C</a:t>
            </a:r>
            <a:r>
              <a:rPr lang="en-US" sz="1200" b="0" i="0" dirty="0">
                <a:effectLst/>
                <a:latin typeface="Arial" panose="020B0604020202020204" pitchFamily="34" charset="0"/>
              </a:rPr>
              <a:t>: When I tell my friends that I’m going to spend my next summer holiday in Russia, they feel very skeptical about that, because they know Russia is such a cold country. I’ve been learning Russian for a while, and though I’m not planning to connect my future career with the language, I’m still very much interested in it. I’ve a pen pal in Russia who is eager to put me up and be my guide for a couple of weeks, so why not?</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D</a:t>
            </a:r>
            <a:r>
              <a:rPr lang="en-US" sz="1200" b="0" i="0" dirty="0">
                <a:effectLst/>
                <a:latin typeface="Arial" panose="020B0604020202020204" pitchFamily="34" charset="0"/>
              </a:rPr>
              <a:t>: I regularly visit Russia, because some of my relatives still live there, in really different parts of the country. Of course I’ve been to Moscow and St. Petersburg, and I was impressed by the beauty of these two major cities in Russia. But I love smaller places, like faraway towns, where life is not as busy and hectic as in the capitals. Provincial places in Russia are just charmingly beautiful. Sometimes still with just wooden houses — peaceful and quiet.</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E</a:t>
            </a:r>
            <a:r>
              <a:rPr lang="en-US" sz="1200" b="0" i="0" dirty="0">
                <a:effectLst/>
                <a:latin typeface="Arial" panose="020B0604020202020204" pitchFamily="34" charset="0"/>
              </a:rPr>
              <a:t>: I love Russia, and most of all, I love Sochi. This city was chosen as a host city for the Winter Olympics 2014. Not by chance, I must say. It’s stunning in both winter and in summer. I’m a sports man, you see, and I love many kinds of sports — from skiing and snowboarding…to swimming. Sochi is perfect for any of these, and the landscapes are just gorgeous. The hotels are clean and comfortable. So for me, Sochi is a number one destination for active rest.</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F</a:t>
            </a:r>
            <a:r>
              <a:rPr lang="en-US" sz="1200" b="0" i="0" dirty="0">
                <a:effectLst/>
                <a:latin typeface="Arial" panose="020B0604020202020204" pitchFamily="34" charset="0"/>
              </a:rPr>
              <a:t>: I’ve never been to Russia, but some of my friends have, and they loved every minute of it. You see, my friends and I lead a green life – we are vegetarians and things like that. In terms of eco-holidays, Russia seems the best choice, as it has such territories as the Baikal, with fresh clean air, where the nature is truly unique. Russia is perfect for hiking and camping. Next year, I’m planning to join my friends in their trip to the Russian Far East.</a:t>
            </a:r>
          </a:p>
          <a:p>
            <a:pPr algn="l" fontAlgn="base"/>
            <a:r>
              <a:rPr lang="en-US" sz="1200" b="0" i="0" dirty="0">
                <a:effectLst/>
                <a:latin typeface="Arial" panose="020B0604020202020204" pitchFamily="34" charset="0"/>
              </a:rPr>
              <a:t> </a:t>
            </a:r>
          </a:p>
          <a:p>
            <a:pPr algn="l" fontAlgn="base"/>
            <a:r>
              <a:rPr lang="en-US" sz="1200" b="0" i="0" dirty="0">
                <a:effectLst/>
                <a:latin typeface="Arial" panose="020B0604020202020204" pitchFamily="34" charset="0"/>
              </a:rPr>
              <a:t> </a:t>
            </a:r>
          </a:p>
          <a:p>
            <a:pPr algn="l" fontAlgn="base"/>
            <a:r>
              <a:rPr lang="en-US" sz="1400" b="1" i="0" dirty="0" err="1">
                <a:effectLst/>
                <a:latin typeface="inherit"/>
              </a:rPr>
              <a:t>Ответы</a:t>
            </a:r>
            <a:r>
              <a:rPr lang="en-US" sz="1400" b="0" i="0" dirty="0">
                <a:effectLst/>
                <a:latin typeface="Arial" panose="020B0604020202020204" pitchFamily="34" charset="0"/>
              </a:rPr>
              <a:t>:</a:t>
            </a:r>
            <a:endParaRPr lang="ru-RU" sz="1400" b="0" i="0" dirty="0">
              <a:effectLst/>
              <a:latin typeface="Arial" panose="020B0604020202020204" pitchFamily="34" charset="0"/>
            </a:endParaRPr>
          </a:p>
          <a:p>
            <a:pPr fontAlgn="base">
              <a:lnSpc>
                <a:spcPct val="150000"/>
              </a:lnSpc>
            </a:pPr>
            <a:r>
              <a:rPr lang="en-US" sz="1400" dirty="0">
                <a:latin typeface="Arial" panose="020B0604020202020204" pitchFamily="34" charset="0"/>
              </a:rPr>
              <a:t>A — 5: Visiting Russia can help me with my future career.</a:t>
            </a:r>
          </a:p>
          <a:p>
            <a:pPr fontAlgn="base">
              <a:lnSpc>
                <a:spcPct val="150000"/>
              </a:lnSpc>
            </a:pPr>
            <a:r>
              <a:rPr lang="en-US" sz="1400" dirty="0">
                <a:latin typeface="Arial" panose="020B0604020202020204" pitchFamily="34" charset="0"/>
              </a:rPr>
              <a:t>B — 1: Russian nature really attracts foreign tourists.</a:t>
            </a:r>
          </a:p>
          <a:p>
            <a:pPr fontAlgn="base">
              <a:lnSpc>
                <a:spcPct val="150000"/>
              </a:lnSpc>
            </a:pPr>
            <a:r>
              <a:rPr lang="en-US" sz="1400" dirty="0">
                <a:latin typeface="Arial" panose="020B0604020202020204" pitchFamily="34" charset="0"/>
              </a:rPr>
              <a:t>C — 2: Practicing Russian is a reason to visit the country.</a:t>
            </a:r>
          </a:p>
          <a:p>
            <a:pPr fontAlgn="base">
              <a:lnSpc>
                <a:spcPct val="150000"/>
              </a:lnSpc>
            </a:pPr>
            <a:r>
              <a:rPr lang="en-US" sz="1400" dirty="0">
                <a:latin typeface="Arial" panose="020B0604020202020204" pitchFamily="34" charset="0"/>
              </a:rPr>
              <a:t>D — 4: Small towns in Russia are as good as big cities.</a:t>
            </a:r>
          </a:p>
          <a:p>
            <a:pPr fontAlgn="base">
              <a:lnSpc>
                <a:spcPct val="150000"/>
              </a:lnSpc>
            </a:pPr>
            <a:r>
              <a:rPr lang="en-US" sz="1400" dirty="0">
                <a:latin typeface="Arial" panose="020B0604020202020204" pitchFamily="34" charset="0"/>
              </a:rPr>
              <a:t>E — 6: You can do many sports while on holiday in Russia.</a:t>
            </a:r>
          </a:p>
          <a:p>
            <a:pPr fontAlgn="base">
              <a:lnSpc>
                <a:spcPct val="150000"/>
              </a:lnSpc>
            </a:pPr>
            <a:r>
              <a:rPr lang="en-US" sz="1400" dirty="0">
                <a:latin typeface="Arial" panose="020B0604020202020204" pitchFamily="34" charset="0"/>
              </a:rPr>
              <a:t>F — 3: Russia can offer green style holidays for tourists.</a:t>
            </a:r>
          </a:p>
          <a:p>
            <a:pPr fontAlgn="base">
              <a:lnSpc>
                <a:spcPct val="150000"/>
              </a:lnSpc>
            </a:pPr>
            <a:r>
              <a:rPr lang="en-US" sz="1400" dirty="0">
                <a:latin typeface="Arial" panose="020B0604020202020204" pitchFamily="34" charset="0"/>
              </a:rPr>
              <a:t> </a:t>
            </a:r>
          </a:p>
          <a:p>
            <a:pPr algn="l" fontAlgn="base"/>
            <a:endParaRPr lang="en-US" sz="1400" b="0" i="0" dirty="0">
              <a:effectLst/>
              <a:latin typeface="Arial" panose="020B0604020202020204" pitchFamily="34" charset="0"/>
            </a:endParaRP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1610215B-6EF4-421C-9D46-A124495FF9AB}"/>
              </a:ext>
            </a:extLst>
          </p:cNvPr>
          <p:cNvSpPr/>
          <p:nvPr/>
        </p:nvSpPr>
        <p:spPr>
          <a:xfrm>
            <a:off x="268941" y="276343"/>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12" name="Рисунок 11"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5E6245FD-04B6-4090-A7B4-35527BA65B67}"/>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68217" y="9428484"/>
            <a:ext cx="522515" cy="513151"/>
          </a:xfrm>
          <a:prstGeom prst="rect">
            <a:avLst/>
          </a:prstGeom>
        </p:spPr>
      </p:pic>
    </p:spTree>
    <p:extLst>
      <p:ext uri="{BB962C8B-B14F-4D97-AF65-F5344CB8AC3E}">
        <p14:creationId xmlns:p14="http://schemas.microsoft.com/office/powerpoint/2010/main" val="3689992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5F27D18-A3BA-4114-AFE3-D5FA3AAACC49}"/>
              </a:ext>
            </a:extLst>
          </p:cNvPr>
          <p:cNvSpPr txBox="1"/>
          <p:nvPr/>
        </p:nvSpPr>
        <p:spPr>
          <a:xfrm>
            <a:off x="269367" y="645062"/>
            <a:ext cx="6957640" cy="10818346"/>
          </a:xfrm>
          <a:prstGeom prst="rect">
            <a:avLst/>
          </a:prstGeom>
          <a:noFill/>
        </p:spPr>
        <p:txBody>
          <a:bodyPr wrap="square">
            <a:spAutoFit/>
          </a:bodyPr>
          <a:lstStyle/>
          <a:p>
            <a:pPr algn="ctr" fontAlgn="base"/>
            <a:r>
              <a:rPr lang="en-US" sz="1200" b="1" dirty="0" err="1">
                <a:effectLst/>
                <a:latin typeface="inherit"/>
              </a:rPr>
              <a:t>Задание</a:t>
            </a:r>
            <a:r>
              <a:rPr lang="en-US" sz="1200" b="1" dirty="0">
                <a:effectLst/>
                <a:latin typeface="inherit"/>
              </a:rPr>
              <a:t> 2</a:t>
            </a:r>
            <a:endParaRPr lang="en-US" sz="1200" b="1" dirty="0">
              <a:effectLst/>
              <a:latin typeface="Playfair Display"/>
            </a:endParaRPr>
          </a:p>
          <a:p>
            <a:pPr algn="ctr" fontAlgn="base"/>
            <a:r>
              <a:rPr lang="en-US" sz="1200" b="1" dirty="0" err="1">
                <a:effectLst/>
                <a:latin typeface="inherit"/>
              </a:rPr>
              <a:t>Тексты</a:t>
            </a:r>
            <a:r>
              <a:rPr lang="en-US" sz="1200" b="1" dirty="0">
                <a:effectLst/>
                <a:latin typeface="inherit"/>
              </a:rPr>
              <a:t> </a:t>
            </a:r>
            <a:r>
              <a:rPr lang="en-US" sz="1200" b="1" dirty="0" err="1">
                <a:effectLst/>
                <a:latin typeface="inherit"/>
              </a:rPr>
              <a:t>для</a:t>
            </a:r>
            <a:r>
              <a:rPr lang="en-US" sz="1200" b="1" dirty="0">
                <a:effectLst/>
                <a:latin typeface="inherit"/>
              </a:rPr>
              <a:t> </a:t>
            </a:r>
            <a:r>
              <a:rPr lang="en-US" sz="1200" b="1" dirty="0" err="1">
                <a:effectLst/>
                <a:latin typeface="inherit"/>
              </a:rPr>
              <a:t>аудирования</a:t>
            </a:r>
            <a:endParaRPr lang="en-US" sz="1200" b="1" dirty="0">
              <a:effectLst/>
              <a:latin typeface="Playfair Display"/>
            </a:endParaRPr>
          </a:p>
          <a:p>
            <a:pPr algn="l" fontAlgn="base"/>
            <a:r>
              <a:rPr lang="en-US" sz="1200" b="0" i="0" dirty="0">
                <a:effectLst/>
                <a:latin typeface="Arial" panose="020B0604020202020204" pitchFamily="34" charset="0"/>
              </a:rPr>
              <a:t> </a:t>
            </a:r>
          </a:p>
          <a:p>
            <a:pPr algn="l" fontAlgn="base"/>
            <a:r>
              <a:rPr lang="en-US" sz="1200" b="0" i="0" dirty="0">
                <a:effectLst/>
                <a:latin typeface="Arial" panose="020B0604020202020204" pitchFamily="34" charset="0"/>
              </a:rPr>
              <a:t> </a:t>
            </a:r>
          </a:p>
          <a:p>
            <a:pPr algn="l" fontAlgn="base"/>
            <a:r>
              <a:rPr lang="en-US" sz="1200" b="1" i="0" dirty="0">
                <a:effectLst/>
                <a:latin typeface="inherit"/>
              </a:rPr>
              <a:t>Receptionist</a:t>
            </a:r>
            <a:r>
              <a:rPr lang="en-US" sz="1200" b="0" i="0" dirty="0">
                <a:effectLst/>
                <a:latin typeface="Arial" panose="020B0604020202020204" pitchFamily="34" charset="0"/>
              </a:rPr>
              <a:t>: Hello, Windsor Travel Company, how may I help you?</a:t>
            </a:r>
          </a:p>
          <a:p>
            <a:pPr algn="l" fontAlgn="base"/>
            <a:r>
              <a:rPr lang="en-US" sz="1200" b="1" i="0" dirty="0">
                <a:effectLst/>
                <a:latin typeface="inherit"/>
              </a:rPr>
              <a:t>Tourist</a:t>
            </a:r>
            <a:r>
              <a:rPr lang="en-US" sz="1200" b="0" i="0" dirty="0">
                <a:effectLst/>
                <a:latin typeface="Arial" panose="020B0604020202020204" pitchFamily="34" charset="0"/>
              </a:rPr>
              <a:t>: Hello, I was just wondering if you could offer me a tour of Windsor. This is my first visit to England and I want to make the most of it. I’ve been dreaming of visiting Windsor for quite a long time, so …</a:t>
            </a:r>
          </a:p>
          <a:p>
            <a:pPr algn="l" fontAlgn="base"/>
            <a:r>
              <a:rPr lang="en-US" sz="1200" b="1" i="0" dirty="0">
                <a:effectLst/>
                <a:latin typeface="inherit"/>
              </a:rPr>
              <a:t>Receptionist</a:t>
            </a:r>
            <a:r>
              <a:rPr lang="en-US" sz="1200" b="0" i="0" dirty="0">
                <a:effectLst/>
                <a:latin typeface="Arial" panose="020B0604020202020204" pitchFamily="34" charset="0"/>
              </a:rPr>
              <a:t>: And may I tell you that you have phoned the very right place! We’re the oldest company in Great Britain to offer a variety of guided tours to Windsor.</a:t>
            </a:r>
          </a:p>
          <a:p>
            <a:pPr algn="l" fontAlgn="base"/>
            <a:r>
              <a:rPr lang="en-US" sz="1200" b="1" i="0" dirty="0">
                <a:effectLst/>
                <a:latin typeface="inherit"/>
              </a:rPr>
              <a:t>Tourist</a:t>
            </a:r>
            <a:r>
              <a:rPr lang="en-US" sz="1200" b="0" i="0" dirty="0">
                <a:effectLst/>
                <a:latin typeface="Arial" panose="020B0604020202020204" pitchFamily="34" charset="0"/>
              </a:rPr>
              <a:t>: So you have several routes? I’m surprised to hear that as I thought Windsor’s a really tiny town.</a:t>
            </a:r>
          </a:p>
          <a:p>
            <a:pPr algn="l" fontAlgn="base"/>
            <a:r>
              <a:rPr lang="en-US" sz="1200" b="1" i="0" dirty="0">
                <a:effectLst/>
                <a:latin typeface="inherit"/>
              </a:rPr>
              <a:t>Receptionist</a:t>
            </a:r>
            <a:r>
              <a:rPr lang="en-US" sz="1200" b="0" i="0" dirty="0">
                <a:effectLst/>
                <a:latin typeface="Arial" panose="020B0604020202020204" pitchFamily="34" charset="0"/>
              </a:rPr>
              <a:t>: Windsor isn’t big but there’s so much to see and do there. Would you like me to list some of the opportunities?</a:t>
            </a:r>
          </a:p>
          <a:p>
            <a:pPr algn="l" fontAlgn="base"/>
            <a:r>
              <a:rPr lang="en-US" sz="1200" b="1" i="0" dirty="0">
                <a:effectLst/>
                <a:latin typeface="inherit"/>
              </a:rPr>
              <a:t>Tourist</a:t>
            </a:r>
            <a:r>
              <a:rPr lang="en-US" sz="1200" b="0" i="0" dirty="0">
                <a:effectLst/>
                <a:latin typeface="Arial" panose="020B0604020202020204" pitchFamily="34" charset="0"/>
              </a:rPr>
              <a:t>: Yes, please.</a:t>
            </a:r>
          </a:p>
          <a:p>
            <a:pPr algn="l" fontAlgn="base"/>
            <a:r>
              <a:rPr lang="en-US" sz="1200" b="1" i="0" dirty="0">
                <a:effectLst/>
                <a:latin typeface="inherit"/>
              </a:rPr>
              <a:t>Receptionist</a:t>
            </a:r>
            <a:r>
              <a:rPr lang="en-US" sz="1200" b="0" i="0" dirty="0">
                <a:effectLst/>
                <a:latin typeface="Arial" panose="020B0604020202020204" pitchFamily="34" charset="0"/>
              </a:rPr>
              <a:t>: Well, the most famous attraction in Windsor is certainly the magnificent Windsor Castle – the most romantic castle in the world. When the Queen is in residence, her presence is marked by the flying of her personal standard from the Round Tower. You may be lucky to see that.</a:t>
            </a:r>
          </a:p>
          <a:p>
            <a:pPr algn="l" fontAlgn="base"/>
            <a:r>
              <a:rPr lang="en-US" sz="1200" b="1" i="0" dirty="0">
                <a:effectLst/>
                <a:latin typeface="inherit"/>
              </a:rPr>
              <a:t>Tourist</a:t>
            </a:r>
            <a:r>
              <a:rPr lang="en-US" sz="1200" b="0" i="0" dirty="0">
                <a:effectLst/>
                <a:latin typeface="Arial" panose="020B0604020202020204" pitchFamily="34" charset="0"/>
              </a:rPr>
              <a:t>: I guess Windsor Castle is a must for a tourist like me. What can I see there?</a:t>
            </a:r>
          </a:p>
          <a:p>
            <a:pPr algn="l" fontAlgn="base"/>
            <a:r>
              <a:rPr lang="en-US" sz="1200" b="1" i="0" dirty="0">
                <a:effectLst/>
                <a:latin typeface="inherit"/>
              </a:rPr>
              <a:t>Receptionist</a:t>
            </a:r>
            <a:r>
              <a:rPr lang="en-US" sz="1200" b="0" i="0" dirty="0">
                <a:effectLst/>
                <a:latin typeface="Arial" panose="020B0604020202020204" pitchFamily="34" charset="0"/>
              </a:rPr>
              <a:t>: First you go to St George’s Chapel – one of England’s most beautiful ecclesiastic structures – and move forward to Queen Mary’s Doll’s House a perfect miniature palace with working lights and lifts, and even running water in all its 5 bathrooms!</a:t>
            </a:r>
          </a:p>
          <a:p>
            <a:pPr algn="l" fontAlgn="base"/>
            <a:r>
              <a:rPr lang="en-US" sz="1200" b="1" i="0" dirty="0">
                <a:effectLst/>
                <a:latin typeface="inherit"/>
              </a:rPr>
              <a:t>Tourist</a:t>
            </a:r>
            <a:r>
              <a:rPr lang="en-US" sz="1200" b="0" i="0" dirty="0">
                <a:effectLst/>
                <a:latin typeface="Arial" panose="020B0604020202020204" pitchFamily="34" charset="0"/>
              </a:rPr>
              <a:t>: That must be amazing! Anything else I could see apart from Windsor Castle?</a:t>
            </a:r>
          </a:p>
          <a:p>
            <a:pPr algn="l" fontAlgn="base"/>
            <a:r>
              <a:rPr lang="en-US" sz="1200" b="1" i="0" dirty="0">
                <a:effectLst/>
                <a:latin typeface="inherit"/>
              </a:rPr>
              <a:t>Receptionist</a:t>
            </a:r>
            <a:r>
              <a:rPr lang="en-US" sz="1200" b="0" i="0" dirty="0">
                <a:effectLst/>
                <a:latin typeface="Arial" panose="020B0604020202020204" pitchFamily="34" charset="0"/>
              </a:rPr>
              <a:t>: You may stroll to the Household Cavalry Museum. Inside is a comprehensive collection of the Regiment’s uniforms, weapons and </a:t>
            </a:r>
            <a:r>
              <a:rPr lang="en-US" sz="1200" b="0" i="0" dirty="0" err="1">
                <a:effectLst/>
                <a:latin typeface="Arial" panose="020B0604020202020204" pitchFamily="34" charset="0"/>
              </a:rPr>
              <a:t>armour</a:t>
            </a:r>
            <a:r>
              <a:rPr lang="en-US" sz="1200" b="0" i="0" dirty="0">
                <a:effectLst/>
                <a:latin typeface="Arial" panose="020B0604020202020204" pitchFamily="34" charset="0"/>
              </a:rPr>
              <a:t> as used from 1600 to the present day. One more thing absolutely worth seeing is Windsor Great Park and Smith’s Lawn.</a:t>
            </a:r>
          </a:p>
          <a:p>
            <a:pPr algn="l" fontAlgn="base"/>
            <a:r>
              <a:rPr lang="en-US" sz="1200" b="1" i="0" dirty="0">
                <a:effectLst/>
                <a:latin typeface="inherit"/>
              </a:rPr>
              <a:t>Tourist</a:t>
            </a:r>
            <a:r>
              <a:rPr lang="en-US" sz="1200" b="0" i="0" dirty="0">
                <a:effectLst/>
                <a:latin typeface="Arial" panose="020B0604020202020204" pitchFamily="34" charset="0"/>
              </a:rPr>
              <a:t>: Is it possible to combine all these things into one day’s tour?</a:t>
            </a:r>
          </a:p>
          <a:p>
            <a:pPr algn="l" fontAlgn="base"/>
            <a:r>
              <a:rPr lang="en-US" sz="1200" b="1" i="0" dirty="0">
                <a:effectLst/>
                <a:latin typeface="inherit"/>
              </a:rPr>
              <a:t>Receptionist</a:t>
            </a:r>
            <a:r>
              <a:rPr lang="en-US" sz="1200" b="0" i="0" dirty="0">
                <a:effectLst/>
                <a:latin typeface="Arial" panose="020B0604020202020204" pitchFamily="34" charset="0"/>
              </a:rPr>
              <a:t>: Most people feel one day isn’t enough for them but you’ll have a general impression and can come back next time you’re in England.</a:t>
            </a:r>
          </a:p>
          <a:p>
            <a:pPr algn="l" fontAlgn="base"/>
            <a:r>
              <a:rPr lang="en-US" sz="1200" b="1" i="0" dirty="0">
                <a:effectLst/>
                <a:latin typeface="inherit"/>
              </a:rPr>
              <a:t>Tourist</a:t>
            </a:r>
            <a:r>
              <a:rPr lang="en-US" sz="1200" b="0" i="0" dirty="0">
                <a:effectLst/>
                <a:latin typeface="Arial" panose="020B0604020202020204" pitchFamily="34" charset="0"/>
              </a:rPr>
              <a:t>: And what about shopping opportunities? I’d really love to buy some souvenirs for my family and friends.</a:t>
            </a:r>
          </a:p>
          <a:p>
            <a:pPr algn="l" fontAlgn="base"/>
            <a:r>
              <a:rPr lang="en-US" sz="1200" b="1" i="0" dirty="0">
                <a:effectLst/>
                <a:latin typeface="inherit"/>
              </a:rPr>
              <a:t>Receptionist</a:t>
            </a:r>
            <a:r>
              <a:rPr lang="en-US" sz="1200" b="0" i="0" dirty="0">
                <a:effectLst/>
                <a:latin typeface="Arial" panose="020B0604020202020204" pitchFamily="34" charset="0"/>
              </a:rPr>
              <a:t>: Windsor Royal Station will suit you. The covered shopping area combines modern store design and user-friendly facilities.</a:t>
            </a:r>
          </a:p>
          <a:p>
            <a:pPr algn="l" fontAlgn="base"/>
            <a:r>
              <a:rPr lang="en-US" sz="1200" b="1" i="0" dirty="0">
                <a:effectLst/>
                <a:latin typeface="inherit"/>
              </a:rPr>
              <a:t>Tourist</a:t>
            </a:r>
            <a:r>
              <a:rPr lang="en-US" sz="1200" b="0" i="0" dirty="0">
                <a:effectLst/>
                <a:latin typeface="Arial" panose="020B0604020202020204" pitchFamily="34" charset="0"/>
              </a:rPr>
              <a:t>: Good. I think I’ll order a tour now.</a:t>
            </a:r>
            <a:endParaRPr lang="ru-RU" sz="1200" b="0" i="0" dirty="0">
              <a:effectLst/>
              <a:latin typeface="Arial" panose="020B0604020202020204" pitchFamily="34" charset="0"/>
            </a:endParaRPr>
          </a:p>
          <a:p>
            <a:pPr algn="l" fontAlgn="base"/>
            <a:endParaRPr lang="en-US" sz="1200" b="0" i="0" dirty="0">
              <a:effectLst/>
              <a:latin typeface="Arial" panose="020B0604020202020204" pitchFamily="34" charset="0"/>
            </a:endParaRPr>
          </a:p>
          <a:p>
            <a:pPr algn="l" fontAlgn="base"/>
            <a:r>
              <a:rPr lang="en-US" sz="1400" b="1" i="0" dirty="0" err="1">
                <a:effectLst/>
                <a:latin typeface="inherit"/>
              </a:rPr>
              <a:t>Ответы</a:t>
            </a:r>
            <a:r>
              <a:rPr lang="en-US" sz="1400" b="0" i="0" dirty="0">
                <a:effectLst/>
                <a:latin typeface="Arial" panose="020B0604020202020204" pitchFamily="34" charset="0"/>
              </a:rPr>
              <a:t>:</a:t>
            </a:r>
          </a:p>
          <a:p>
            <a:pPr algn="l" fontAlgn="base">
              <a:lnSpc>
                <a:spcPct val="150000"/>
              </a:lnSpc>
            </a:pPr>
            <a:r>
              <a:rPr lang="en-US" sz="1400" b="0" i="0" dirty="0">
                <a:effectLst/>
                <a:latin typeface="Arial" panose="020B0604020202020204" pitchFamily="34" charset="0"/>
              </a:rPr>
              <a:t>A. The tourist has visited England before. — 2: False</a:t>
            </a:r>
          </a:p>
          <a:p>
            <a:pPr algn="l" fontAlgn="base">
              <a:lnSpc>
                <a:spcPct val="150000"/>
              </a:lnSpc>
            </a:pPr>
            <a:r>
              <a:rPr lang="en-US" sz="1400" b="0" i="0" dirty="0">
                <a:effectLst/>
                <a:latin typeface="Arial" panose="020B0604020202020204" pitchFamily="34" charset="0"/>
              </a:rPr>
              <a:t>B. There is a number of sightseeing attractions in Windsor besides Windsor Castle. — 1: True</a:t>
            </a:r>
          </a:p>
          <a:p>
            <a:pPr algn="l" fontAlgn="base">
              <a:lnSpc>
                <a:spcPct val="150000"/>
              </a:lnSpc>
            </a:pPr>
            <a:r>
              <a:rPr lang="en-US" sz="1400" b="0" i="0" dirty="0">
                <a:effectLst/>
                <a:latin typeface="Arial" panose="020B0604020202020204" pitchFamily="34" charset="0"/>
              </a:rPr>
              <a:t>C. The tourist hopes to see the Queen in Windsor. — 3: Not stated</a:t>
            </a:r>
          </a:p>
          <a:p>
            <a:pPr algn="l" fontAlgn="base">
              <a:lnSpc>
                <a:spcPct val="150000"/>
              </a:lnSpc>
            </a:pPr>
            <a:r>
              <a:rPr lang="en-US" sz="1400" b="0" i="0" dirty="0">
                <a:effectLst/>
                <a:latin typeface="Arial" panose="020B0604020202020204" pitchFamily="34" charset="0"/>
              </a:rPr>
              <a:t>D. The Household Cavalry Museum occupies a part of Windsor Castle. — 2: </a:t>
            </a:r>
            <a:r>
              <a:rPr lang="en-US" sz="1400" b="0" i="0" dirty="0" err="1">
                <a:effectLst/>
                <a:latin typeface="Arial" panose="020B0604020202020204" pitchFamily="34" charset="0"/>
              </a:rPr>
              <a:t>Flase</a:t>
            </a:r>
            <a:endParaRPr lang="en-US" sz="1400" b="0" i="0" dirty="0">
              <a:effectLst/>
              <a:latin typeface="Arial" panose="020B0604020202020204" pitchFamily="34" charset="0"/>
            </a:endParaRPr>
          </a:p>
          <a:p>
            <a:pPr algn="l" fontAlgn="base">
              <a:lnSpc>
                <a:spcPct val="150000"/>
              </a:lnSpc>
            </a:pPr>
            <a:r>
              <a:rPr lang="en-US" sz="1400" b="0" i="0" dirty="0">
                <a:effectLst/>
                <a:latin typeface="Arial" panose="020B0604020202020204" pitchFamily="34" charset="0"/>
              </a:rPr>
              <a:t>E. The tourist wants to see Windsor Great Park on a separate day. — 2: False</a:t>
            </a:r>
          </a:p>
          <a:p>
            <a:pPr algn="l" fontAlgn="base">
              <a:lnSpc>
                <a:spcPct val="150000"/>
              </a:lnSpc>
            </a:pPr>
            <a:r>
              <a:rPr lang="en-US" sz="1400" b="0" i="0" dirty="0">
                <a:effectLst/>
                <a:latin typeface="Arial" panose="020B0604020202020204" pitchFamily="34" charset="0"/>
              </a:rPr>
              <a:t>F. The receptionist claims that most tourists need more than one day to spend in Windsor. — 1: True</a:t>
            </a:r>
          </a:p>
          <a:p>
            <a:pPr algn="l" fontAlgn="base">
              <a:lnSpc>
                <a:spcPct val="150000"/>
              </a:lnSpc>
            </a:pPr>
            <a:r>
              <a:rPr lang="en-US" sz="1400" b="0" i="0" dirty="0">
                <a:effectLst/>
                <a:latin typeface="Arial" panose="020B0604020202020204" pitchFamily="34" charset="0"/>
              </a:rPr>
              <a:t>G. The tourist wants to buy postcards with the town views. — 3: Not stated</a:t>
            </a:r>
          </a:p>
          <a:p>
            <a:pPr algn="l" fontAlgn="base"/>
            <a:r>
              <a:rPr lang="en-US" sz="1200" b="0" i="0" dirty="0">
                <a:solidFill>
                  <a:srgbClr val="555555"/>
                </a:solidFill>
                <a:effectLst/>
                <a:latin typeface="Arial" panose="020B0604020202020204" pitchFamily="34" charset="0"/>
              </a:rPr>
              <a:t> </a:t>
            </a:r>
          </a:p>
          <a:p>
            <a:pPr algn="l" fontAlgn="base">
              <a:lnSpc>
                <a:spcPct val="150000"/>
              </a:lnSpc>
            </a:pPr>
            <a:r>
              <a:rPr lang="en-US" sz="1200" b="0" i="0" dirty="0">
                <a:effectLst/>
                <a:latin typeface="Arial" panose="020B0604020202020204" pitchFamily="34" charset="0"/>
              </a:rPr>
              <a:t> </a:t>
            </a:r>
          </a:p>
          <a:p>
            <a:pPr algn="l" fontAlgn="base"/>
            <a:r>
              <a:rPr lang="en-US" sz="1200" b="0" i="0" dirty="0">
                <a:effectLst/>
                <a:latin typeface="Arial" panose="020B0604020202020204" pitchFamily="34" charset="0"/>
              </a:rPr>
              <a:t> </a:t>
            </a:r>
          </a:p>
          <a:p>
            <a:pPr algn="l" fontAlgn="base"/>
            <a:endParaRPr lang="en-US" sz="1200" b="0" i="0" dirty="0">
              <a:effectLst/>
              <a:latin typeface="Arial" panose="020B0604020202020204" pitchFamily="34" charset="0"/>
            </a:endParaRPr>
          </a:p>
          <a:p>
            <a:pPr algn="l" fontAlgn="base"/>
            <a:endParaRPr lang="en-US" sz="2000" b="0" i="0" dirty="0">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EBEC6EB0-A2A3-47DE-93C2-A548DEA22F5C}"/>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9" name="Рисунок 8"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E093B90B-A600-481C-8CBD-7BB10F4A6871}"/>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67793" y="9281187"/>
            <a:ext cx="522515" cy="513151"/>
          </a:xfrm>
          <a:prstGeom prst="rect">
            <a:avLst/>
          </a:prstGeom>
        </p:spPr>
      </p:pic>
    </p:spTree>
    <p:extLst>
      <p:ext uri="{BB962C8B-B14F-4D97-AF65-F5344CB8AC3E}">
        <p14:creationId xmlns:p14="http://schemas.microsoft.com/office/powerpoint/2010/main" val="723439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5969B17-ADE1-4356-AD17-D41A5114F70D}"/>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4" name="TextBox 3">
            <a:extLst>
              <a:ext uri="{FF2B5EF4-FFF2-40B4-BE49-F238E27FC236}">
                <a16:creationId xmlns:a16="http://schemas.microsoft.com/office/drawing/2014/main" id="{23E2C11F-5371-4989-87F4-B27F8FB9A633}"/>
              </a:ext>
            </a:extLst>
          </p:cNvPr>
          <p:cNvSpPr txBox="1"/>
          <p:nvPr/>
        </p:nvSpPr>
        <p:spPr>
          <a:xfrm>
            <a:off x="181534" y="211162"/>
            <a:ext cx="7196605" cy="10356681"/>
          </a:xfrm>
          <a:prstGeom prst="rect">
            <a:avLst/>
          </a:prstGeom>
          <a:noFill/>
        </p:spPr>
        <p:txBody>
          <a:bodyPr wrap="square">
            <a:spAutoFit/>
          </a:bodyPr>
          <a:lstStyle/>
          <a:p>
            <a:pPr algn="ctr" fontAlgn="base"/>
            <a:r>
              <a:rPr lang="en-US" sz="1400" b="1" dirty="0" err="1">
                <a:effectLst/>
                <a:latin typeface="inherit"/>
              </a:rPr>
              <a:t>Задания</a:t>
            </a:r>
            <a:r>
              <a:rPr lang="en-US" sz="1400" b="1" dirty="0">
                <a:effectLst/>
                <a:latin typeface="inherit"/>
              </a:rPr>
              <a:t> 3-9</a:t>
            </a:r>
            <a:endParaRPr lang="en-US" sz="1400" b="1" dirty="0">
              <a:effectLst/>
              <a:latin typeface="Playfair Display"/>
            </a:endParaRPr>
          </a:p>
          <a:p>
            <a:pPr algn="ctr" fontAlgn="base"/>
            <a:r>
              <a:rPr lang="en-US" sz="1400" b="1" dirty="0" err="1">
                <a:effectLst/>
                <a:latin typeface="inherit"/>
              </a:rPr>
              <a:t>Тексты</a:t>
            </a:r>
            <a:r>
              <a:rPr lang="en-US" sz="1400" b="1" dirty="0">
                <a:effectLst/>
                <a:latin typeface="inherit"/>
              </a:rPr>
              <a:t> </a:t>
            </a:r>
            <a:r>
              <a:rPr lang="en-US" sz="1400" b="1" dirty="0" err="1">
                <a:effectLst/>
                <a:latin typeface="inherit"/>
              </a:rPr>
              <a:t>для</a:t>
            </a:r>
            <a:r>
              <a:rPr lang="en-US" sz="1400" b="1" dirty="0">
                <a:effectLst/>
                <a:latin typeface="inherit"/>
              </a:rPr>
              <a:t> </a:t>
            </a:r>
            <a:r>
              <a:rPr lang="en-US" sz="1400" b="1" dirty="0" err="1">
                <a:effectLst/>
                <a:latin typeface="inherit"/>
              </a:rPr>
              <a:t>аудирования</a:t>
            </a:r>
            <a:endParaRPr lang="ru-RU" sz="1400" b="1" dirty="0">
              <a:effectLst/>
              <a:latin typeface="inherit"/>
            </a:endParaRPr>
          </a:p>
          <a:p>
            <a:pPr algn="ctr" fontAlgn="base"/>
            <a:endParaRPr lang="en-US" sz="1400" b="1" dirty="0">
              <a:effectLst/>
              <a:latin typeface="Playfair Display"/>
            </a:endParaRPr>
          </a:p>
          <a:p>
            <a:pPr algn="l" fontAlgn="base"/>
            <a:r>
              <a:rPr lang="en-US" sz="1300" b="1" i="0" dirty="0">
                <a:effectLst/>
                <a:latin typeface="inherit"/>
              </a:rPr>
              <a:t>Interviewer</a:t>
            </a:r>
            <a:r>
              <a:rPr lang="en-US" sz="1300" b="0" i="0" dirty="0">
                <a:effectLst/>
                <a:latin typeface="Arial" panose="020B0604020202020204" pitchFamily="34" charset="0"/>
              </a:rPr>
              <a:t>: Hello everybody, and welcome to our daily program ‘Stardom.’ Today is a very special day, as in our studio we’ll be talking to Maggie Smith, a famous actress. Good afternoon, Maggie.</a:t>
            </a:r>
          </a:p>
          <a:p>
            <a:pPr algn="l" fontAlgn="base"/>
            <a:r>
              <a:rPr lang="en-US" sz="1300" b="1" i="0" dirty="0">
                <a:effectLst/>
                <a:latin typeface="inherit"/>
              </a:rPr>
              <a:t>Maggie</a:t>
            </a:r>
            <a:r>
              <a:rPr lang="en-US" sz="1300" b="0" i="0" dirty="0">
                <a:effectLst/>
                <a:latin typeface="Arial" panose="020B0604020202020204" pitchFamily="34" charset="0"/>
              </a:rPr>
              <a:t>: Good afternoon. It’s a great pleasure to be here. Thank you for inviting me.</a:t>
            </a:r>
          </a:p>
          <a:p>
            <a:pPr algn="l" fontAlgn="base"/>
            <a:r>
              <a:rPr lang="en-US" sz="1300" b="1" i="0" dirty="0">
                <a:effectLst/>
                <a:latin typeface="inherit"/>
              </a:rPr>
              <a:t>Interviewer</a:t>
            </a:r>
            <a:r>
              <a:rPr lang="en-US" sz="1300" b="0" i="0" dirty="0">
                <a:effectLst/>
                <a:latin typeface="Arial" panose="020B0604020202020204" pitchFamily="34" charset="0"/>
              </a:rPr>
              <a:t>: What do you think is special about the job of an actor?</a:t>
            </a:r>
          </a:p>
          <a:p>
            <a:pPr algn="l" fontAlgn="base"/>
            <a:r>
              <a:rPr lang="en-US" sz="1300" b="1" i="0" dirty="0">
                <a:effectLst/>
                <a:latin typeface="inherit"/>
              </a:rPr>
              <a:t>Maggie</a:t>
            </a:r>
            <a:r>
              <a:rPr lang="en-US" sz="1300" b="0" i="0" dirty="0">
                <a:effectLst/>
                <a:latin typeface="Arial" panose="020B0604020202020204" pitchFamily="34" charset="0"/>
              </a:rPr>
              <a:t>: For me, the people who chose me early, helped me to know as a teenager that the job of an actor is to immerse oneself fully in this human, your personage, and never look back at what people are going to think of me. But I see that people get burdened by it all the time. I feel really lucky that Instagram didn’t exist when we started. I don’t think it’s easy for beginners trying to immerse themselves in a role and then being told: ‘You don’t have that many followers. It will be great to build that.’</a:t>
            </a:r>
          </a:p>
          <a:p>
            <a:pPr algn="l" fontAlgn="base"/>
            <a:r>
              <a:rPr lang="en-US" sz="1300" b="1" i="0" dirty="0">
                <a:effectLst/>
                <a:latin typeface="inherit"/>
              </a:rPr>
              <a:t>Interviewer</a:t>
            </a:r>
            <a:r>
              <a:rPr lang="en-US" sz="1300" b="0" i="0" dirty="0">
                <a:effectLst/>
                <a:latin typeface="Arial" panose="020B0604020202020204" pitchFamily="34" charset="0"/>
              </a:rPr>
              <a:t>: Do you like your job?</a:t>
            </a:r>
          </a:p>
          <a:p>
            <a:pPr algn="l" fontAlgn="base"/>
            <a:r>
              <a:rPr lang="en-US" sz="1300" b="1" i="0" dirty="0">
                <a:effectLst/>
                <a:latin typeface="inherit"/>
              </a:rPr>
              <a:t>Maggie</a:t>
            </a:r>
            <a:r>
              <a:rPr lang="en-US" sz="1300" b="0" i="0" dirty="0">
                <a:effectLst/>
                <a:latin typeface="Arial" panose="020B0604020202020204" pitchFamily="34" charset="0"/>
              </a:rPr>
              <a:t>: Yes, I do. I think I needed that very kind of job. I was born to do that. Acting is about mirroring. We get to mirror what happens in a culture like that — the insecurity, or vulnerability, or rage, or anything about being a woman…about aging, about men’s perception of women. Not everybody can do that. I can.</a:t>
            </a:r>
          </a:p>
          <a:p>
            <a:pPr algn="l" fontAlgn="base"/>
            <a:r>
              <a:rPr lang="en-US" sz="1300" b="1" i="0" dirty="0">
                <a:effectLst/>
                <a:latin typeface="inherit"/>
              </a:rPr>
              <a:t>Interviewer</a:t>
            </a:r>
            <a:r>
              <a:rPr lang="en-US" sz="1300" b="0" i="0" dirty="0">
                <a:effectLst/>
                <a:latin typeface="Arial" panose="020B0604020202020204" pitchFamily="34" charset="0"/>
              </a:rPr>
              <a:t>: What can you tell us about your current project?</a:t>
            </a:r>
          </a:p>
          <a:p>
            <a:pPr algn="l" fontAlgn="base"/>
            <a:r>
              <a:rPr lang="en-US" sz="1300" b="1" i="0" dirty="0">
                <a:effectLst/>
                <a:latin typeface="inherit"/>
              </a:rPr>
              <a:t>Maggie</a:t>
            </a:r>
            <a:r>
              <a:rPr lang="en-US" sz="1300" b="0" i="0" dirty="0">
                <a:effectLst/>
                <a:latin typeface="Arial" panose="020B0604020202020204" pitchFamily="34" charset="0"/>
              </a:rPr>
              <a:t>: It will soon be released, and it’s a thriller. It was an exciting experience for me, because the Director made us live together in the house we were shooting in. And the house was a practical house, a real house, and this was our characters’ house too — our family house. We all lived there as actors and we cooked together, and so on. The film has a special atmosphere due to that. I felt as if in some kind of a reality show.</a:t>
            </a:r>
          </a:p>
          <a:p>
            <a:pPr algn="l" fontAlgn="base"/>
            <a:r>
              <a:rPr lang="en-US" sz="1300" b="1" i="0" dirty="0">
                <a:effectLst/>
                <a:latin typeface="inherit"/>
              </a:rPr>
              <a:t>Interviewer</a:t>
            </a:r>
            <a:r>
              <a:rPr lang="en-US" sz="1300" b="0" i="0" dirty="0">
                <a:effectLst/>
                <a:latin typeface="Arial" panose="020B0604020202020204" pitchFamily="34" charset="0"/>
              </a:rPr>
              <a:t>: Are your friends actors as well? Or do you prefer to make friends outside of your professional circle?</a:t>
            </a:r>
          </a:p>
          <a:p>
            <a:pPr algn="l" fontAlgn="base"/>
            <a:r>
              <a:rPr lang="en-US" sz="1300" b="1" i="0" dirty="0">
                <a:effectLst/>
                <a:latin typeface="inherit"/>
              </a:rPr>
              <a:t>Maggie</a:t>
            </a:r>
            <a:r>
              <a:rPr lang="en-US" sz="1300" b="0" i="0" dirty="0">
                <a:effectLst/>
                <a:latin typeface="Arial" panose="020B0604020202020204" pitchFamily="34" charset="0"/>
              </a:rPr>
              <a:t>: With most actors, their best friends are also actors. Of course, there’s rivalry between one actor and another, but generally, no. It’s hard to understand, but there’s something unique about the feeling you can get when you do the theatre or are on a film set when you’re with a company of actors, and you are all living in the same hotel, and you are going to the theatre eight times a week, and going to the bar every night after the show together. You form this crazy intimacy from the exertion of the intimate involvement of doing a great play after being on a film set. We are family for the rest of our lives.</a:t>
            </a:r>
          </a:p>
          <a:p>
            <a:pPr algn="l" fontAlgn="base"/>
            <a:r>
              <a:rPr lang="en-US" sz="1300" b="1" i="0" dirty="0">
                <a:effectLst/>
                <a:latin typeface="inherit"/>
              </a:rPr>
              <a:t>Interviewer</a:t>
            </a:r>
            <a:r>
              <a:rPr lang="en-US" sz="1300" b="0" i="0" dirty="0">
                <a:effectLst/>
                <a:latin typeface="Arial" panose="020B0604020202020204" pitchFamily="34" charset="0"/>
              </a:rPr>
              <a:t>: Who is your favorite film director?</a:t>
            </a:r>
          </a:p>
          <a:p>
            <a:pPr algn="l" fontAlgn="base"/>
            <a:r>
              <a:rPr lang="en-US" sz="1300" b="1" i="0" dirty="0">
                <a:effectLst/>
                <a:latin typeface="inherit"/>
              </a:rPr>
              <a:t>Maggie</a:t>
            </a:r>
            <a:r>
              <a:rPr lang="en-US" sz="1300" b="0" i="0" dirty="0">
                <a:effectLst/>
                <a:latin typeface="Arial" panose="020B0604020202020204" pitchFamily="34" charset="0"/>
              </a:rPr>
              <a:t>: Oh, that’s a tough question. I guess it has to be Steven Spielberg. You can see him cussing the entire film as you are shooting one take. He’s like ‘Can we do it again?’ because then that’s going to cut into this and that. That’s its own kind of genius. Also, he’s totally not afraid of the actor. He doesn’t have any fear. Some people, you see that they’re more comfortable being around the crew, and dealing with the editorial, or the shot, or the composition. Spielberg is right at home equally in both arenas. He loves actors.</a:t>
            </a:r>
          </a:p>
          <a:p>
            <a:pPr algn="l" fontAlgn="base"/>
            <a:r>
              <a:rPr lang="en-US" sz="1300" b="1" i="0" dirty="0">
                <a:effectLst/>
                <a:latin typeface="inherit"/>
              </a:rPr>
              <a:t>Interviewer</a:t>
            </a:r>
            <a:r>
              <a:rPr lang="en-US" sz="1300" b="0" i="0" dirty="0">
                <a:effectLst/>
                <a:latin typeface="Arial" panose="020B0604020202020204" pitchFamily="34" charset="0"/>
              </a:rPr>
              <a:t>: You are so famous, but you easily agree to work with beginners in directing. How come?</a:t>
            </a:r>
          </a:p>
          <a:p>
            <a:pPr algn="l" fontAlgn="base"/>
            <a:r>
              <a:rPr lang="en-US" sz="1300" b="1" i="0" dirty="0">
                <a:effectLst/>
                <a:latin typeface="inherit"/>
              </a:rPr>
              <a:t>Maggie</a:t>
            </a:r>
            <a:r>
              <a:rPr lang="en-US" sz="1300" b="0" i="0" dirty="0">
                <a:effectLst/>
                <a:latin typeface="Arial" panose="020B0604020202020204" pitchFamily="34" charset="0"/>
              </a:rPr>
              <a:t>: Yes. I work with these filmmakers and I think it’s the right thing to do. I know the sacrifice of it. At the time, when you work on a </a:t>
            </a:r>
            <a:r>
              <a:rPr lang="en-US" sz="1300" b="0" i="0" dirty="0" err="1">
                <a:effectLst/>
                <a:latin typeface="Arial" panose="020B0604020202020204" pitchFamily="34" charset="0"/>
              </a:rPr>
              <a:t>Limsey</a:t>
            </a:r>
            <a:r>
              <a:rPr lang="en-US" sz="1300" b="0" i="0" dirty="0">
                <a:effectLst/>
                <a:latin typeface="Arial" panose="020B0604020202020204" pitchFamily="34" charset="0"/>
              </a:rPr>
              <a:t> Project…to work with these amazing young filmmakers, who were doing something really different — that’s the goal for me. That’s cinema history. We forever have the performances I’ve given them, and will continue to give.</a:t>
            </a:r>
          </a:p>
          <a:p>
            <a:pPr algn="l" fontAlgn="base"/>
            <a:r>
              <a:rPr lang="en-US" sz="1300" b="1" i="0" dirty="0">
                <a:effectLst/>
                <a:latin typeface="inherit"/>
              </a:rPr>
              <a:t>Interviewer</a:t>
            </a:r>
            <a:r>
              <a:rPr lang="en-US" sz="1300" b="0" i="0" dirty="0">
                <a:effectLst/>
                <a:latin typeface="Arial" panose="020B0604020202020204" pitchFamily="34" charset="0"/>
              </a:rPr>
              <a:t>: Thank you for talking to us, Maggie.</a:t>
            </a:r>
          </a:p>
          <a:p>
            <a:pPr algn="l" fontAlgn="base"/>
            <a:r>
              <a:rPr lang="en-US" sz="1400" b="0" i="0" dirty="0">
                <a:solidFill>
                  <a:srgbClr val="555555"/>
                </a:solidFill>
                <a:effectLst/>
                <a:latin typeface="Arial" panose="020B0604020202020204" pitchFamily="34" charset="0"/>
              </a:rPr>
              <a:t> </a:t>
            </a:r>
          </a:p>
          <a:p>
            <a:pPr algn="l" fontAlgn="base"/>
            <a:r>
              <a:rPr lang="en-US" sz="1400" b="0" i="0" dirty="0">
                <a:solidFill>
                  <a:srgbClr val="555555"/>
                </a:solidFill>
                <a:effectLst/>
                <a:latin typeface="Arial" panose="020B0604020202020204" pitchFamily="34" charset="0"/>
              </a:rPr>
              <a:t> </a:t>
            </a:r>
          </a:p>
          <a:p>
            <a:pPr algn="l" fontAlgn="base"/>
            <a:endParaRPr lang="en-US" sz="1200" b="0" i="0" dirty="0">
              <a:effectLst/>
              <a:latin typeface="Arial" panose="020B0604020202020204" pitchFamily="34" charset="0"/>
            </a:endParaRPr>
          </a:p>
        </p:txBody>
      </p:sp>
      <p:pic>
        <p:nvPicPr>
          <p:cNvPr id="5" name="Рисунок 4" descr="Изображение выглядит как текст, бильярдный шар&#10;&#10;Автоматически созданное описание">
            <a:extLst>
              <a:ext uri="{FF2B5EF4-FFF2-40B4-BE49-F238E27FC236}">
                <a16:creationId xmlns:a16="http://schemas.microsoft.com/office/drawing/2014/main" id="{96DA2408-F407-490A-B5D3-3CB036E20EF1}"/>
              </a:ext>
            </a:extLst>
          </p:cNvPr>
          <p:cNvPicPr>
            <a:picLocks noChangeAspect="1"/>
          </p:cNvPicPr>
          <p:nvPr/>
        </p:nvPicPr>
        <p:blipFill rotWithShape="1">
          <a:blip r:embed="rId2">
            <a:extLst>
              <a:ext uri="{28A0092B-C50C-407E-A947-70E740481C1C}">
                <a14:useLocalDpi xmlns:a14="http://schemas.microsoft.com/office/drawing/2010/main" val="0"/>
              </a:ext>
            </a:extLst>
          </a:blip>
          <a:srcRect l="23423" t="23769" r="23010" b="23625"/>
          <a:stretch/>
        </p:blipFill>
        <p:spPr>
          <a:xfrm>
            <a:off x="6756941" y="7872639"/>
            <a:ext cx="522515" cy="513151"/>
          </a:xfrm>
          <a:prstGeom prst="rect">
            <a:avLst/>
          </a:prstGeom>
        </p:spPr>
      </p:pic>
    </p:spTree>
    <p:extLst>
      <p:ext uri="{BB962C8B-B14F-4D97-AF65-F5344CB8AC3E}">
        <p14:creationId xmlns:p14="http://schemas.microsoft.com/office/powerpoint/2010/main" val="41049921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847E8F-176F-4DA0-AA21-310F2DF521CC}"/>
              </a:ext>
            </a:extLst>
          </p:cNvPr>
          <p:cNvSpPr txBox="1"/>
          <p:nvPr/>
        </p:nvSpPr>
        <p:spPr>
          <a:xfrm>
            <a:off x="282387" y="482042"/>
            <a:ext cx="6914218" cy="10495181"/>
          </a:xfrm>
          <a:prstGeom prst="rect">
            <a:avLst/>
          </a:prstGeom>
          <a:noFill/>
        </p:spPr>
        <p:txBody>
          <a:bodyPr wrap="square">
            <a:spAutoFit/>
          </a:bodyPr>
          <a:lstStyle/>
          <a:p>
            <a:pPr algn="ctr" fontAlgn="base"/>
            <a:r>
              <a:rPr lang="en-US" b="1" dirty="0">
                <a:effectLst/>
                <a:latin typeface="inherit"/>
              </a:rPr>
              <a:t>Ответы 3-9</a:t>
            </a:r>
          </a:p>
          <a:p>
            <a:pPr algn="ctr" fontAlgn="base"/>
            <a:endParaRPr lang="en-US" b="1" dirty="0">
              <a:effectLst/>
              <a:latin typeface="Playfair Display"/>
            </a:endParaRPr>
          </a:p>
          <a:p>
            <a:pPr algn="l" fontAlgn="base"/>
            <a:r>
              <a:rPr lang="en-US" sz="2000" b="0" i="0" dirty="0">
                <a:effectLst/>
                <a:latin typeface="Arial" panose="020B0604020202020204" pitchFamily="34" charset="0"/>
              </a:rPr>
              <a:t>3. Maggie says that an actor must …</a:t>
            </a:r>
          </a:p>
          <a:p>
            <a:pPr algn="l" fontAlgn="base"/>
            <a:r>
              <a:rPr lang="en-US" sz="2000" b="0" i="0" dirty="0">
                <a:effectLst/>
                <a:latin typeface="Arial" panose="020B0604020202020204" pitchFamily="34" charset="0"/>
              </a:rPr>
              <a:t>1) </a:t>
            </a:r>
            <a:r>
              <a:rPr lang="en-US" sz="2000" b="1" i="0" dirty="0">
                <a:effectLst/>
                <a:latin typeface="inherit"/>
              </a:rPr>
              <a:t>plunge into the person he plays.</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4. In Maggie’s opinion, Instagram could be …</a:t>
            </a:r>
          </a:p>
          <a:p>
            <a:pPr algn="l" fontAlgn="base"/>
            <a:r>
              <a:rPr lang="en-US" sz="2000" b="0" i="0" dirty="0">
                <a:effectLst/>
                <a:latin typeface="Arial" panose="020B0604020202020204" pitchFamily="34" charset="0"/>
              </a:rPr>
              <a:t>3) </a:t>
            </a:r>
            <a:r>
              <a:rPr lang="en-US" sz="2000" b="1" i="0" dirty="0">
                <a:effectLst/>
                <a:latin typeface="inherit"/>
              </a:rPr>
              <a:t>discouraging.</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5. Why does Maggie think she’s good at her job?</a:t>
            </a:r>
          </a:p>
          <a:p>
            <a:pPr algn="l" fontAlgn="base"/>
            <a:r>
              <a:rPr lang="en-US" sz="2000" b="0" i="0" dirty="0">
                <a:effectLst/>
                <a:latin typeface="Arial" panose="020B0604020202020204" pitchFamily="34" charset="0"/>
              </a:rPr>
              <a:t>1) </a:t>
            </a:r>
            <a:r>
              <a:rPr lang="en-US" sz="2000" b="1" i="0" dirty="0">
                <a:effectLst/>
                <a:latin typeface="inherit"/>
              </a:rPr>
              <a:t>She can do what is required in profession.</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6. Which of the following is TRUE about Maggie’s current project?</a:t>
            </a:r>
          </a:p>
          <a:p>
            <a:pPr algn="l" fontAlgn="base"/>
            <a:r>
              <a:rPr lang="en-US" sz="2000" b="0" i="0" dirty="0">
                <a:effectLst/>
                <a:latin typeface="Arial" panose="020B0604020202020204" pitchFamily="34" charset="0"/>
              </a:rPr>
              <a:t>3) </a:t>
            </a:r>
            <a:r>
              <a:rPr lang="en-US" sz="2000" b="1" i="0" dirty="0">
                <a:effectLst/>
                <a:latin typeface="inherit"/>
              </a:rPr>
              <a:t>It brought the actors closer together.</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7. Why, according to Maggie, are most actors’ friends also actors?</a:t>
            </a:r>
          </a:p>
          <a:p>
            <a:pPr algn="l" fontAlgn="base"/>
            <a:r>
              <a:rPr lang="en-US" sz="2000" b="0" i="0" dirty="0">
                <a:effectLst/>
                <a:latin typeface="Arial" panose="020B0604020202020204" pitchFamily="34" charset="0"/>
              </a:rPr>
              <a:t>3) </a:t>
            </a:r>
            <a:r>
              <a:rPr lang="en-US" sz="2000" b="1" i="0" dirty="0">
                <a:effectLst/>
                <a:latin typeface="inherit"/>
              </a:rPr>
              <a:t>They are bound to spend a lot of time together.</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8. Why does Maggie like working with Steven Spielberg?</a:t>
            </a:r>
          </a:p>
          <a:p>
            <a:pPr algn="l" fontAlgn="base"/>
            <a:r>
              <a:rPr lang="en-US" sz="2000" b="0" i="0" dirty="0">
                <a:effectLst/>
                <a:latin typeface="Arial" panose="020B0604020202020204" pitchFamily="34" charset="0"/>
              </a:rPr>
              <a:t>3) </a:t>
            </a:r>
            <a:r>
              <a:rPr lang="en-US" sz="2000" b="1" i="0" dirty="0">
                <a:effectLst/>
                <a:latin typeface="inherit"/>
              </a:rPr>
              <a:t>Because of his </a:t>
            </a:r>
            <a:r>
              <a:rPr lang="en-US" sz="2000" b="1" i="0" dirty="0" err="1">
                <a:effectLst/>
                <a:latin typeface="inherit"/>
              </a:rPr>
              <a:t>behaviour</a:t>
            </a:r>
            <a:r>
              <a:rPr lang="en-US" sz="2000" b="1" i="0" dirty="0">
                <a:effectLst/>
                <a:latin typeface="inherit"/>
              </a:rPr>
              <a:t> with actors.</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9. Why does Maggie agree to work with young directors?</a:t>
            </a:r>
          </a:p>
          <a:p>
            <a:pPr algn="l" fontAlgn="base"/>
            <a:r>
              <a:rPr lang="en-US" sz="2000" b="0" i="0" dirty="0">
                <a:effectLst/>
                <a:latin typeface="Arial" panose="020B0604020202020204" pitchFamily="34" charset="0"/>
              </a:rPr>
              <a:t>2) </a:t>
            </a:r>
            <a:r>
              <a:rPr lang="en-US" sz="2000" b="1" i="0" dirty="0">
                <a:effectLst/>
                <a:latin typeface="inherit"/>
              </a:rPr>
              <a:t>Their work could be very original.</a:t>
            </a:r>
            <a:endParaRPr lang="en-US" sz="2000" b="0" i="0" dirty="0">
              <a:effectLst/>
              <a:latin typeface="Arial" panose="020B0604020202020204" pitchFamily="34" charset="0"/>
            </a:endParaRPr>
          </a:p>
          <a:p>
            <a:pPr algn="l" fontAlgn="base"/>
            <a:r>
              <a:rPr lang="en-US" sz="2000" b="0" i="0" dirty="0">
                <a:solidFill>
                  <a:srgbClr val="555555"/>
                </a:solidFill>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solidFill>
                  <a:srgbClr val="555555"/>
                </a:solidFill>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CFA75981-88E2-45A3-A9C0-2EB8C9C2FF7D}"/>
              </a:ext>
            </a:extLst>
          </p:cNvPr>
          <p:cNvSpPr/>
          <p:nvPr/>
        </p:nvSpPr>
        <p:spPr>
          <a:xfrm>
            <a:off x="363070" y="451157"/>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5" name="Рисунок 4"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97AB4BB4-FA7F-4496-BDFD-95678B2F78E0}"/>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05620" y="9264711"/>
            <a:ext cx="522515" cy="513151"/>
          </a:xfrm>
          <a:prstGeom prst="rect">
            <a:avLst/>
          </a:prstGeom>
        </p:spPr>
      </p:pic>
    </p:spTree>
    <p:extLst>
      <p:ext uri="{BB962C8B-B14F-4D97-AF65-F5344CB8AC3E}">
        <p14:creationId xmlns:p14="http://schemas.microsoft.com/office/powerpoint/2010/main" val="33061428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A31C6F-AC74-4E66-AA80-9CE4078CE829}"/>
              </a:ext>
            </a:extLst>
          </p:cNvPr>
          <p:cNvSpPr txBox="1"/>
          <p:nvPr/>
        </p:nvSpPr>
        <p:spPr>
          <a:xfrm>
            <a:off x="599825" y="823490"/>
            <a:ext cx="5062816" cy="5078313"/>
          </a:xfrm>
          <a:prstGeom prst="rect">
            <a:avLst/>
          </a:prstGeom>
          <a:noFill/>
        </p:spPr>
        <p:txBody>
          <a:bodyPr wrap="square">
            <a:spAutoFit/>
          </a:bodyPr>
          <a:lstStyle/>
          <a:p>
            <a:pPr algn="l" fontAlgn="base">
              <a:lnSpc>
                <a:spcPct val="150000"/>
              </a:lnSpc>
            </a:pPr>
            <a:r>
              <a:rPr lang="en-US" b="0" i="0" dirty="0">
                <a:effectLst/>
                <a:latin typeface="Arial" panose="020B0604020202020204" pitchFamily="34" charset="0"/>
              </a:rPr>
              <a:t> </a:t>
            </a:r>
          </a:p>
          <a:p>
            <a:pPr algn="l" fontAlgn="base">
              <a:lnSpc>
                <a:spcPct val="150000"/>
              </a:lnSpc>
            </a:pPr>
            <a:r>
              <a:rPr lang="en-US" b="1" i="0" dirty="0">
                <a:effectLst/>
                <a:latin typeface="inherit"/>
              </a:rPr>
              <a:t>Answers</a:t>
            </a:r>
            <a:r>
              <a:rPr lang="en-US" b="0" i="0" dirty="0">
                <a:effectLst/>
                <a:latin typeface="Arial" panose="020B0604020202020204" pitchFamily="34" charset="0"/>
              </a:rPr>
              <a:t>:</a:t>
            </a:r>
          </a:p>
          <a:p>
            <a:pPr algn="l" fontAlgn="base">
              <a:lnSpc>
                <a:spcPct val="150000"/>
              </a:lnSpc>
            </a:pPr>
            <a:r>
              <a:rPr lang="en-US" b="0" i="0" dirty="0">
                <a:effectLst/>
                <a:latin typeface="Arial" panose="020B0604020202020204" pitchFamily="34" charset="0"/>
              </a:rPr>
              <a:t>A — 3: Information and technology</a:t>
            </a:r>
          </a:p>
          <a:p>
            <a:pPr algn="l" fontAlgn="base">
              <a:lnSpc>
                <a:spcPct val="150000"/>
              </a:lnSpc>
            </a:pPr>
            <a:r>
              <a:rPr lang="en-US" b="0" i="0" dirty="0">
                <a:effectLst/>
                <a:latin typeface="Arial" panose="020B0604020202020204" pitchFamily="34" charset="0"/>
              </a:rPr>
              <a:t>B — 8: More important at college</a:t>
            </a:r>
          </a:p>
          <a:p>
            <a:pPr algn="l" fontAlgn="base">
              <a:lnSpc>
                <a:spcPct val="150000"/>
              </a:lnSpc>
            </a:pPr>
            <a:r>
              <a:rPr lang="en-US" b="0" i="0" dirty="0">
                <a:effectLst/>
                <a:latin typeface="Arial" panose="020B0604020202020204" pitchFamily="34" charset="0"/>
              </a:rPr>
              <a:t>C — 1: Don’t forget to rest</a:t>
            </a:r>
          </a:p>
          <a:p>
            <a:pPr algn="l" fontAlgn="base">
              <a:lnSpc>
                <a:spcPct val="150000"/>
              </a:lnSpc>
            </a:pPr>
            <a:r>
              <a:rPr lang="en-US" b="0" i="0" dirty="0">
                <a:effectLst/>
                <a:latin typeface="Arial" panose="020B0604020202020204" pitchFamily="34" charset="0"/>
              </a:rPr>
              <a:t>D — 6: Study plans per week</a:t>
            </a:r>
          </a:p>
          <a:p>
            <a:pPr algn="l" fontAlgn="base">
              <a:lnSpc>
                <a:spcPct val="150000"/>
              </a:lnSpc>
            </a:pPr>
            <a:r>
              <a:rPr lang="en-US" b="0" i="0" dirty="0">
                <a:effectLst/>
                <a:latin typeface="Arial" panose="020B0604020202020204" pitchFamily="34" charset="0"/>
              </a:rPr>
              <a:t>E — 4: Never put off till tomorrow</a:t>
            </a:r>
          </a:p>
          <a:p>
            <a:pPr algn="l" fontAlgn="base">
              <a:lnSpc>
                <a:spcPct val="150000"/>
              </a:lnSpc>
            </a:pPr>
            <a:r>
              <a:rPr lang="en-US" b="0" i="0" dirty="0">
                <a:effectLst/>
                <a:latin typeface="Arial" panose="020B0604020202020204" pitchFamily="34" charset="0"/>
              </a:rPr>
              <a:t>F — 2: Write down and revise</a:t>
            </a:r>
          </a:p>
          <a:p>
            <a:pPr algn="l" fontAlgn="base">
              <a:lnSpc>
                <a:spcPct val="150000"/>
              </a:lnSpc>
            </a:pPr>
            <a:r>
              <a:rPr lang="en-US" b="0" i="0" dirty="0">
                <a:effectLst/>
                <a:latin typeface="Arial" panose="020B0604020202020204" pitchFamily="34" charset="0"/>
              </a:rPr>
              <a:t>G — 7: Find a place to your liking</a:t>
            </a:r>
          </a:p>
          <a:p>
            <a:pPr algn="l" fontAlgn="base">
              <a:lnSpc>
                <a:spcPct val="150000"/>
              </a:lnSpc>
            </a:pPr>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295C9814-6330-4B52-BB21-87CEA44840D9}"/>
              </a:ext>
            </a:extLst>
          </p:cNvPr>
          <p:cNvSpPr txBox="1"/>
          <p:nvPr/>
        </p:nvSpPr>
        <p:spPr>
          <a:xfrm>
            <a:off x="1674159" y="595264"/>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10</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599825" y="465946"/>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8" name="TextBox 7">
            <a:extLst>
              <a:ext uri="{FF2B5EF4-FFF2-40B4-BE49-F238E27FC236}">
                <a16:creationId xmlns:a16="http://schemas.microsoft.com/office/drawing/2014/main" id="{394AC32D-F11F-4A49-A297-DDEDCA6B7658}"/>
              </a:ext>
            </a:extLst>
          </p:cNvPr>
          <p:cNvSpPr txBox="1"/>
          <p:nvPr/>
        </p:nvSpPr>
        <p:spPr>
          <a:xfrm>
            <a:off x="1674159" y="4935772"/>
            <a:ext cx="3778622" cy="646331"/>
          </a:xfrm>
          <a:prstGeom prst="rect">
            <a:avLst/>
          </a:prstGeom>
          <a:noFill/>
        </p:spPr>
        <p:txBody>
          <a:bodyPr wrap="square">
            <a:spAutoFit/>
          </a:bodyPr>
          <a:lstStyle/>
          <a:p>
            <a:pPr algn="ctr" fontAlgn="base"/>
            <a:r>
              <a:rPr lang="ru-RU" b="1" dirty="0">
                <a:solidFill>
                  <a:srgbClr val="111111"/>
                </a:solidFill>
                <a:effectLst/>
                <a:latin typeface="inherit"/>
              </a:rPr>
              <a:t>Задание 11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p:txBody>
      </p:sp>
      <p:sp>
        <p:nvSpPr>
          <p:cNvPr id="10" name="TextBox 9">
            <a:extLst>
              <a:ext uri="{FF2B5EF4-FFF2-40B4-BE49-F238E27FC236}">
                <a16:creationId xmlns:a16="http://schemas.microsoft.com/office/drawing/2014/main" id="{9B71EF4A-1F95-4949-9573-DDD2FE0BE7D9}"/>
              </a:ext>
            </a:extLst>
          </p:cNvPr>
          <p:cNvSpPr txBox="1"/>
          <p:nvPr/>
        </p:nvSpPr>
        <p:spPr>
          <a:xfrm>
            <a:off x="457200" y="5283182"/>
            <a:ext cx="6945086" cy="3780522"/>
          </a:xfrm>
          <a:prstGeom prst="rect">
            <a:avLst/>
          </a:prstGeom>
          <a:noFill/>
        </p:spPr>
        <p:txBody>
          <a:bodyPr wrap="square">
            <a:spAutoFit/>
          </a:bodyPr>
          <a:lstStyle/>
          <a:p>
            <a:pPr algn="l" fontAlgn="base">
              <a:lnSpc>
                <a:spcPct val="150000"/>
              </a:lnSpc>
            </a:pPr>
            <a:r>
              <a:rPr lang="en-US" b="1" i="0" dirty="0">
                <a:effectLst/>
                <a:latin typeface="inherit"/>
              </a:rPr>
              <a:t>Answers</a:t>
            </a:r>
            <a:r>
              <a:rPr lang="en-US" b="0" i="0" dirty="0">
                <a:effectLst/>
                <a:latin typeface="Arial" panose="020B0604020202020204" pitchFamily="34" charset="0"/>
              </a:rPr>
              <a:t>:</a:t>
            </a:r>
          </a:p>
          <a:p>
            <a:pPr algn="l" fontAlgn="base">
              <a:lnSpc>
                <a:spcPct val="150000"/>
              </a:lnSpc>
            </a:pPr>
            <a:r>
              <a:rPr lang="en-US" b="0" i="0" dirty="0">
                <a:effectLst/>
                <a:latin typeface="Arial" panose="020B0604020202020204" pitchFamily="34" charset="0"/>
              </a:rPr>
              <a:t>A – 2: who left the family tea trade company</a:t>
            </a:r>
          </a:p>
          <a:p>
            <a:pPr algn="l" fontAlgn="base">
              <a:lnSpc>
                <a:spcPct val="150000"/>
              </a:lnSpc>
            </a:pPr>
            <a:r>
              <a:rPr lang="en-US" b="0" i="0" dirty="0">
                <a:effectLst/>
                <a:latin typeface="Arial" panose="020B0604020202020204" pitchFamily="34" charset="0"/>
              </a:rPr>
              <a:t>B – 4: and began to build the new house on it</a:t>
            </a:r>
          </a:p>
          <a:p>
            <a:pPr algn="l" fontAlgn="base">
              <a:lnSpc>
                <a:spcPct val="150000"/>
              </a:lnSpc>
            </a:pPr>
            <a:r>
              <a:rPr lang="en-US" b="0" i="0" dirty="0">
                <a:effectLst/>
                <a:latin typeface="Arial" panose="020B0604020202020204" pitchFamily="34" charset="0"/>
              </a:rPr>
              <a:t>C – 3: and the other two floors were used for</a:t>
            </a:r>
          </a:p>
          <a:p>
            <a:pPr algn="l" fontAlgn="base">
              <a:lnSpc>
                <a:spcPct val="150000"/>
              </a:lnSpc>
            </a:pPr>
            <a:r>
              <a:rPr lang="en-US" b="0" i="0" dirty="0">
                <a:effectLst/>
                <a:latin typeface="Arial" panose="020B0604020202020204" pitchFamily="34" charset="0"/>
              </a:rPr>
              <a:t>D – 5: and the front side was decorated with</a:t>
            </a:r>
          </a:p>
          <a:p>
            <a:pPr algn="l" fontAlgn="base">
              <a:lnSpc>
                <a:spcPct val="150000"/>
              </a:lnSpc>
            </a:pPr>
            <a:r>
              <a:rPr lang="en-US" b="0" i="0" dirty="0">
                <a:effectLst/>
                <a:latin typeface="Arial" panose="020B0604020202020204" pitchFamily="34" charset="0"/>
              </a:rPr>
              <a:t>E – 1: who was going to visit Moscow for</a:t>
            </a:r>
          </a:p>
          <a:p>
            <a:pPr algn="l" fontAlgn="base">
              <a:lnSpc>
                <a:spcPct val="150000"/>
              </a:lnSpc>
            </a:pPr>
            <a:r>
              <a:rPr lang="en-US" b="0" i="0" dirty="0">
                <a:effectLst/>
                <a:latin typeface="Arial" panose="020B0604020202020204" pitchFamily="34" charset="0"/>
              </a:rPr>
              <a:t>F – 7: but the Ambassador did not in fact stay</a:t>
            </a:r>
          </a:p>
          <a:p>
            <a:pPr algn="l" fontAlgn="base">
              <a:lnSpc>
                <a:spcPct val="150000"/>
              </a:lnSpc>
            </a:pPr>
            <a:r>
              <a:rPr lang="en-US" b="0" i="0" dirty="0">
                <a:effectLst/>
                <a:latin typeface="Arial" panose="020B0604020202020204" pitchFamily="34" charset="0"/>
              </a:rPr>
              <a:t> </a:t>
            </a:r>
          </a:p>
          <a:p>
            <a:pPr algn="l" fontAlgn="base">
              <a:lnSpc>
                <a:spcPct val="150000"/>
              </a:lnSpc>
            </a:pPr>
            <a:r>
              <a:rPr lang="en-US" b="0" i="0" dirty="0">
                <a:solidFill>
                  <a:srgbClr val="555555"/>
                </a:solidFill>
                <a:effectLst/>
                <a:latin typeface="Arial" panose="020B0604020202020204" pitchFamily="34" charset="0"/>
              </a:rPr>
              <a:t> </a:t>
            </a:r>
          </a:p>
        </p:txBody>
      </p:sp>
      <p:pic>
        <p:nvPicPr>
          <p:cNvPr id="11" name="Рисунок 10"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0921E0B3-E57B-478C-B9D3-7C787182C6A7}"/>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9850" y="8896067"/>
            <a:ext cx="522515" cy="513151"/>
          </a:xfrm>
          <a:prstGeom prst="rect">
            <a:avLst/>
          </a:prstGeom>
        </p:spPr>
      </p:pic>
      <p:pic>
        <p:nvPicPr>
          <p:cNvPr id="12" name="Рисунок 11" descr="Изображение выглядит как текст, бильярдный шар&#10;&#10;Автоматически созданное описание">
            <a:hlinkClick r:id="rId4" action="ppaction://hlinksldjump"/>
            <a:extLst>
              <a:ext uri="{FF2B5EF4-FFF2-40B4-BE49-F238E27FC236}">
                <a16:creationId xmlns:a16="http://schemas.microsoft.com/office/drawing/2014/main" id="{E353B490-4821-410A-A598-D0C6954BE0B1}"/>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9850" y="3923224"/>
            <a:ext cx="522515" cy="513151"/>
          </a:xfrm>
          <a:prstGeom prst="rect">
            <a:avLst/>
          </a:prstGeom>
        </p:spPr>
      </p:pic>
    </p:spTree>
    <p:extLst>
      <p:ext uri="{BB962C8B-B14F-4D97-AF65-F5344CB8AC3E}">
        <p14:creationId xmlns:p14="http://schemas.microsoft.com/office/powerpoint/2010/main" val="2039515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5C9814-6330-4B52-BB21-87CEA44840D9}"/>
              </a:ext>
            </a:extLst>
          </p:cNvPr>
          <p:cNvSpPr txBox="1"/>
          <p:nvPr/>
        </p:nvSpPr>
        <p:spPr>
          <a:xfrm>
            <a:off x="1890526" y="645062"/>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12-18</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492030" y="359081"/>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9" name="TextBox 8">
            <a:extLst>
              <a:ext uri="{FF2B5EF4-FFF2-40B4-BE49-F238E27FC236}">
                <a16:creationId xmlns:a16="http://schemas.microsoft.com/office/drawing/2014/main" id="{820DB1D4-C476-460D-B2D7-2FB10CCBD404}"/>
              </a:ext>
            </a:extLst>
          </p:cNvPr>
          <p:cNvSpPr txBox="1"/>
          <p:nvPr/>
        </p:nvSpPr>
        <p:spPr>
          <a:xfrm>
            <a:off x="492030" y="1014394"/>
            <a:ext cx="6910255" cy="8956298"/>
          </a:xfrm>
          <a:prstGeom prst="rect">
            <a:avLst/>
          </a:prstGeom>
          <a:noFill/>
        </p:spPr>
        <p:txBody>
          <a:bodyPr wrap="square">
            <a:spAutoFit/>
          </a:bodyPr>
          <a:lstStyle/>
          <a:p>
            <a:pPr algn="l" fontAlgn="base"/>
            <a:r>
              <a:rPr lang="en-US"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2. According to the author, in her childhood she used to …</a:t>
            </a:r>
          </a:p>
          <a:p>
            <a:pPr algn="l" fontAlgn="base"/>
            <a:r>
              <a:rPr lang="en-US" b="0" i="0" dirty="0">
                <a:effectLst/>
                <a:latin typeface="Arial" panose="020B0604020202020204" pitchFamily="34" charset="0"/>
              </a:rPr>
              <a:t>A) </a:t>
            </a:r>
            <a:r>
              <a:rPr lang="en-US" b="1" i="0" dirty="0">
                <a:effectLst/>
                <a:latin typeface="inherit"/>
              </a:rPr>
              <a:t>do the shopping with her friends.</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13. Which of the following does Athena do monthly?</a:t>
            </a:r>
          </a:p>
          <a:p>
            <a:pPr algn="l" fontAlgn="base"/>
            <a:r>
              <a:rPr lang="en-US" b="0" i="0" dirty="0">
                <a:effectLst/>
                <a:latin typeface="Arial" panose="020B0604020202020204" pitchFamily="34" charset="0"/>
              </a:rPr>
              <a:t>C) </a:t>
            </a:r>
            <a:r>
              <a:rPr lang="en-US" b="1" i="0" dirty="0">
                <a:effectLst/>
                <a:latin typeface="inherit"/>
              </a:rPr>
              <a:t>Goes to the mall with her family.</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14. For Athena’s peers spending time alone in their rooms seems …</a:t>
            </a:r>
          </a:p>
          <a:p>
            <a:pPr algn="l" fontAlgn="base"/>
            <a:r>
              <a:rPr lang="en-US" b="0" i="0" dirty="0">
                <a:effectLst/>
                <a:latin typeface="Arial" panose="020B0604020202020204" pitchFamily="34" charset="0"/>
              </a:rPr>
              <a:t>A) </a:t>
            </a:r>
            <a:r>
              <a:rPr lang="en-US" b="1" i="0" dirty="0">
                <a:effectLst/>
                <a:latin typeface="inherit"/>
              </a:rPr>
              <a:t>natural.</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15. Which of the following is NOT true about </a:t>
            </a:r>
            <a:r>
              <a:rPr lang="en-US" b="0" i="0" dirty="0" err="1">
                <a:effectLst/>
                <a:latin typeface="Arial" panose="020B0604020202020204" pitchFamily="34" charset="0"/>
              </a:rPr>
              <a:t>iGen</a:t>
            </a:r>
            <a:r>
              <a:rPr lang="en-US" b="0" i="0" dirty="0">
                <a:effectLst/>
                <a:latin typeface="Arial" panose="020B0604020202020204" pitchFamily="34" charset="0"/>
              </a:rPr>
              <a:t> teenagers, according to the author?</a:t>
            </a:r>
          </a:p>
          <a:p>
            <a:pPr algn="l" fontAlgn="base"/>
            <a:r>
              <a:rPr lang="en-US" b="0" i="0" dirty="0">
                <a:effectLst/>
                <a:latin typeface="Arial" panose="020B0604020202020204" pitchFamily="34" charset="0"/>
              </a:rPr>
              <a:t>D) </a:t>
            </a:r>
            <a:r>
              <a:rPr lang="en-US" b="1" i="0" dirty="0">
                <a:effectLst/>
                <a:latin typeface="inherit"/>
              </a:rPr>
              <a:t>They have more physical health problems.</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16. That in “I know my parents’ generation didn’t do that” (paragraph 5) refers to …</a:t>
            </a:r>
          </a:p>
          <a:p>
            <a:pPr algn="l" fontAlgn="base"/>
            <a:r>
              <a:rPr lang="en-US" b="0" i="0" dirty="0">
                <a:effectLst/>
                <a:latin typeface="Arial" panose="020B0604020202020204" pitchFamily="34" charset="0"/>
              </a:rPr>
              <a:t>D) </a:t>
            </a:r>
            <a:r>
              <a:rPr lang="en-US" b="1" i="0" dirty="0">
                <a:effectLst/>
                <a:latin typeface="inherit"/>
              </a:rPr>
              <a:t>being glued to their phones.</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17. The fact that Athena threw away her friend’s phone proves that …</a:t>
            </a:r>
          </a:p>
          <a:p>
            <a:pPr algn="l" fontAlgn="base"/>
            <a:r>
              <a:rPr lang="en-US" b="0" i="0" dirty="0">
                <a:effectLst/>
                <a:latin typeface="Arial" panose="020B0604020202020204" pitchFamily="34" charset="0"/>
              </a:rPr>
              <a:t>C) </a:t>
            </a:r>
            <a:r>
              <a:rPr lang="en-US" b="1" i="0" dirty="0">
                <a:effectLst/>
                <a:latin typeface="inherit"/>
              </a:rPr>
              <a:t>teenagers know the problems caused by phones.</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18. What does the author suggest in her article?</a:t>
            </a:r>
          </a:p>
          <a:p>
            <a:pPr algn="l" fontAlgn="base"/>
            <a:r>
              <a:rPr lang="en-US" b="0" i="0" dirty="0">
                <a:effectLst/>
                <a:latin typeface="Arial" panose="020B0604020202020204" pitchFamily="34" charset="0"/>
              </a:rPr>
              <a:t>B) </a:t>
            </a:r>
            <a:r>
              <a:rPr lang="en-US" b="1" i="0" dirty="0">
                <a:effectLst/>
                <a:latin typeface="inherit"/>
              </a:rPr>
              <a:t>Phone use by young people should be limited.</a:t>
            </a:r>
            <a:endParaRPr lang="en-US" b="0" i="0" dirty="0">
              <a:effectLst/>
              <a:latin typeface="Arial" panose="020B0604020202020204" pitchFamily="34" charset="0"/>
            </a:endParaRPr>
          </a:p>
          <a:p>
            <a:pPr algn="l" fontAlgn="base"/>
            <a:endParaRPr lang="en-US" b="0" i="0" dirty="0">
              <a:effectLst/>
              <a:latin typeface="Arial" panose="020B0604020202020204" pitchFamily="34" charset="0"/>
            </a:endParaRPr>
          </a:p>
        </p:txBody>
      </p:sp>
      <p:pic>
        <p:nvPicPr>
          <p:cNvPr id="7" name="Рисунок 6"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3A23941B-74F3-4FE8-9757-6F8CED96FD85}"/>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88702" y="9168430"/>
            <a:ext cx="522515" cy="513151"/>
          </a:xfrm>
          <a:prstGeom prst="rect">
            <a:avLst/>
          </a:prstGeom>
        </p:spPr>
      </p:pic>
    </p:spTree>
    <p:extLst>
      <p:ext uri="{BB962C8B-B14F-4D97-AF65-F5344CB8AC3E}">
        <p14:creationId xmlns:p14="http://schemas.microsoft.com/office/powerpoint/2010/main" val="80599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5C9814-6330-4B52-BB21-87CEA44840D9}"/>
              </a:ext>
            </a:extLst>
          </p:cNvPr>
          <p:cNvSpPr txBox="1"/>
          <p:nvPr/>
        </p:nvSpPr>
        <p:spPr>
          <a:xfrm>
            <a:off x="1674159" y="595264"/>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a:t>
            </a:r>
            <a:r>
              <a:rPr lang="en-US" b="1" dirty="0">
                <a:solidFill>
                  <a:srgbClr val="111111"/>
                </a:solidFill>
                <a:effectLst/>
                <a:latin typeface="inherit"/>
              </a:rPr>
              <a:t>9-2</a:t>
            </a:r>
            <a:r>
              <a:rPr lang="ru-RU" b="1" dirty="0">
                <a:solidFill>
                  <a:srgbClr val="111111"/>
                </a:solidFill>
                <a:effectLst/>
                <a:latin typeface="inherit"/>
              </a:rPr>
              <a:t>4</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9" name="TextBox 8">
            <a:extLst>
              <a:ext uri="{FF2B5EF4-FFF2-40B4-BE49-F238E27FC236}">
                <a16:creationId xmlns:a16="http://schemas.microsoft.com/office/drawing/2014/main" id="{820DB1D4-C476-460D-B2D7-2FB10CCBD404}"/>
              </a:ext>
            </a:extLst>
          </p:cNvPr>
          <p:cNvSpPr txBox="1"/>
          <p:nvPr/>
        </p:nvSpPr>
        <p:spPr>
          <a:xfrm>
            <a:off x="510988" y="1279556"/>
            <a:ext cx="4814047" cy="2534027"/>
          </a:xfrm>
          <a:prstGeom prst="rect">
            <a:avLst/>
          </a:prstGeom>
          <a:noFill/>
        </p:spPr>
        <p:txBody>
          <a:bodyPr wrap="square">
            <a:spAutoFit/>
          </a:bodyPr>
          <a:lstStyle/>
          <a:p>
            <a:pPr algn="l" fontAlgn="base">
              <a:lnSpc>
                <a:spcPct val="150000"/>
              </a:lnSpc>
            </a:pPr>
            <a:r>
              <a:rPr lang="en-US" b="0" i="0" dirty="0">
                <a:effectLst/>
                <a:latin typeface="Arial" panose="020B0604020202020204" pitchFamily="34" charset="0"/>
              </a:rPr>
              <a:t>19. </a:t>
            </a:r>
            <a:r>
              <a:rPr lang="en-US" b="1" i="0" dirty="0">
                <a:effectLst/>
                <a:latin typeface="Arial" panose="020B0604020202020204" pitchFamily="34" charset="0"/>
              </a:rPr>
              <a:t>COLDEST</a:t>
            </a:r>
          </a:p>
          <a:p>
            <a:pPr algn="l" fontAlgn="base">
              <a:lnSpc>
                <a:spcPct val="150000"/>
              </a:lnSpc>
            </a:pPr>
            <a:r>
              <a:rPr lang="en-US" dirty="0">
                <a:latin typeface="Arial" panose="020B0604020202020204" pitchFamily="34" charset="0"/>
              </a:rPr>
              <a:t>20. </a:t>
            </a:r>
            <a:r>
              <a:rPr lang="en-US" b="1" dirty="0">
                <a:latin typeface="Arial" panose="020B0604020202020204" pitchFamily="34" charset="0"/>
              </a:rPr>
              <a:t>VISITING</a:t>
            </a:r>
          </a:p>
          <a:p>
            <a:pPr algn="l" fontAlgn="base">
              <a:lnSpc>
                <a:spcPct val="150000"/>
              </a:lnSpc>
            </a:pPr>
            <a:r>
              <a:rPr lang="en-US" b="0" i="0" dirty="0">
                <a:effectLst/>
                <a:latin typeface="Arial" panose="020B0604020202020204" pitchFamily="34" charset="0"/>
              </a:rPr>
              <a:t>21. </a:t>
            </a:r>
            <a:r>
              <a:rPr lang="en-US" b="1" i="0" dirty="0">
                <a:effectLst/>
                <a:latin typeface="Arial" panose="020B0604020202020204" pitchFamily="34" charset="0"/>
              </a:rPr>
              <a:t>ISNOT</a:t>
            </a:r>
          </a:p>
          <a:p>
            <a:pPr algn="l" fontAlgn="base">
              <a:lnSpc>
                <a:spcPct val="150000"/>
              </a:lnSpc>
            </a:pPr>
            <a:r>
              <a:rPr lang="en-US" dirty="0">
                <a:latin typeface="Arial" panose="020B0604020202020204" pitchFamily="34" charset="0"/>
              </a:rPr>
              <a:t>22. </a:t>
            </a:r>
            <a:r>
              <a:rPr lang="en-US" b="1" dirty="0">
                <a:latin typeface="Arial" panose="020B0604020202020204" pitchFamily="34" charset="0"/>
              </a:rPr>
              <a:t>WASDEMONSTRATED</a:t>
            </a:r>
          </a:p>
          <a:p>
            <a:pPr algn="l" fontAlgn="base">
              <a:lnSpc>
                <a:spcPct val="150000"/>
              </a:lnSpc>
            </a:pPr>
            <a:r>
              <a:rPr lang="en-US" b="0" i="0" dirty="0">
                <a:effectLst/>
                <a:latin typeface="Arial" panose="020B0604020202020204" pitchFamily="34" charset="0"/>
              </a:rPr>
              <a:t>23. </a:t>
            </a:r>
            <a:r>
              <a:rPr lang="en-US" b="1" i="0" dirty="0">
                <a:effectLst/>
                <a:latin typeface="Arial" panose="020B0604020202020204" pitchFamily="34" charset="0"/>
              </a:rPr>
              <a:t>CAUGHT</a:t>
            </a:r>
          </a:p>
          <a:p>
            <a:pPr algn="l" fontAlgn="base">
              <a:lnSpc>
                <a:spcPct val="150000"/>
              </a:lnSpc>
            </a:pPr>
            <a:r>
              <a:rPr lang="en-US" dirty="0">
                <a:latin typeface="Arial" panose="020B0604020202020204" pitchFamily="34" charset="0"/>
              </a:rPr>
              <a:t>24.</a:t>
            </a:r>
            <a:r>
              <a:rPr lang="en-US" b="1" dirty="0">
                <a:latin typeface="Arial" panose="020B0604020202020204" pitchFamily="34" charset="0"/>
              </a:rPr>
              <a:t> INSTALLED</a:t>
            </a:r>
          </a:p>
        </p:txBody>
      </p:sp>
      <p:sp>
        <p:nvSpPr>
          <p:cNvPr id="12" name="TextBox 11">
            <a:extLst>
              <a:ext uri="{FF2B5EF4-FFF2-40B4-BE49-F238E27FC236}">
                <a16:creationId xmlns:a16="http://schemas.microsoft.com/office/drawing/2014/main" id="{870E68FB-C316-467E-9754-183C6BF55545}"/>
              </a:ext>
            </a:extLst>
          </p:cNvPr>
          <p:cNvSpPr txBox="1"/>
          <p:nvPr/>
        </p:nvSpPr>
        <p:spPr>
          <a:xfrm>
            <a:off x="1961070" y="4727276"/>
            <a:ext cx="3933370" cy="646331"/>
          </a:xfrm>
          <a:prstGeom prst="rect">
            <a:avLst/>
          </a:prstGeom>
          <a:noFill/>
        </p:spPr>
        <p:txBody>
          <a:bodyPr wrap="square">
            <a:spAutoFit/>
          </a:bodyPr>
          <a:lstStyle/>
          <a:p>
            <a:pPr algn="ctr" fontAlgn="base"/>
            <a:r>
              <a:rPr lang="ru-RU" b="1" dirty="0">
                <a:solidFill>
                  <a:srgbClr val="111111"/>
                </a:solidFill>
                <a:effectLst/>
                <a:latin typeface="inherit"/>
              </a:rPr>
              <a:t>Задания 25-29</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p:txBody>
      </p:sp>
      <p:sp>
        <p:nvSpPr>
          <p:cNvPr id="13" name="TextBox 12">
            <a:extLst>
              <a:ext uri="{FF2B5EF4-FFF2-40B4-BE49-F238E27FC236}">
                <a16:creationId xmlns:a16="http://schemas.microsoft.com/office/drawing/2014/main" id="{FFC5C22C-E246-4115-B4ED-C6C0C8292388}"/>
              </a:ext>
            </a:extLst>
          </p:cNvPr>
          <p:cNvSpPr txBox="1"/>
          <p:nvPr/>
        </p:nvSpPr>
        <p:spPr>
          <a:xfrm>
            <a:off x="510988" y="5373607"/>
            <a:ext cx="3933370" cy="2534027"/>
          </a:xfrm>
          <a:prstGeom prst="rect">
            <a:avLst/>
          </a:prstGeom>
          <a:noFill/>
        </p:spPr>
        <p:txBody>
          <a:bodyPr wrap="square">
            <a:spAutoFit/>
          </a:bodyPr>
          <a:lstStyle/>
          <a:p>
            <a:pPr algn="l" fontAlgn="base">
              <a:lnSpc>
                <a:spcPct val="150000"/>
              </a:lnSpc>
            </a:pPr>
            <a:r>
              <a:rPr lang="en-US" b="1" i="0" dirty="0">
                <a:effectLst/>
                <a:latin typeface="inherit"/>
              </a:rPr>
              <a:t>Ответы</a:t>
            </a:r>
            <a:r>
              <a:rPr lang="en-US" b="0" i="0" dirty="0">
                <a:effectLst/>
                <a:latin typeface="Arial" panose="020B0604020202020204" pitchFamily="34" charset="0"/>
              </a:rPr>
              <a:t>:</a:t>
            </a:r>
            <a:endParaRPr lang="ru-RU"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2</a:t>
            </a:r>
            <a:r>
              <a:rPr lang="ru-RU" b="0" i="0" dirty="0">
                <a:effectLst/>
                <a:latin typeface="Arial" panose="020B0604020202020204" pitchFamily="34" charset="0"/>
              </a:rPr>
              <a:t>5</a:t>
            </a:r>
            <a:r>
              <a:rPr lang="en-US" b="0" i="0" dirty="0">
                <a:effectLst/>
                <a:latin typeface="Arial" panose="020B0604020202020204" pitchFamily="34" charset="0"/>
              </a:rPr>
              <a:t>. </a:t>
            </a:r>
            <a:r>
              <a:rPr lang="en-US" b="1" i="0" dirty="0">
                <a:effectLst/>
                <a:latin typeface="Arial" panose="020B0604020202020204" pitchFamily="34" charset="0"/>
              </a:rPr>
              <a:t>RELIGIOUS</a:t>
            </a:r>
            <a:endParaRPr lang="en-US" b="0" i="0" dirty="0">
              <a:effectLst/>
              <a:latin typeface="Arial" panose="020B0604020202020204" pitchFamily="34" charset="0"/>
            </a:endParaRPr>
          </a:p>
          <a:p>
            <a:pPr algn="l" fontAlgn="base">
              <a:lnSpc>
                <a:spcPct val="150000"/>
              </a:lnSpc>
            </a:pPr>
            <a:r>
              <a:rPr lang="en-US" dirty="0">
                <a:latin typeface="Arial" panose="020B0604020202020204" pitchFamily="34" charset="0"/>
              </a:rPr>
              <a:t>2</a:t>
            </a:r>
            <a:r>
              <a:rPr lang="ru-RU" dirty="0">
                <a:latin typeface="Arial" panose="020B0604020202020204" pitchFamily="34" charset="0"/>
              </a:rPr>
              <a:t>6</a:t>
            </a:r>
            <a:r>
              <a:rPr lang="en-US" dirty="0">
                <a:latin typeface="Arial" panose="020B0604020202020204" pitchFamily="34" charset="0"/>
              </a:rPr>
              <a:t>.</a:t>
            </a:r>
            <a:r>
              <a:rPr lang="en-US" b="1" i="0" dirty="0">
                <a:effectLst/>
                <a:latin typeface="Arial" panose="020B0604020202020204" pitchFamily="34" charset="0"/>
              </a:rPr>
              <a:t> </a:t>
            </a:r>
            <a:r>
              <a:rPr lang="en-US" b="1" dirty="0">
                <a:latin typeface="Arial" panose="020B0604020202020204" pitchFamily="34" charset="0"/>
              </a:rPr>
              <a:t>REMARKABLE</a:t>
            </a:r>
            <a:endParaRPr lang="en-US" dirty="0">
              <a:latin typeface="Arial" panose="020B0604020202020204" pitchFamily="34" charset="0"/>
            </a:endParaRPr>
          </a:p>
          <a:p>
            <a:pPr algn="l" fontAlgn="base">
              <a:lnSpc>
                <a:spcPct val="150000"/>
              </a:lnSpc>
            </a:pPr>
            <a:r>
              <a:rPr lang="en-US" b="0" i="0" dirty="0">
                <a:effectLst/>
                <a:latin typeface="Arial" panose="020B0604020202020204" pitchFamily="34" charset="0"/>
              </a:rPr>
              <a:t>2</a:t>
            </a:r>
            <a:r>
              <a:rPr lang="ru-RU" b="0" i="0" dirty="0">
                <a:effectLst/>
                <a:latin typeface="Arial" panose="020B0604020202020204" pitchFamily="34" charset="0"/>
              </a:rPr>
              <a:t>7</a:t>
            </a:r>
            <a:r>
              <a:rPr lang="en-US" b="0" i="0" dirty="0">
                <a:effectLst/>
                <a:latin typeface="Arial" panose="020B0604020202020204" pitchFamily="34" charset="0"/>
              </a:rPr>
              <a:t>.</a:t>
            </a:r>
            <a:r>
              <a:rPr lang="en-US" b="1" i="0" dirty="0">
                <a:effectLst/>
                <a:latin typeface="Arial" panose="020B0604020202020204" pitchFamily="34" charset="0"/>
              </a:rPr>
              <a:t> PAINTINGS</a:t>
            </a:r>
            <a:endParaRPr lang="en-US" b="0" i="0" dirty="0">
              <a:effectLst/>
              <a:latin typeface="Arial" panose="020B0604020202020204" pitchFamily="34" charset="0"/>
            </a:endParaRPr>
          </a:p>
          <a:p>
            <a:pPr algn="l" fontAlgn="base">
              <a:lnSpc>
                <a:spcPct val="150000"/>
              </a:lnSpc>
            </a:pPr>
            <a:r>
              <a:rPr lang="en-US" dirty="0">
                <a:latin typeface="Arial" panose="020B0604020202020204" pitchFamily="34" charset="0"/>
              </a:rPr>
              <a:t>2</a:t>
            </a:r>
            <a:r>
              <a:rPr lang="ru-RU" dirty="0">
                <a:latin typeface="Arial" panose="020B0604020202020204" pitchFamily="34" charset="0"/>
              </a:rPr>
              <a:t>8</a:t>
            </a:r>
            <a:r>
              <a:rPr lang="en-US" dirty="0">
                <a:latin typeface="Arial" panose="020B0604020202020204" pitchFamily="34" charset="0"/>
              </a:rPr>
              <a:t>. </a:t>
            </a:r>
            <a:r>
              <a:rPr lang="en-US" b="1" i="0" dirty="0">
                <a:effectLst/>
                <a:latin typeface="Arial" panose="020B0604020202020204" pitchFamily="34" charset="0"/>
              </a:rPr>
              <a:t>SETTLEMENT</a:t>
            </a:r>
            <a:endParaRPr lang="en-US" b="0" i="0" dirty="0">
              <a:effectLst/>
              <a:latin typeface="Arial" panose="020B0604020202020204" pitchFamily="34" charset="0"/>
            </a:endParaRPr>
          </a:p>
          <a:p>
            <a:pPr algn="l" fontAlgn="base">
              <a:lnSpc>
                <a:spcPct val="150000"/>
              </a:lnSpc>
            </a:pPr>
            <a:r>
              <a:rPr lang="ru-RU" dirty="0">
                <a:latin typeface="Arial" panose="020B0604020202020204" pitchFamily="34" charset="0"/>
              </a:rPr>
              <a:t>29</a:t>
            </a:r>
            <a:r>
              <a:rPr lang="en-US" b="0" i="0" dirty="0">
                <a:effectLst/>
                <a:latin typeface="Arial" panose="020B0604020202020204" pitchFamily="34" charset="0"/>
              </a:rPr>
              <a:t>.</a:t>
            </a:r>
            <a:r>
              <a:rPr lang="en-US" b="1" i="0" dirty="0">
                <a:effectLst/>
                <a:latin typeface="Arial" panose="020B0604020202020204" pitchFamily="34" charset="0"/>
              </a:rPr>
              <a:t> DECORATION</a:t>
            </a:r>
            <a:endParaRPr lang="en-US" b="0" i="0" dirty="0">
              <a:effectLst/>
              <a:latin typeface="Arial" panose="020B0604020202020204" pitchFamily="34" charset="0"/>
            </a:endParaRPr>
          </a:p>
        </p:txBody>
      </p:sp>
      <p:pic>
        <p:nvPicPr>
          <p:cNvPr id="14" name="Рисунок 13"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D5C249BD-1F07-42A9-B84E-9A83BF2AFE60}"/>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526171" y="8066556"/>
            <a:ext cx="522515" cy="513151"/>
          </a:xfrm>
          <a:prstGeom prst="rect">
            <a:avLst/>
          </a:prstGeom>
        </p:spPr>
      </p:pic>
      <p:pic>
        <p:nvPicPr>
          <p:cNvPr id="15" name="Рисунок 14" descr="Изображение выглядит как текст, бильярдный шар&#10;&#10;Автоматически созданное описание">
            <a:hlinkClick r:id="rId4" action="ppaction://hlinksldjump"/>
            <a:extLst>
              <a:ext uri="{FF2B5EF4-FFF2-40B4-BE49-F238E27FC236}">
                <a16:creationId xmlns:a16="http://schemas.microsoft.com/office/drawing/2014/main" id="{C219E738-CA42-48D1-A66F-E46B68A9B78E}"/>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526172" y="3715930"/>
            <a:ext cx="522515" cy="513151"/>
          </a:xfrm>
          <a:prstGeom prst="rect">
            <a:avLst/>
          </a:prstGeom>
        </p:spPr>
      </p:pic>
    </p:spTree>
    <p:extLst>
      <p:ext uri="{BB962C8B-B14F-4D97-AF65-F5344CB8AC3E}">
        <p14:creationId xmlns:p14="http://schemas.microsoft.com/office/powerpoint/2010/main" val="1069811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6F8F4BDA-0454-460B-91A4-62A5285E17E8}"/>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7" name="TextBox 6">
            <a:extLst>
              <a:ext uri="{FF2B5EF4-FFF2-40B4-BE49-F238E27FC236}">
                <a16:creationId xmlns:a16="http://schemas.microsoft.com/office/drawing/2014/main" id="{2185290B-670C-480C-AD32-12CF4202407C}"/>
              </a:ext>
            </a:extLst>
          </p:cNvPr>
          <p:cNvSpPr txBox="1"/>
          <p:nvPr/>
        </p:nvSpPr>
        <p:spPr>
          <a:xfrm>
            <a:off x="363070" y="645062"/>
            <a:ext cx="7144674" cy="7048083"/>
          </a:xfrm>
          <a:prstGeom prst="rect">
            <a:avLst/>
          </a:prstGeom>
          <a:noFill/>
        </p:spPr>
        <p:txBody>
          <a:bodyPr wrap="square">
            <a:spAutoFit/>
          </a:bodyPr>
          <a:lstStyle/>
          <a:p>
            <a:pPr algn="ctr" fontAlgn="base"/>
            <a:r>
              <a:rPr lang="en-US" b="1" dirty="0" err="1">
                <a:effectLst/>
                <a:latin typeface="inherit"/>
              </a:rPr>
              <a:t>Задания</a:t>
            </a:r>
            <a:r>
              <a:rPr lang="en-US" b="1" dirty="0">
                <a:effectLst/>
                <a:latin typeface="inherit"/>
              </a:rPr>
              <a:t> 30-36</a:t>
            </a:r>
            <a:endParaRPr lang="en-US" b="1" dirty="0">
              <a:effectLst/>
              <a:latin typeface="Playfair Display"/>
            </a:endParaRPr>
          </a:p>
          <a:p>
            <a:pPr algn="l" fontAlgn="base"/>
            <a:r>
              <a:rPr lang="en-US" b="0" i="0" dirty="0">
                <a:effectLst/>
                <a:latin typeface="Arial" panose="020B0604020202020204" pitchFamily="34" charset="0"/>
              </a:rPr>
              <a:t> </a:t>
            </a:r>
          </a:p>
          <a:p>
            <a:pPr algn="l" fontAlgn="base">
              <a:lnSpc>
                <a:spcPct val="150000"/>
              </a:lnSpc>
            </a:pPr>
            <a:r>
              <a:rPr lang="en-US" b="0" i="0" dirty="0">
                <a:effectLst/>
                <a:latin typeface="Arial" panose="020B0604020202020204" pitchFamily="34" charset="0"/>
              </a:rPr>
              <a:t> </a:t>
            </a:r>
          </a:p>
          <a:p>
            <a:pPr algn="l" fontAlgn="base"/>
            <a:r>
              <a:rPr lang="en-US" sz="2000" b="1" i="0" dirty="0" err="1">
                <a:effectLst/>
                <a:latin typeface="inherit"/>
              </a:rPr>
              <a:t>Ответы</a:t>
            </a:r>
            <a:r>
              <a:rPr lang="en-US" sz="2000" b="0" i="0" dirty="0">
                <a:effectLst/>
                <a:latin typeface="Arial" panose="020B0604020202020204" pitchFamily="34" charset="0"/>
              </a:rPr>
              <a:t>:</a:t>
            </a:r>
          </a:p>
          <a:p>
            <a:pPr algn="l" fontAlgn="base"/>
            <a:endParaRPr lang="ru-RU" sz="2000" b="0" i="0" dirty="0">
              <a:effectLst/>
              <a:latin typeface="Arial" panose="020B0604020202020204" pitchFamily="34" charset="0"/>
            </a:endParaRPr>
          </a:p>
          <a:p>
            <a:pPr algn="l" fontAlgn="base">
              <a:lnSpc>
                <a:spcPct val="150000"/>
              </a:lnSpc>
            </a:pPr>
            <a:r>
              <a:rPr lang="en-US" sz="2000" b="0" i="0" dirty="0">
                <a:effectLst/>
                <a:latin typeface="inherit"/>
              </a:rPr>
              <a:t>30. C) </a:t>
            </a:r>
            <a:r>
              <a:rPr lang="en-US" sz="2000" b="1" i="0" dirty="0">
                <a:effectLst/>
                <a:latin typeface="inherit"/>
              </a:rPr>
              <a:t>SHARE</a:t>
            </a:r>
            <a:endParaRPr lang="en-US" sz="2000" b="0" i="0" dirty="0">
              <a:effectLst/>
              <a:latin typeface="inherit"/>
            </a:endParaRPr>
          </a:p>
          <a:p>
            <a:pPr algn="l" fontAlgn="base">
              <a:lnSpc>
                <a:spcPct val="150000"/>
              </a:lnSpc>
            </a:pPr>
            <a:r>
              <a:rPr lang="en-US" sz="2000" b="0" i="0" dirty="0">
                <a:effectLst/>
                <a:latin typeface="inherit"/>
              </a:rPr>
              <a:t>31. A) </a:t>
            </a:r>
            <a:r>
              <a:rPr lang="en-US" sz="2000" b="1" i="0" dirty="0">
                <a:effectLst/>
                <a:latin typeface="inherit"/>
              </a:rPr>
              <a:t>ARRIVED</a:t>
            </a:r>
            <a:endParaRPr lang="en-US" sz="2000" dirty="0">
              <a:latin typeface="inherit"/>
            </a:endParaRPr>
          </a:p>
          <a:p>
            <a:pPr algn="l" fontAlgn="base">
              <a:lnSpc>
                <a:spcPct val="150000"/>
              </a:lnSpc>
            </a:pPr>
            <a:r>
              <a:rPr lang="en-US" sz="2000" b="0" i="0" dirty="0">
                <a:effectLst/>
                <a:latin typeface="inherit"/>
              </a:rPr>
              <a:t>32. D) </a:t>
            </a:r>
            <a:r>
              <a:rPr lang="en-US" sz="2000" b="1" dirty="0">
                <a:latin typeface="inherit"/>
              </a:rPr>
              <a:t>AWAY</a:t>
            </a:r>
            <a:endParaRPr lang="en-US" sz="2000" b="0" i="0" dirty="0">
              <a:effectLst/>
              <a:latin typeface="inherit"/>
            </a:endParaRPr>
          </a:p>
          <a:p>
            <a:pPr algn="l" fontAlgn="base">
              <a:lnSpc>
                <a:spcPct val="150000"/>
              </a:lnSpc>
            </a:pPr>
            <a:r>
              <a:rPr lang="en-US" sz="2000" b="0" i="0" dirty="0">
                <a:effectLst/>
                <a:latin typeface="inherit"/>
              </a:rPr>
              <a:t>33. B) </a:t>
            </a:r>
            <a:r>
              <a:rPr lang="en-US" sz="2000" b="1" i="0" dirty="0">
                <a:effectLst/>
                <a:latin typeface="inherit"/>
              </a:rPr>
              <a:t>SAID</a:t>
            </a:r>
            <a:endParaRPr lang="en-US" sz="2000" b="0" i="0" dirty="0">
              <a:effectLst/>
              <a:latin typeface="inherit"/>
            </a:endParaRPr>
          </a:p>
          <a:p>
            <a:pPr algn="l" fontAlgn="base">
              <a:lnSpc>
                <a:spcPct val="150000"/>
              </a:lnSpc>
            </a:pPr>
            <a:r>
              <a:rPr lang="en-US" sz="2000" b="0" i="0" dirty="0">
                <a:effectLst/>
                <a:latin typeface="inherit"/>
              </a:rPr>
              <a:t>34. A) </a:t>
            </a:r>
            <a:r>
              <a:rPr lang="en-US" sz="2000" b="1" i="0" dirty="0">
                <a:effectLst/>
                <a:latin typeface="inherit"/>
              </a:rPr>
              <a:t>MAID</a:t>
            </a:r>
            <a:endParaRPr lang="en-US" sz="2000" b="0" i="0" dirty="0">
              <a:effectLst/>
              <a:latin typeface="inherit"/>
            </a:endParaRPr>
          </a:p>
          <a:p>
            <a:pPr algn="l" fontAlgn="base">
              <a:lnSpc>
                <a:spcPct val="150000"/>
              </a:lnSpc>
            </a:pPr>
            <a:r>
              <a:rPr lang="en-US" sz="2000" b="0" i="0" dirty="0">
                <a:effectLst/>
                <a:latin typeface="inherit"/>
              </a:rPr>
              <a:t>35. C) </a:t>
            </a:r>
            <a:r>
              <a:rPr lang="en-US" sz="2000" b="1" i="0" dirty="0">
                <a:effectLst/>
                <a:latin typeface="inherit"/>
              </a:rPr>
              <a:t>STATED</a:t>
            </a:r>
          </a:p>
          <a:p>
            <a:pPr algn="l" fontAlgn="base">
              <a:lnSpc>
                <a:spcPct val="150000"/>
              </a:lnSpc>
            </a:pPr>
            <a:r>
              <a:rPr lang="en-US" sz="2000" dirty="0">
                <a:latin typeface="inherit"/>
              </a:rPr>
              <a:t>36. D</a:t>
            </a:r>
            <a:r>
              <a:rPr lang="en-US" sz="2000" b="0" i="0" dirty="0">
                <a:effectLst/>
                <a:latin typeface="inherit"/>
              </a:rPr>
              <a:t>) </a:t>
            </a:r>
            <a:r>
              <a:rPr lang="en-US" sz="2000" b="1" i="0" dirty="0">
                <a:effectLst/>
                <a:latin typeface="inherit"/>
              </a:rPr>
              <a:t>WAY</a:t>
            </a:r>
            <a:endParaRPr lang="en-US" sz="2000" b="0" i="0" dirty="0">
              <a:effectLst/>
              <a:latin typeface="inherit"/>
            </a:endParaRP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a:p>
            <a:pPr algn="l" fontAlgn="base"/>
            <a:endParaRPr lang="en-US" b="0" i="0" dirty="0">
              <a:solidFill>
                <a:srgbClr val="555555"/>
              </a:solidFill>
              <a:effectLst/>
              <a:latin typeface="Arial" panose="020B0604020202020204" pitchFamily="34" charset="0"/>
            </a:endParaRPr>
          </a:p>
          <a:p>
            <a:pPr algn="l" fontAlgn="base"/>
            <a:r>
              <a:rPr lang="en-US" sz="2000" b="0" i="0" dirty="0">
                <a:solidFill>
                  <a:srgbClr val="555555"/>
                </a:solidFill>
                <a:effectLst/>
                <a:latin typeface="Arial" panose="020B0604020202020204" pitchFamily="34" charset="0"/>
              </a:rPr>
              <a:t> </a:t>
            </a:r>
          </a:p>
          <a:p>
            <a:pPr algn="l" fontAlgn="base"/>
            <a:r>
              <a:rPr lang="en-US" sz="2000" b="0" i="0" dirty="0">
                <a:solidFill>
                  <a:srgbClr val="555555"/>
                </a:solidFill>
                <a:effectLst/>
                <a:latin typeface="Arial" panose="020B0604020202020204" pitchFamily="34" charset="0"/>
              </a:rPr>
              <a:t> </a:t>
            </a:r>
          </a:p>
          <a:p>
            <a:pPr algn="l" fontAlgn="base">
              <a:lnSpc>
                <a:spcPct val="150000"/>
              </a:lnSpc>
            </a:pPr>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pic>
        <p:nvPicPr>
          <p:cNvPr id="11" name="Рисунок 10"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C71189C2-79CC-40BB-BEB3-2C57BB6D8D0E}"/>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4090" y="4706549"/>
            <a:ext cx="522515" cy="513151"/>
          </a:xfrm>
          <a:prstGeom prst="rect">
            <a:avLst/>
          </a:prstGeom>
        </p:spPr>
      </p:pic>
    </p:spTree>
    <p:extLst>
      <p:ext uri="{BB962C8B-B14F-4D97-AF65-F5344CB8AC3E}">
        <p14:creationId xmlns:p14="http://schemas.microsoft.com/office/powerpoint/2010/main" val="1878365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80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aturation sat="0"/>
                    </a14:imgEffect>
                  </a14:imgLayer>
                </a14:imgProps>
              </a:ext>
            </a:extLst>
          </a:blip>
          <a:srcRect/>
          <a:stretch>
            <a:fillRect t="-3000" b="-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86553884"/>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7734</TotalTime>
  <Words>7137</Words>
  <Application>Microsoft Office PowerPoint</Application>
  <PresentationFormat>Произвольный</PresentationFormat>
  <Paragraphs>582</Paragraphs>
  <Slides>26</Slides>
  <Notes>0</Notes>
  <HiddenSlides>0</HiddenSlides>
  <MMClips>3</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26</vt:i4>
      </vt:variant>
    </vt:vector>
  </HeadingPairs>
  <TitlesOfParts>
    <vt:vector size="36" baseType="lpstr">
      <vt:lpstr>Arial</vt:lpstr>
      <vt:lpstr>Arial Black</vt:lpstr>
      <vt:lpstr>Calibri</vt:lpstr>
      <vt:lpstr>Calibri Light</vt:lpstr>
      <vt:lpstr>inherit</vt:lpstr>
      <vt:lpstr>Playfair Display</vt:lpstr>
      <vt:lpstr>Symbol</vt:lpstr>
      <vt:lpstr>Times New Roman</vt:lpstr>
      <vt:lpstr>TimesNewRoman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Margarita Ten</dc:creator>
  <cp:lastModifiedBy>Margarita Ten</cp:lastModifiedBy>
  <cp:revision>425</cp:revision>
  <dcterms:created xsi:type="dcterms:W3CDTF">2021-06-14T22:32:42Z</dcterms:created>
  <dcterms:modified xsi:type="dcterms:W3CDTF">2022-09-25T18:37:29Z</dcterms:modified>
</cp:coreProperties>
</file>