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6" r:id="rId6"/>
    <p:sldId id="267" r:id="rId7"/>
    <p:sldId id="269" r:id="rId8"/>
    <p:sldId id="270" r:id="rId9"/>
    <p:sldId id="271" r:id="rId10"/>
    <p:sldId id="272" r:id="rId11"/>
    <p:sldId id="274" r:id="rId12"/>
    <p:sldId id="277" r:id="rId13"/>
    <p:sldId id="276" r:id="rId14"/>
    <p:sldId id="282" r:id="rId15"/>
    <p:sldId id="279" r:id="rId16"/>
    <p:sldId id="285" r:id="rId17"/>
    <p:sldId id="260" r:id="rId18"/>
    <p:sldId id="261" r:id="rId19"/>
    <p:sldId id="263" r:id="rId20"/>
    <p:sldId id="264" r:id="rId21"/>
    <p:sldId id="268" r:id="rId22"/>
    <p:sldId id="275" r:id="rId23"/>
    <p:sldId id="273" r:id="rId24"/>
    <p:sldId id="278" r:id="rId25"/>
    <p:sldId id="280" r:id="rId26"/>
    <p:sldId id="281" r:id="rId27"/>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4660"/>
  </p:normalViewPr>
  <p:slideViewPr>
    <p:cSldViewPr snapToGrid="0">
      <p:cViewPr varScale="1">
        <p:scale>
          <a:sx n="71" d="100"/>
          <a:sy n="71" d="100"/>
        </p:scale>
        <p:origin x="314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8A2B-4468-B56D-6B2ECD432AD1}"/>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8A2B-4468-B56D-6B2ECD432AD1}"/>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8A2B-4468-B56D-6B2ECD432AD1}"/>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8A2B-4468-B56D-6B2ECD432AD1}"/>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8A2B-4468-B56D-6B2ECD432AD1}"/>
              </c:ext>
            </c:extLst>
          </c:dPt>
          <c:cat>
            <c:strRef>
              <c:f>Лист1!$A$2:$A$6</c:f>
              <c:strCache>
                <c:ptCount val="5"/>
                <c:pt idx="0">
                  <c:v>By ship</c:v>
                </c:pt>
                <c:pt idx="1">
                  <c:v>By bus</c:v>
                </c:pt>
                <c:pt idx="2">
                  <c:v>By car</c:v>
                </c:pt>
                <c:pt idx="3">
                  <c:v>By train</c:v>
                </c:pt>
                <c:pt idx="4">
                  <c:v>By plane</c:v>
                </c:pt>
              </c:strCache>
            </c:strRef>
          </c:cat>
          <c:val>
            <c:numRef>
              <c:f>Лист1!$B$2:$B$6</c:f>
              <c:numCache>
                <c:formatCode>General</c:formatCode>
                <c:ptCount val="5"/>
                <c:pt idx="0">
                  <c:v>7</c:v>
                </c:pt>
                <c:pt idx="1">
                  <c:v>15</c:v>
                </c:pt>
                <c:pt idx="2">
                  <c:v>23</c:v>
                </c:pt>
                <c:pt idx="3">
                  <c:v>26</c:v>
                </c:pt>
                <c:pt idx="4">
                  <c:v>26</c:v>
                </c:pt>
              </c:numCache>
            </c:numRef>
          </c:val>
          <c:extLst>
            <c:ext xmlns:c16="http://schemas.microsoft.com/office/drawing/2014/chart" uri="{C3380CC4-5D6E-409C-BE32-E72D297353CC}">
              <c16:uniqueId val="{0000000A-8A2B-4468-B56D-6B2ECD432AD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18.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 Target="slide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7.xml"/><Relationship Id="rId1" Type="http://schemas.openxmlformats.org/officeDocument/2006/relationships/slideLayout" Target="../slideLayouts/slideLayout7.xml"/><Relationship Id="rId4" Type="http://schemas.openxmlformats.org/officeDocument/2006/relationships/slide" Target="slide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2.xml"/><Relationship Id="rId1" Type="http://schemas.openxmlformats.org/officeDocument/2006/relationships/slideLayout" Target="../slideLayouts/slideLayout7.xml"/><Relationship Id="rId4" Type="http://schemas.openxmlformats.org/officeDocument/2006/relationships/slide" Target="slide1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2931459" cy="584775"/>
          </a:xfrm>
          <a:prstGeom prst="rect">
            <a:avLst/>
          </a:prstGeom>
          <a:noFill/>
        </p:spPr>
        <p:txBody>
          <a:bodyPr wrap="square" rtlCol="0">
            <a:spAutoFit/>
          </a:bodyPr>
          <a:lstStyle/>
          <a:p>
            <a:r>
              <a:rPr lang="ru-RU" sz="3200" dirty="0">
                <a:latin typeface="Arial Black" panose="020B0A04020102020204" pitchFamily="34" charset="0"/>
              </a:rPr>
              <a:t>ВАРИАНТ 3</a:t>
            </a:r>
          </a:p>
        </p:txBody>
      </p:sp>
      <p:pic>
        <p:nvPicPr>
          <p:cNvPr id="5" name="Рисунок 4">
            <a:hlinkClick r:id="rId2"/>
            <a:extLst>
              <a:ext uri="{FF2B5EF4-FFF2-40B4-BE49-F238E27FC236}">
                <a16:creationId xmlns:a16="http://schemas.microsoft.com/office/drawing/2014/main" id="{6D339BD1-0BAB-B089-A40C-A55F58C107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907" y="106130"/>
            <a:ext cx="2150428" cy="2150428"/>
          </a:xfrm>
          <a:prstGeom prst="rect">
            <a:avLst/>
          </a:prstGeom>
        </p:spPr>
      </p:pic>
      <p:sp>
        <p:nvSpPr>
          <p:cNvPr id="6" name="TextBox 5">
            <a:extLst>
              <a:ext uri="{FF2B5EF4-FFF2-40B4-BE49-F238E27FC236}">
                <a16:creationId xmlns:a16="http://schemas.microsoft.com/office/drawing/2014/main" id="{CAE84554-D12A-3940-BF03-E005EA47A4CB}"/>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7" name="Таблица 6">
            <a:extLst>
              <a:ext uri="{FF2B5EF4-FFF2-40B4-BE49-F238E27FC236}">
                <a16:creationId xmlns:a16="http://schemas.microsoft.com/office/drawing/2014/main" id="{CDF100CB-46D3-8794-52FC-E6CECB7108A2}"/>
              </a:ext>
            </a:extLst>
          </p:cNvPr>
          <p:cNvGraphicFramePr>
            <a:graphicFrameLocks noGrp="1"/>
          </p:cNvGraphicFramePr>
          <p:nvPr>
            <p:extLst>
              <p:ext uri="{D42A27DB-BD31-4B8C-83A1-F6EECF244321}">
                <p14:modId xmlns:p14="http://schemas.microsoft.com/office/powerpoint/2010/main" val="312485712"/>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There are many advantages of having a dog.</a:t>
            </a:r>
          </a:p>
          <a:p>
            <a:pPr algn="l" fontAlgn="base">
              <a:lnSpc>
                <a:spcPct val="150000"/>
              </a:lnSpc>
              <a:buFont typeface="+mj-lt"/>
              <a:buAutoNum type="arabicPeriod"/>
            </a:pPr>
            <a:r>
              <a:rPr lang="en-US" b="0" i="0" dirty="0">
                <a:effectLst/>
                <a:latin typeface="inherit"/>
              </a:rPr>
              <a:t>People love dogs because they look pretty.</a:t>
            </a:r>
          </a:p>
          <a:p>
            <a:pPr algn="l" fontAlgn="base">
              <a:lnSpc>
                <a:spcPct val="150000"/>
              </a:lnSpc>
              <a:buFont typeface="+mj-lt"/>
              <a:buAutoNum type="arabicPeriod"/>
            </a:pPr>
            <a:r>
              <a:rPr lang="en-US" b="0" i="0" dirty="0">
                <a:effectLst/>
                <a:latin typeface="inherit"/>
              </a:rPr>
              <a:t>Dogs may turn out to be better friends than people.</a:t>
            </a:r>
          </a:p>
          <a:p>
            <a:pPr algn="l" fontAlgn="base">
              <a:lnSpc>
                <a:spcPct val="150000"/>
              </a:lnSpc>
              <a:buFont typeface="+mj-lt"/>
              <a:buAutoNum type="arabicPeriod"/>
            </a:pPr>
            <a:r>
              <a:rPr lang="en-US" b="0" i="0" dirty="0">
                <a:effectLst/>
                <a:latin typeface="inherit"/>
              </a:rPr>
              <a:t>It’s not a good idea to have a dog as a pet.</a:t>
            </a:r>
          </a:p>
          <a:p>
            <a:pPr algn="l" fontAlgn="base">
              <a:lnSpc>
                <a:spcPct val="150000"/>
              </a:lnSpc>
              <a:buFont typeface="+mj-lt"/>
              <a:buAutoNum type="arabicPeriod"/>
            </a:pPr>
            <a:r>
              <a:rPr lang="en-US" b="0" i="0" dirty="0">
                <a:effectLst/>
                <a:latin typeface="inherit"/>
              </a:rPr>
              <a:t>People love dogs because dogs are faithful.</a:t>
            </a:r>
          </a:p>
          <a:p>
            <a:pPr algn="l" fontAlgn="base">
              <a:lnSpc>
                <a:spcPct val="150000"/>
              </a:lnSpc>
              <a:buFont typeface="+mj-lt"/>
              <a:buAutoNum type="arabicPeriod"/>
            </a:pPr>
            <a:r>
              <a:rPr lang="en-US" b="0" i="0" dirty="0">
                <a:effectLst/>
                <a:latin typeface="inherit"/>
              </a:rPr>
              <a:t>Dogs are good pets because they are clever.</a:t>
            </a:r>
          </a:p>
          <a:p>
            <a:pPr algn="l" fontAlgn="base">
              <a:lnSpc>
                <a:spcPct val="150000"/>
              </a:lnSpc>
              <a:buFont typeface="+mj-lt"/>
              <a:buAutoNum type="arabicPeriod"/>
            </a:pPr>
            <a:r>
              <a:rPr lang="en-US" b="0" i="0" dirty="0">
                <a:effectLst/>
                <a:latin typeface="inherit"/>
              </a:rPr>
              <a:t>Dogs don’t love people as much as you may think.</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11" name="Рисунок 10">
            <a:hlinkClick r:id="rId4" action="ppaction://hlinksldjump"/>
            <a:extLst>
              <a:ext uri="{FF2B5EF4-FFF2-40B4-BE49-F238E27FC236}">
                <a16:creationId xmlns:a16="http://schemas.microsoft.com/office/drawing/2014/main" id="{F6C0F59E-D828-4342-994A-2317053F0412}"/>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780079" y="9427208"/>
            <a:ext cx="478971" cy="500825"/>
          </a:xfrm>
          <a:prstGeom prst="rect">
            <a:avLst/>
          </a:prstGeom>
        </p:spPr>
      </p:pic>
      <p:pic>
        <p:nvPicPr>
          <p:cNvPr id="6" name="1132_ege">
            <a:hlinkClick r:id="" action="ppaction://media"/>
            <a:extLst>
              <a:ext uri="{FF2B5EF4-FFF2-40B4-BE49-F238E27FC236}">
                <a16:creationId xmlns:a16="http://schemas.microsoft.com/office/drawing/2014/main" id="{1B9B2747-B7C4-499F-9955-6DE4B64CD1E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415327" y="8985819"/>
            <a:ext cx="1026546" cy="1026546"/>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437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5832879"/>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Peter thinks travelling is the best option for summer holidays.</a:t>
            </a:r>
          </a:p>
          <a:p>
            <a:pPr algn="l" fontAlgn="base">
              <a:lnSpc>
                <a:spcPct val="150000"/>
              </a:lnSpc>
            </a:pPr>
            <a:r>
              <a:rPr lang="en-US" sz="1600" b="0" i="0" dirty="0">
                <a:effectLst/>
                <a:latin typeface="Arial" panose="020B0604020202020204" pitchFamily="34" charset="0"/>
              </a:rPr>
              <a:t>B. Jane saved money for the trip doing a part-time job.</a:t>
            </a:r>
          </a:p>
          <a:p>
            <a:pPr algn="l" fontAlgn="base">
              <a:lnSpc>
                <a:spcPct val="150000"/>
              </a:lnSpc>
            </a:pPr>
            <a:r>
              <a:rPr lang="en-US" sz="1600" b="0" i="0" dirty="0">
                <a:effectLst/>
                <a:latin typeface="Arial" panose="020B0604020202020204" pitchFamily="34" charset="0"/>
              </a:rPr>
              <a:t>C. Jane’s best friend can’t travel with her because the friend is ill.</a:t>
            </a:r>
          </a:p>
          <a:p>
            <a:pPr algn="l" fontAlgn="base">
              <a:lnSpc>
                <a:spcPct val="150000"/>
              </a:lnSpc>
            </a:pPr>
            <a:r>
              <a:rPr lang="en-US" sz="1600" b="0" i="0" dirty="0">
                <a:effectLst/>
                <a:latin typeface="Arial" panose="020B0604020202020204" pitchFamily="34" charset="0"/>
              </a:rPr>
              <a:t>D. Jane and Peter want to see only Moscow when in Russia.</a:t>
            </a:r>
          </a:p>
          <a:p>
            <a:pPr algn="l" fontAlgn="base">
              <a:lnSpc>
                <a:spcPct val="150000"/>
              </a:lnSpc>
            </a:pPr>
            <a:r>
              <a:rPr lang="en-US" sz="1600" b="0" i="0" dirty="0">
                <a:effectLst/>
                <a:latin typeface="Arial" panose="020B0604020202020204" pitchFamily="34" charset="0"/>
              </a:rPr>
              <a:t>E. Jane is planning to find a guide for their trip to Russia.</a:t>
            </a:r>
          </a:p>
          <a:p>
            <a:pPr algn="l" fontAlgn="base">
              <a:lnSpc>
                <a:spcPct val="150000"/>
              </a:lnSpc>
            </a:pPr>
            <a:r>
              <a:rPr lang="en-US" sz="1600" b="0" i="0" dirty="0">
                <a:effectLst/>
                <a:latin typeface="Arial" panose="020B0604020202020204" pitchFamily="34" charset="0"/>
              </a:rPr>
              <a:t>F. Jane doesn’t think they’ll have language problems in Russia.</a:t>
            </a:r>
          </a:p>
          <a:p>
            <a:pPr algn="l" fontAlgn="base">
              <a:lnSpc>
                <a:spcPct val="150000"/>
              </a:lnSpc>
            </a:pPr>
            <a:r>
              <a:rPr lang="en-US" sz="1600" b="0" i="0" dirty="0">
                <a:effectLst/>
                <a:latin typeface="Arial" panose="020B0604020202020204" pitchFamily="34" charset="0"/>
              </a:rPr>
              <a:t>G. Jane and Peter have already got their visas to Russia.</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9" name="Рисунок 8">
            <a:hlinkClick r:id="rId4" action="ppaction://hlinksldjump"/>
            <a:extLst>
              <a:ext uri="{FF2B5EF4-FFF2-40B4-BE49-F238E27FC236}">
                <a16:creationId xmlns:a16="http://schemas.microsoft.com/office/drawing/2014/main" id="{DD9EDED1-B796-4C2B-9F66-EFA45CEE0AF1}"/>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878995" y="9347660"/>
            <a:ext cx="478971" cy="500825"/>
          </a:xfrm>
          <a:prstGeom prst="rect">
            <a:avLst/>
          </a:prstGeom>
        </p:spPr>
      </p:pic>
      <p:pic>
        <p:nvPicPr>
          <p:cNvPr id="5" name="1231_ege">
            <a:hlinkClick r:id="" action="ppaction://media"/>
            <a:extLst>
              <a:ext uri="{FF2B5EF4-FFF2-40B4-BE49-F238E27FC236}">
                <a16:creationId xmlns:a16="http://schemas.microsoft.com/office/drawing/2014/main" id="{017DF50A-D903-45F9-BFB3-8B4ACDB6319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186545" y="8595816"/>
            <a:ext cx="1186584" cy="1186584"/>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10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11165"/>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What do we learn about Maggie’s musical education?</a:t>
            </a:r>
          </a:p>
          <a:p>
            <a:pPr algn="l" fontAlgn="base"/>
            <a:r>
              <a:rPr lang="en-US" sz="1600" b="0" i="0" dirty="0">
                <a:effectLst/>
                <a:latin typeface="Arial" panose="020B0604020202020204" pitchFamily="34" charset="0"/>
              </a:rPr>
              <a:t>1) She attended a musical school for 9 years.</a:t>
            </a:r>
          </a:p>
          <a:p>
            <a:pPr algn="l" fontAlgn="base"/>
            <a:r>
              <a:rPr lang="en-US" sz="1600" b="0" i="0" dirty="0">
                <a:effectLst/>
                <a:latin typeface="Arial" panose="020B0604020202020204" pitchFamily="34" charset="0"/>
              </a:rPr>
              <a:t>2) She didn’t like playing the piano very much.</a:t>
            </a:r>
          </a:p>
          <a:p>
            <a:pPr algn="l" fontAlgn="base"/>
            <a:r>
              <a:rPr lang="en-US" sz="1600" b="0" i="0" dirty="0">
                <a:effectLst/>
                <a:latin typeface="Arial" panose="020B0604020202020204" pitchFamily="34" charset="0"/>
              </a:rPr>
              <a:t>3) She didn’t have a special music talent.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Why did Maggie want to become an actress?</a:t>
            </a:r>
          </a:p>
          <a:p>
            <a:pPr algn="l" fontAlgn="base"/>
            <a:r>
              <a:rPr lang="en-US" sz="1600" b="0" i="0" dirty="0">
                <a:effectLst/>
                <a:latin typeface="Arial" panose="020B0604020202020204" pitchFamily="34" charset="0"/>
              </a:rPr>
              <a:t>1) This profession runs in her family.</a:t>
            </a:r>
          </a:p>
          <a:p>
            <a:pPr algn="l" fontAlgn="base"/>
            <a:r>
              <a:rPr lang="en-US" sz="1600" b="0" i="0" dirty="0">
                <a:effectLst/>
                <a:latin typeface="Arial" panose="020B0604020202020204" pitchFamily="34" charset="0"/>
              </a:rPr>
              <a:t>2) Acting on stage felt natural to her.</a:t>
            </a:r>
          </a:p>
          <a:p>
            <a:pPr algn="l" fontAlgn="base"/>
            <a:r>
              <a:rPr lang="en-US" sz="1600" b="0" i="0" dirty="0">
                <a:effectLst/>
                <a:latin typeface="Arial" panose="020B0604020202020204" pitchFamily="34" charset="0"/>
              </a:rPr>
              <a:t>3) She wanted to overcome the stage fright.</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077218"/>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say about directors and directing?</a:t>
            </a:r>
          </a:p>
          <a:p>
            <a:pPr algn="l" fontAlgn="base"/>
            <a:r>
              <a:rPr lang="en-US" sz="1600" b="0" i="0" dirty="0">
                <a:effectLst/>
                <a:latin typeface="Arial" panose="020B0604020202020204" pitchFamily="34" charset="0"/>
              </a:rPr>
              <a:t>1) She thinks she was fortunate to work with many talented directors.</a:t>
            </a:r>
          </a:p>
          <a:p>
            <a:pPr algn="l" fontAlgn="base"/>
            <a:r>
              <a:rPr lang="en-US" sz="1600" b="0" i="0" dirty="0">
                <a:effectLst/>
                <a:latin typeface="Arial" panose="020B0604020202020204" pitchFamily="34" charset="0"/>
              </a:rPr>
              <a:t>2) She feels she could herself direct a film one day.</a:t>
            </a:r>
          </a:p>
          <a:p>
            <a:pPr algn="l" fontAlgn="base"/>
            <a:r>
              <a:rPr lang="en-US" sz="1600" b="0" i="0" dirty="0">
                <a:effectLst/>
                <a:latin typeface="Arial" panose="020B0604020202020204" pitchFamily="34" charset="0"/>
              </a:rPr>
              <a:t>3) She thinks David Lynch is the best director.</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502376" y="304283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13548" y="5032826"/>
            <a:ext cx="6548718" cy="1323439"/>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say is the most important thing for her about a film?</a:t>
            </a:r>
          </a:p>
          <a:p>
            <a:pPr algn="l" fontAlgn="base"/>
            <a:r>
              <a:rPr lang="en-US" sz="1600" b="0" i="0" dirty="0">
                <a:effectLst/>
                <a:latin typeface="Arial" panose="020B0604020202020204" pitchFamily="34" charset="0"/>
              </a:rPr>
              <a:t>1) The story.</a:t>
            </a:r>
          </a:p>
          <a:p>
            <a:pPr algn="l" fontAlgn="base"/>
            <a:r>
              <a:rPr lang="en-US" sz="1600" b="0" i="0" dirty="0">
                <a:effectLst/>
                <a:latin typeface="Arial" panose="020B0604020202020204" pitchFamily="34" charset="0"/>
              </a:rPr>
              <a:t>2) The screenplay.</a:t>
            </a:r>
          </a:p>
          <a:p>
            <a:pPr algn="l" fontAlgn="base"/>
            <a:r>
              <a:rPr lang="en-US" sz="1600" b="0" i="0" dirty="0">
                <a:effectLst/>
                <a:latin typeface="Arial" panose="020B0604020202020204" pitchFamily="34" charset="0"/>
              </a:rPr>
              <a:t>3) The partners.</a:t>
            </a: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077218"/>
          </a:xfrm>
          <a:prstGeom prst="rect">
            <a:avLst/>
          </a:prstGeom>
          <a:noFill/>
        </p:spPr>
        <p:txBody>
          <a:bodyPr wrap="square">
            <a:spAutoFit/>
          </a:bodyPr>
          <a:lstStyle/>
          <a:p>
            <a:pPr algn="l" fontAlgn="base"/>
            <a:r>
              <a:rPr lang="en-US" sz="1600" b="0" i="0" dirty="0">
                <a:effectLst/>
                <a:latin typeface="Arial" panose="020B0604020202020204" pitchFamily="34" charset="0"/>
              </a:rPr>
              <a:t>Maggie often plays mothers because …</a:t>
            </a:r>
          </a:p>
          <a:p>
            <a:pPr algn="l" fontAlgn="base"/>
            <a:r>
              <a:rPr lang="en-US" sz="1600" b="0" i="0" dirty="0">
                <a:effectLst/>
                <a:latin typeface="Arial" panose="020B0604020202020204" pitchFamily="34" charset="0"/>
              </a:rPr>
              <a:t>1) she is a future mother herself.</a:t>
            </a:r>
          </a:p>
          <a:p>
            <a:pPr algn="l" fontAlgn="base"/>
            <a:r>
              <a:rPr lang="en-US" sz="1600" b="0" i="0" dirty="0">
                <a:effectLst/>
                <a:latin typeface="Arial" panose="020B0604020202020204" pitchFamily="34" charset="0"/>
              </a:rPr>
              <a:t>2) such roles provide lots of opportunities to an actress.</a:t>
            </a:r>
          </a:p>
          <a:p>
            <a:pPr algn="l" fontAlgn="base"/>
            <a:r>
              <a:rPr lang="en-US" sz="1600" b="0" i="0" dirty="0">
                <a:effectLst/>
                <a:latin typeface="Arial" panose="020B0604020202020204" pitchFamily="34" charset="0"/>
              </a:rPr>
              <a:t>3) people like her in such roles.</a:t>
            </a:r>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2" y="7753141"/>
            <a:ext cx="6457018" cy="1077218"/>
          </a:xfrm>
          <a:prstGeom prst="rect">
            <a:avLst/>
          </a:prstGeom>
          <a:noFill/>
        </p:spPr>
        <p:txBody>
          <a:bodyPr wrap="square">
            <a:spAutoFit/>
          </a:bodyPr>
          <a:lstStyle/>
          <a:p>
            <a:pPr algn="l" fontAlgn="base"/>
            <a:r>
              <a:rPr lang="en-US" sz="1600" b="0" i="0" dirty="0">
                <a:effectLst/>
                <a:latin typeface="Arial" panose="020B0604020202020204" pitchFamily="34" charset="0"/>
              </a:rPr>
              <a:t>What does Maggie think of her appearance?</a:t>
            </a:r>
          </a:p>
          <a:p>
            <a:pPr algn="l" fontAlgn="base"/>
            <a:r>
              <a:rPr lang="en-US" sz="1600" b="0" i="0" dirty="0">
                <a:effectLst/>
                <a:latin typeface="Arial" panose="020B0604020202020204" pitchFamily="34" charset="0"/>
              </a:rPr>
              <a:t>1) She thinks she’s very beautiful.</a:t>
            </a:r>
          </a:p>
          <a:p>
            <a:pPr algn="l" fontAlgn="base"/>
            <a:r>
              <a:rPr lang="en-US" sz="1600" b="0" i="0" dirty="0">
                <a:effectLst/>
                <a:latin typeface="Arial" panose="020B0604020202020204" pitchFamily="34" charset="0"/>
              </a:rPr>
              <a:t>2) She thinks she should take care of the way she looks on screen.</a:t>
            </a:r>
          </a:p>
          <a:p>
            <a:pPr algn="l" fontAlgn="base"/>
            <a:r>
              <a:rPr lang="en-US" sz="1600" b="0" i="0" dirty="0">
                <a:effectLst/>
                <a:latin typeface="Arial" panose="020B0604020202020204" pitchFamily="34" charset="0"/>
              </a:rPr>
              <a:t>3) She thinks her looks don’t interfere with her job.</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323439"/>
          </a:xfrm>
          <a:prstGeom prst="rect">
            <a:avLst/>
          </a:prstGeom>
          <a:noFill/>
        </p:spPr>
        <p:txBody>
          <a:bodyPr wrap="square">
            <a:spAutoFit/>
          </a:bodyPr>
          <a:lstStyle/>
          <a:p>
            <a:pPr algn="l" fontAlgn="base"/>
            <a:r>
              <a:rPr lang="en-US" sz="1600" b="0" i="0" dirty="0">
                <a:effectLst/>
                <a:latin typeface="Arial" panose="020B0604020202020204" pitchFamily="34" charset="0"/>
              </a:rPr>
              <a:t> What does Maggie love about being an actress?</a:t>
            </a:r>
          </a:p>
          <a:p>
            <a:pPr algn="l" fontAlgn="base"/>
            <a:r>
              <a:rPr lang="en-US" sz="1600" b="0" i="0" dirty="0">
                <a:effectLst/>
                <a:latin typeface="Arial" panose="020B0604020202020204" pitchFamily="34" charset="0"/>
              </a:rPr>
              <a:t>1) Being able to play both men and women.</a:t>
            </a:r>
          </a:p>
          <a:p>
            <a:pPr algn="l" fontAlgn="base"/>
            <a:r>
              <a:rPr lang="en-US" sz="1600" b="0" i="0" dirty="0">
                <a:effectLst/>
                <a:latin typeface="Arial" panose="020B0604020202020204" pitchFamily="34" charset="0"/>
              </a:rPr>
              <a:t>2) Being able to look beautiful on screen.</a:t>
            </a:r>
          </a:p>
          <a:p>
            <a:pPr algn="l" fontAlgn="base"/>
            <a:r>
              <a:rPr lang="en-US" sz="1600" b="0" i="0" dirty="0">
                <a:effectLst/>
                <a:latin typeface="Arial" panose="020B0604020202020204" pitchFamily="34" charset="0"/>
              </a:rPr>
              <a:t>3) Being able to express complex characters.</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3" y="717782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49092" y="8611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55789" y="98233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32" name="Рисунок 31">
            <a:hlinkClick r:id="rId4" action="ppaction://hlinksldjump"/>
            <a:extLst>
              <a:ext uri="{FF2B5EF4-FFF2-40B4-BE49-F238E27FC236}">
                <a16:creationId xmlns:a16="http://schemas.microsoft.com/office/drawing/2014/main" id="{DBA66232-04D2-404F-8558-6EBD7FF8E084}"/>
              </a:ext>
            </a:extLst>
          </p:cNvPr>
          <p:cNvPicPr>
            <a:picLocks noChangeAspect="1"/>
          </p:cNvPicPr>
          <p:nvPr/>
        </p:nvPicPr>
        <p:blipFill rotWithShape="1">
          <a:blip r:embed="rId5">
            <a:extLst>
              <a:ext uri="{28A0092B-C50C-407E-A947-70E740481C1C}">
                <a14:useLocalDpi xmlns:a14="http://schemas.microsoft.com/office/drawing/2010/main" val="0"/>
              </a:ext>
            </a:extLst>
          </a:blip>
          <a:srcRect l="27929" t="26647" r="28185" b="27464"/>
          <a:stretch/>
        </p:blipFill>
        <p:spPr>
          <a:xfrm rot="18078737">
            <a:off x="6545278" y="9238227"/>
            <a:ext cx="478971" cy="500825"/>
          </a:xfrm>
          <a:prstGeom prst="rect">
            <a:avLst/>
          </a:prstGeom>
        </p:spPr>
      </p:pic>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8" name="1334_ege">
            <a:hlinkClick r:id="" action="ppaction://media"/>
            <a:extLst>
              <a:ext uri="{FF2B5EF4-FFF2-40B4-BE49-F238E27FC236}">
                <a16:creationId xmlns:a16="http://schemas.microsoft.com/office/drawing/2014/main" id="{559420E8-DC1A-4530-9A00-FEECA5D3659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38177" y="882217"/>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6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D57D87E-A1AB-40B3-9B96-5ECFC2921353}"/>
              </a:ext>
            </a:extLst>
          </p:cNvPr>
          <p:cNvSpPr/>
          <p:nvPr/>
        </p:nvSpPr>
        <p:spPr>
          <a:xfrm>
            <a:off x="2009332" y="111130"/>
            <a:ext cx="3667543"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2</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Чтение</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p>
        </p:txBody>
      </p:sp>
      <p:sp>
        <p:nvSpPr>
          <p:cNvPr id="4" name="TextBox 3">
            <a:extLst>
              <a:ext uri="{FF2B5EF4-FFF2-40B4-BE49-F238E27FC236}">
                <a16:creationId xmlns:a16="http://schemas.microsoft.com/office/drawing/2014/main" id="{AC1BA80C-91C1-4894-9295-4B0485E7D05C}"/>
              </a:ext>
            </a:extLst>
          </p:cNvPr>
          <p:cNvSpPr txBox="1"/>
          <p:nvPr/>
        </p:nvSpPr>
        <p:spPr>
          <a:xfrm>
            <a:off x="1207152" y="725320"/>
            <a:ext cx="6352523" cy="1077218"/>
          </a:xfrm>
          <a:prstGeom prst="rect">
            <a:avLst/>
          </a:prstGeom>
          <a:noFill/>
        </p:spPr>
        <p:txBody>
          <a:bodyPr wrap="square">
            <a:spAutoFit/>
          </a:bodyPr>
          <a:lstStyle/>
          <a:p>
            <a:r>
              <a:rPr lang="ru-RU" sz="1600" b="0" i="1" dirty="0">
                <a:effectLst/>
                <a:latin typeface="Arial" panose="020B0604020202020204" pitchFamily="34" charset="0"/>
              </a:rPr>
              <a:t>Установите соответствие между заголовками</a:t>
            </a:r>
            <a:r>
              <a:rPr lang="ru-RU" sz="1600" b="1" i="1" dirty="0">
                <a:effectLst/>
                <a:latin typeface="inherit"/>
              </a:rPr>
              <a:t> 1–8 </a:t>
            </a:r>
            <a:r>
              <a:rPr lang="ru-RU" sz="1600" b="0" i="1" dirty="0">
                <a:effectLst/>
                <a:latin typeface="Arial" panose="020B0604020202020204" pitchFamily="34" charset="0"/>
              </a:rPr>
              <a:t>и текстами</a:t>
            </a:r>
            <a:r>
              <a:rPr lang="ru-RU" sz="1600" b="1" i="1" dirty="0">
                <a:effectLst/>
                <a:latin typeface="inherit"/>
              </a:rPr>
              <a:t> A–G. </a:t>
            </a:r>
            <a:r>
              <a:rPr lang="ru-RU" sz="1600" b="0" i="1" dirty="0">
                <a:effectLst/>
                <a:latin typeface="Arial" panose="020B0604020202020204" pitchFamily="34" charset="0"/>
              </a:rPr>
              <a:t>Занесите свои ответы в таблицу. Используйте каждую цифру</a:t>
            </a:r>
            <a:r>
              <a:rPr lang="ru-RU" sz="1600" b="1" i="1" dirty="0">
                <a:effectLst/>
                <a:latin typeface="inherit"/>
              </a:rPr>
              <a:t> только один раз. </a:t>
            </a:r>
          </a:p>
          <a:p>
            <a:r>
              <a:rPr lang="ru-RU" sz="1600" b="1" i="1" dirty="0">
                <a:effectLst/>
                <a:latin typeface="inherit"/>
              </a:rPr>
              <a:t> В задании один заголовок лишний.</a:t>
            </a:r>
            <a:endParaRPr lang="ru-RU" sz="1600" dirty="0"/>
          </a:p>
        </p:txBody>
      </p:sp>
      <p:sp>
        <p:nvSpPr>
          <p:cNvPr id="5" name="Прямоугольник 4">
            <a:extLst>
              <a:ext uri="{FF2B5EF4-FFF2-40B4-BE49-F238E27FC236}">
                <a16:creationId xmlns:a16="http://schemas.microsoft.com/office/drawing/2014/main" id="{462DCC60-2FA3-4768-AED1-C76AD9A2627A}"/>
              </a:ext>
            </a:extLst>
          </p:cNvPr>
          <p:cNvSpPr/>
          <p:nvPr/>
        </p:nvSpPr>
        <p:spPr>
          <a:xfrm>
            <a:off x="418948" y="43588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10</a:t>
            </a:r>
          </a:p>
        </p:txBody>
      </p:sp>
      <p:sp>
        <p:nvSpPr>
          <p:cNvPr id="7" name="TextBox 6">
            <a:extLst>
              <a:ext uri="{FF2B5EF4-FFF2-40B4-BE49-F238E27FC236}">
                <a16:creationId xmlns:a16="http://schemas.microsoft.com/office/drawing/2014/main" id="{09330B31-560A-4DF9-A7D4-63D7CAB4985F}"/>
              </a:ext>
            </a:extLst>
          </p:cNvPr>
          <p:cNvSpPr txBox="1"/>
          <p:nvPr/>
        </p:nvSpPr>
        <p:spPr>
          <a:xfrm>
            <a:off x="119490" y="1802538"/>
            <a:ext cx="7447225" cy="1477328"/>
          </a:xfrm>
          <a:prstGeom prst="rect">
            <a:avLst/>
          </a:prstGeom>
          <a:noFill/>
        </p:spPr>
        <p:txBody>
          <a:bodyPr wrap="square">
            <a:spAutoFit/>
          </a:bodyPr>
          <a:lstStyle/>
          <a:p>
            <a:pPr algn="l" fontAlgn="base">
              <a:buFont typeface="+mj-lt"/>
              <a:buAutoNum type="arabicPeriod"/>
            </a:pPr>
            <a:r>
              <a:rPr lang="en-US" b="1" i="0" dirty="0">
                <a:effectLst/>
                <a:latin typeface="inherit"/>
              </a:rPr>
              <a:t>How people used to treat</a:t>
            </a:r>
            <a:r>
              <a:rPr lang="ru-RU" b="1" dirty="0">
                <a:latin typeface="inherit"/>
              </a:rPr>
              <a:t> </a:t>
            </a:r>
            <a:r>
              <a:rPr lang="en-US" b="1" i="0" dirty="0">
                <a:effectLst/>
                <a:latin typeface="inherit"/>
              </a:rPr>
              <a:t>them       </a:t>
            </a:r>
            <a:r>
              <a:rPr lang="ru-RU" b="1" i="0" dirty="0">
                <a:effectLst/>
                <a:latin typeface="inherit"/>
              </a:rPr>
              <a:t>         </a:t>
            </a:r>
            <a:r>
              <a:rPr lang="en-US" b="1" i="0" dirty="0">
                <a:effectLst/>
                <a:latin typeface="inherit"/>
              </a:rPr>
              <a:t>  5.How they confuse the scientists</a:t>
            </a:r>
          </a:p>
          <a:p>
            <a:pPr algn="l" fontAlgn="base">
              <a:buFont typeface="+mj-lt"/>
              <a:buAutoNum type="arabicPeriod"/>
            </a:pPr>
            <a:r>
              <a:rPr lang="en-US" b="1" i="0" dirty="0">
                <a:effectLst/>
                <a:latin typeface="inherit"/>
              </a:rPr>
              <a:t>How they get their food                     </a:t>
            </a:r>
            <a:r>
              <a:rPr lang="ru-RU" b="1" i="0" dirty="0">
                <a:effectLst/>
                <a:latin typeface="inherit"/>
              </a:rPr>
              <a:t>           </a:t>
            </a:r>
            <a:r>
              <a:rPr lang="en-US" b="1" i="0" dirty="0">
                <a:effectLst/>
                <a:latin typeface="inherit"/>
              </a:rPr>
              <a:t>6. When they scare the people</a:t>
            </a:r>
          </a:p>
          <a:p>
            <a:pPr algn="l" fontAlgn="base">
              <a:buFont typeface="+mj-lt"/>
              <a:buAutoNum type="arabicPeriod"/>
            </a:pPr>
            <a:r>
              <a:rPr lang="en-US" b="1" i="0" dirty="0">
                <a:effectLst/>
                <a:latin typeface="inherit"/>
              </a:rPr>
              <a:t>Where they live                                   </a:t>
            </a:r>
            <a:r>
              <a:rPr lang="ru-RU" b="1" i="0" dirty="0">
                <a:effectLst/>
                <a:latin typeface="inherit"/>
              </a:rPr>
              <a:t>                 </a:t>
            </a:r>
            <a:r>
              <a:rPr lang="en-US" b="1" i="0" dirty="0">
                <a:effectLst/>
                <a:latin typeface="inherit"/>
              </a:rPr>
              <a:t>7. How they breed</a:t>
            </a:r>
          </a:p>
          <a:p>
            <a:pPr algn="l" fontAlgn="base">
              <a:buFont typeface="+mj-lt"/>
              <a:buAutoNum type="arabicPeriod"/>
            </a:pPr>
            <a:r>
              <a:rPr lang="en-US" b="1" i="0" dirty="0">
                <a:effectLst/>
                <a:latin typeface="inherit"/>
              </a:rPr>
              <a:t>How people start to collect their images          8. What endangers them</a:t>
            </a:r>
          </a:p>
          <a:p>
            <a:pPr algn="l" fontAlgn="base"/>
            <a:r>
              <a:rPr lang="en-US"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909E05EE-0F85-4A62-BD09-E5A3D3C7C1E9}"/>
              </a:ext>
            </a:extLst>
          </p:cNvPr>
          <p:cNvSpPr txBox="1"/>
          <p:nvPr/>
        </p:nvSpPr>
        <p:spPr>
          <a:xfrm>
            <a:off x="242048" y="3742528"/>
            <a:ext cx="7202113" cy="5509200"/>
          </a:xfrm>
          <a:prstGeom prst="rect">
            <a:avLst/>
          </a:prstGeom>
          <a:noFill/>
        </p:spPr>
        <p:txBody>
          <a:bodyPr wrap="square">
            <a:spAutoFit/>
          </a:bodyPr>
          <a:lstStyle/>
          <a:p>
            <a:pPr algn="l" fontAlgn="base"/>
            <a:r>
              <a:rPr lang="en-US" sz="1600" b="0" i="0" dirty="0">
                <a:effectLst/>
                <a:latin typeface="Arial" panose="020B0604020202020204" pitchFamily="34" charset="0"/>
              </a:rPr>
              <a:t>A. Flamingos are very social and often live in large groups, called colonies, throughout the world. They are found in both the Eastern and Western hemispheres. The American Flamingo is the only one that lives in the wild in North America, and on many Caribbean islands such as the Bahamas, Cuba, and Hispaniola. It also lives in northern South America, the Galapagos Islands, and parts of Mexico.</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B. Flamingos fish while walking in shallow water and mud. When a flamingo notices its potential dinner (for example, shrimp, snails, and plantlike water organisms), it plunges its head into the water, twists its head upside down, and scoops the fish up using its upper beak like a shovel. Flamingos get their pink coloring from the carotenoid pigment in their food, which is the same pigment that makes carrots orange.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C. Flamingos build nests that look like mounds of mud along waterways. The parents take turns sitting on the egg to keep it warm and after about 30 days the egg hatches. Young flamingos are born white, with soft, downy feathers and a straight bill. Both adult birds look after the newborn flamingo. The young leave the nest after about five days to join other young flamingos in small groups, returning to their parents for food.</a:t>
            </a:r>
          </a:p>
          <a:p>
            <a:pPr algn="l" fontAlgn="base"/>
            <a:endParaRPr lang="en-US" sz="1600" b="0" i="0" dirty="0">
              <a:effectLst/>
              <a:latin typeface="Arial" panose="020B0604020202020204" pitchFamily="34" charset="0"/>
            </a:endParaRPr>
          </a:p>
          <a:p>
            <a:pPr algn="l" fontAlgn="base"/>
            <a:r>
              <a:rPr lang="en-US" sz="1600" b="0" i="0" dirty="0">
                <a:solidFill>
                  <a:srgbClr val="555555"/>
                </a:solidFill>
                <a:effectLst/>
                <a:latin typeface="Arial" panose="020B0604020202020204" pitchFamily="34" charset="0"/>
              </a:rPr>
              <a:t> </a:t>
            </a:r>
          </a:p>
        </p:txBody>
      </p:sp>
    </p:spTree>
    <p:extLst>
      <p:ext uri="{BB962C8B-B14F-4D97-AF65-F5344CB8AC3E}">
        <p14:creationId xmlns:p14="http://schemas.microsoft.com/office/powerpoint/2010/main" val="3289620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96196" y="546526"/>
            <a:ext cx="7167282" cy="7478970"/>
          </a:xfrm>
          <a:prstGeom prst="rect">
            <a:avLst/>
          </a:prstGeom>
          <a:noFill/>
        </p:spPr>
        <p:txBody>
          <a:bodyPr wrap="square">
            <a:spAutoFit/>
          </a:bodyPr>
          <a:lstStyle/>
          <a:p>
            <a:pPr algn="l" fontAlgn="base"/>
            <a:r>
              <a:rPr lang="en-US" sz="1600" b="0" i="0" dirty="0">
                <a:effectLst/>
                <a:latin typeface="Arial" panose="020B0604020202020204" pitchFamily="34" charset="0"/>
              </a:rPr>
              <a:t>D. Scientists aren’t 100% sure why flamingos stand on one leg, but they have some theories. One theory says that it is to keep one leg warm. Another idea is that flamingos are drying out one leg at a time. A third theory states that it helps them deceive their catch, because one leg looks more like a plant than do two. Whatever the reason, it is truly amazing that these top heavy birds can balance on one leg for hours at a time.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Ancient Egyptians believed that flamingos were the living representation of the god Ra. In the Americas, the Moche people of ancient Peru worshipped nature and paid a great deal of attention to these birds and often depicted flamingos in their art. However, Andean miners killed flamingos for their fat, which is believed to be a remedy for tuberculosis, and in Ancient Rome their tongues were considered a delicacy.</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Many people have plastic flamingos in their yards as ornaments. This is a fun and inexpensive way to add some elegance to one’s landscaping. In many parts of the world flamingos are popular collectibles, appearing in the form of magnets, water globes, and jewelry. They are also said to be an image that people find to be calming and exciting at the same time. For these purposes people buy millions of plastic flamingos annually all around the world.</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Flamingos have been affected in many ways by global warming. One of the biggest concerns is making nests and laying eggs. Flamingos depend on rainfall to help them mate and without adequate rain they won’t engage in it. Many researchers find that global warming reduces the chance of rain and can cause drought in some of the areas where they live. This could mean a significant reduction of offspring in the years ahead.</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5" name="Рисунок 4">
            <a:hlinkClick r:id="rId2" action="ppaction://hlinksldjump"/>
            <a:extLst>
              <a:ext uri="{FF2B5EF4-FFF2-40B4-BE49-F238E27FC236}">
                <a16:creationId xmlns:a16="http://schemas.microsoft.com/office/drawing/2014/main" id="{96F8EB42-3623-4DF7-A323-75E1B9ADA49E}"/>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83699" y="7893132"/>
            <a:ext cx="478971" cy="500825"/>
          </a:xfrm>
          <a:prstGeom prst="rect">
            <a:avLst/>
          </a:prstGeom>
        </p:spPr>
      </p:pic>
    </p:spTree>
    <p:extLst>
      <p:ext uri="{BB962C8B-B14F-4D97-AF65-F5344CB8AC3E}">
        <p14:creationId xmlns:p14="http://schemas.microsoft.com/office/powerpoint/2010/main" val="320042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979557"/>
            <a:ext cx="7377228" cy="5563061"/>
          </a:xfrm>
          <a:prstGeom prst="rect">
            <a:avLst/>
          </a:prstGeom>
          <a:noFill/>
        </p:spPr>
        <p:txBody>
          <a:bodyPr wrap="square">
            <a:spAutoFit/>
          </a:bodyPr>
          <a:lstStyle/>
          <a:p>
            <a:pPr algn="ctr" fontAlgn="base"/>
            <a:endParaRPr lang="ru-RU" sz="1400" b="1" dirty="0">
              <a:effectLst/>
              <a:latin typeface="inherit"/>
            </a:endParaRPr>
          </a:p>
          <a:p>
            <a:pPr algn="ctr" fontAlgn="base">
              <a:lnSpc>
                <a:spcPct val="150000"/>
              </a:lnSpc>
            </a:pPr>
            <a:r>
              <a:rPr lang="en-US" sz="1300" b="1" i="0" dirty="0">
                <a:effectLst/>
                <a:latin typeface="inherit"/>
              </a:rPr>
              <a:t>Running a multilingual European Union</a:t>
            </a:r>
            <a:endParaRPr lang="en-US" sz="1300" b="0" i="0" dirty="0">
              <a:effectLst/>
              <a:latin typeface="Arial" panose="020B0604020202020204" pitchFamily="34" charset="0"/>
            </a:endParaRPr>
          </a:p>
          <a:p>
            <a:pPr algn="l" fontAlgn="base">
              <a:lnSpc>
                <a:spcPct val="150000"/>
              </a:lnSpc>
            </a:pPr>
            <a:r>
              <a:rPr lang="en-US" sz="1300" b="0" i="0" dirty="0">
                <a:effectLst/>
                <a:latin typeface="Arial" panose="020B0604020202020204" pitchFamily="34" charset="0"/>
              </a:rPr>
              <a:t> </a:t>
            </a:r>
            <a:r>
              <a:rPr lang="en-US" sz="1200" b="0" i="0" dirty="0">
                <a:effectLst/>
                <a:latin typeface="Arial" panose="020B0604020202020204" pitchFamily="34" charset="0"/>
              </a:rPr>
              <a:t>The use of 23 official languages is the public face of the European Union (EU). The reasons </a:t>
            </a:r>
            <a:r>
              <a:rPr lang="en-US" sz="1200" b="1" i="0" dirty="0">
                <a:effectLst/>
                <a:latin typeface="inherit"/>
              </a:rPr>
              <a:t>A</a:t>
            </a:r>
            <a:r>
              <a:rPr lang="en-US" sz="1200" b="0" i="0" dirty="0">
                <a:effectLst/>
                <a:latin typeface="Arial" panose="020B0604020202020204" pitchFamily="34" charset="0"/>
              </a:rPr>
              <a:t>________________ are not hard to identify: they are democracy, transparency and the right to know. New legislation must be published and made available in a language all EU citizens can understand. The use of all official languages also makes it easier for people to participate in public debates and consultations </a:t>
            </a:r>
            <a:r>
              <a:rPr lang="en-US" sz="1200" b="1" i="0" dirty="0">
                <a:effectLst/>
                <a:latin typeface="inherit"/>
              </a:rPr>
              <a:t>B</a:t>
            </a:r>
            <a:r>
              <a:rPr lang="en-US" sz="1200" b="0" i="0" dirty="0">
                <a:effectLst/>
                <a:latin typeface="Arial" panose="020B0604020202020204" pitchFamily="34" charset="0"/>
              </a:rPr>
              <a:t>_____________________.</a:t>
            </a:r>
          </a:p>
          <a:p>
            <a:pPr algn="l" fontAlgn="base">
              <a:lnSpc>
                <a:spcPct val="150000"/>
              </a:lnSpc>
            </a:pPr>
            <a:r>
              <a:rPr lang="en-US" sz="1200" b="0" i="0" dirty="0">
                <a:effectLst/>
                <a:latin typeface="Arial" panose="020B0604020202020204" pitchFamily="34" charset="0"/>
              </a:rPr>
              <a:t>Its law-making function and the direct involvement of its citizens explain </a:t>
            </a:r>
            <a:r>
              <a:rPr lang="en-US" sz="1200" b="1" i="0" dirty="0">
                <a:effectLst/>
                <a:latin typeface="inherit"/>
              </a:rPr>
              <a:t>C</a:t>
            </a:r>
            <a:r>
              <a:rPr lang="en-US" sz="1200" b="0" i="0" dirty="0">
                <a:effectLst/>
                <a:latin typeface="Arial" panose="020B0604020202020204" pitchFamily="34" charset="0"/>
              </a:rPr>
              <a:t>_____________________ like the United Nations or NATO, which operate only at the intergovernmental level with no legislative function. The United Nations, with more than 190 members, uses only six languages. The Council of Europe, </a:t>
            </a:r>
            <a:r>
              <a:rPr lang="en-US" sz="1200" b="1" i="0" dirty="0">
                <a:effectLst/>
                <a:latin typeface="inherit"/>
              </a:rPr>
              <a:t>D</a:t>
            </a:r>
            <a:r>
              <a:rPr lang="en-US" sz="1200" b="0" i="0" dirty="0">
                <a:effectLst/>
                <a:latin typeface="Arial" panose="020B0604020202020204" pitchFamily="34" charset="0"/>
              </a:rPr>
              <a:t>__________________, publishes official documents only in English and French, as does NATO.</a:t>
            </a:r>
          </a:p>
          <a:p>
            <a:pPr algn="l" fontAlgn="base">
              <a:lnSpc>
                <a:spcPct val="150000"/>
              </a:lnSpc>
            </a:pPr>
            <a:r>
              <a:rPr lang="en-US" sz="1200" b="0" i="0" dirty="0">
                <a:effectLst/>
                <a:latin typeface="Arial" panose="020B0604020202020204" pitchFamily="34" charset="0"/>
              </a:rPr>
              <a:t>Running a multilingual EU comes at a price. But it is a modest price when set against the results. The annual cost of translation and interpretation is about 1% of the EU budget, </a:t>
            </a:r>
            <a:r>
              <a:rPr lang="en-US" sz="1200" b="1" i="0" dirty="0">
                <a:effectLst/>
                <a:latin typeface="inherit"/>
              </a:rPr>
              <a:t>E</a:t>
            </a:r>
            <a:r>
              <a:rPr lang="en-US" sz="1200" b="0" i="0" dirty="0">
                <a:effectLst/>
                <a:latin typeface="Arial" panose="020B0604020202020204" pitchFamily="34" charset="0"/>
              </a:rPr>
              <a:t>____________________. The total cost has risen by only a small margin despite the arrival of 12 new countries since 2004.</a:t>
            </a:r>
          </a:p>
          <a:p>
            <a:pPr algn="l" fontAlgn="base">
              <a:lnSpc>
                <a:spcPct val="150000"/>
              </a:lnSpc>
            </a:pPr>
            <a:r>
              <a:rPr lang="en-US" sz="1200" b="0" i="0" dirty="0">
                <a:effectLst/>
                <a:latin typeface="Arial" panose="020B0604020202020204" pitchFamily="34" charset="0"/>
              </a:rPr>
              <a:t>The EU institutions have adjusted their procedures over the years to handle the rising number of official languages. Translators work with written texts, and interpreters with the spoken word. But they must be able to translate or interpret into their main language, </a:t>
            </a:r>
            <a:r>
              <a:rPr lang="en-US" sz="1200" b="1" i="0" dirty="0">
                <a:effectLst/>
                <a:latin typeface="inherit"/>
              </a:rPr>
              <a:t>F</a:t>
            </a:r>
            <a:r>
              <a:rPr lang="en-US" sz="1200" b="0" i="0" dirty="0">
                <a:effectLst/>
                <a:latin typeface="Arial" panose="020B0604020202020204" pitchFamily="34" charset="0"/>
              </a:rPr>
              <a:t>_____________________, from at least two other EU languages.</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123907" y="5918033"/>
            <a:ext cx="7036172" cy="3031599"/>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with more members than the EU</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which is usually their mother tongue</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that the EU launches, often online</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which is a little over </a:t>
            </a:r>
            <a:r>
              <a:rPr lang="en-US" sz="1400" b="0" i="1" dirty="0">
                <a:effectLst/>
                <a:latin typeface="Arial" panose="020B0604020202020204" pitchFamily="34" charset="0"/>
                <a:cs typeface="Arial" panose="020B0604020202020204" pitchFamily="34" charset="0"/>
              </a:rPr>
              <a:t>€</a:t>
            </a:r>
            <a:r>
              <a:rPr lang="en-US" sz="1400" b="0" i="0" dirty="0">
                <a:effectLst/>
                <a:latin typeface="Arial" panose="020B0604020202020204" pitchFamily="34" charset="0"/>
                <a:cs typeface="Arial" panose="020B0604020202020204" pitchFamily="34" charset="0"/>
              </a:rPr>
              <a:t> 2 for every citizen</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why the EU uses so many official languages</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that was earlier translated into three main languages</a:t>
            </a:r>
          </a:p>
          <a:p>
            <a:pPr algn="l" fontAlgn="base">
              <a:lnSpc>
                <a:spcPct val="150000"/>
              </a:lnSpc>
              <a:buFont typeface="+mj-lt"/>
              <a:buAutoNum type="arabicPeriod"/>
            </a:pPr>
            <a:r>
              <a:rPr lang="en-US" sz="1400" b="0" i="0" dirty="0">
                <a:effectLst/>
                <a:latin typeface="Arial" panose="020B0604020202020204" pitchFamily="34" charset="0"/>
                <a:cs typeface="Arial" panose="020B0604020202020204" pitchFamily="34" charset="0"/>
              </a:rPr>
              <a:t>why the EU uses more languages than multinational bodies</a:t>
            </a: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pic>
        <p:nvPicPr>
          <p:cNvPr id="10" name="Рисунок 9">
            <a:hlinkClick r:id="rId2" action="ppaction://hlinksldjump"/>
            <a:extLst>
              <a:ext uri="{FF2B5EF4-FFF2-40B4-BE49-F238E27FC236}">
                <a16:creationId xmlns:a16="http://schemas.microsoft.com/office/drawing/2014/main" id="{77DCD0D2-38E7-413D-B4CD-611E93D08FFB}"/>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681137" y="8143029"/>
            <a:ext cx="478971" cy="500825"/>
          </a:xfrm>
          <a:prstGeom prst="rect">
            <a:avLst/>
          </a:prstGeom>
        </p:spPr>
      </p:pic>
    </p:spTree>
    <p:extLst>
      <p:ext uri="{BB962C8B-B14F-4D97-AF65-F5344CB8AC3E}">
        <p14:creationId xmlns:p14="http://schemas.microsoft.com/office/powerpoint/2010/main" val="817595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941606"/>
            <a:ext cx="7105439" cy="8556188"/>
          </a:xfrm>
          <a:prstGeom prst="rect">
            <a:avLst/>
          </a:prstGeom>
          <a:noFill/>
        </p:spPr>
        <p:txBody>
          <a:bodyPr wrap="square">
            <a:spAutoFit/>
          </a:bodyPr>
          <a:lstStyle/>
          <a:p>
            <a:pPr algn="ctr" fontAlgn="base"/>
            <a:r>
              <a:rPr lang="en-US" sz="1600" b="1" i="0" dirty="0">
                <a:effectLst/>
                <a:latin typeface="inherit"/>
              </a:rPr>
              <a:t>Space could solve water problems</a:t>
            </a:r>
            <a:endParaRPr lang="en-US" sz="1600" b="0" i="0" dirty="0">
              <a:effectLst/>
              <a:latin typeface="Arial" panose="020B0604020202020204" pitchFamily="34" charset="0"/>
            </a:endParaRPr>
          </a:p>
          <a:p>
            <a:pPr algn="l" fontAlgn="base"/>
            <a:r>
              <a:rPr lang="en-US" sz="1600" b="0" i="0" dirty="0">
                <a:effectLst/>
                <a:latin typeface="Arial" panose="020B0604020202020204" pitchFamily="34" charset="0"/>
              </a:rPr>
              <a:t> </a:t>
            </a:r>
          </a:p>
          <a:p>
            <a:pPr algn="l" fontAlgn="base"/>
            <a:r>
              <a:rPr lang="en-US" sz="1400" b="0" i="0" dirty="0">
                <a:effectLst/>
                <a:latin typeface="Arial" panose="020B0604020202020204" pitchFamily="34" charset="0"/>
              </a:rPr>
              <a:t>Have you ever tasted saltwater? I guess you have and if so, you will agree with me that it’s not very refreshing. In fact, drinking more than a few cups worth can kill you.</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According to the United States Geological Survey, whose mission is to collect and disseminate reliable, impartial, and timely information that is needed to understand the nation’s water resources, about ninety-seven percent of the water on our planet is saltwater; the rest is stored in lakes, rivers, glaciers and aquifers underground. Moreover, only about one-third of the world’s potential fresh water can be used for human needs. As pollution increases, the amount of usable water decreases.</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Water is the most precious and taken-for-granted resource we have on Earth. It is also one of the most threatened resources. Increased population and possible climate change will put more and more strain on supplies of this vital resource as time goes on. What could we do in this situation? Though it may seem like science fiction, the solution could lie in outer space.</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I’m not saying we’re going to be teleporting to a spring on the other side of the galaxy or colonizing another planet just to have longer showers </a:t>
            </a:r>
            <a:r>
              <a:rPr lang="en-US" sz="1400" b="0" i="0" dirty="0">
                <a:effectLst/>
                <a:latin typeface="inherit"/>
              </a:rPr>
              <a:t>–</a:t>
            </a:r>
            <a:r>
              <a:rPr lang="en-US" sz="1400" b="0" i="0" dirty="0">
                <a:effectLst/>
                <a:latin typeface="Arial" panose="020B0604020202020204" pitchFamily="34" charset="0"/>
              </a:rPr>
              <a:t> it’s much more mundane than that. What we could achieve realistically in this century is the successful use of the solar system’s rare metals and water, barring the invention of the matrix.</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You may be surprised to learn that the metal in your keys, coins, cell phone, computer, car and everywhere else, originally came to this planet from space. When Earth formed, the heavy metals sank to the center and formed a solid core. The lighter elements formed the mantle and the crust we live on. Asteroids and comets that struck the Earth brought water and metals to the surface.</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There are thousands of asteroids orbiting near Earth. Most asteroids are made of rock, but some are composed of metal, mostly nickel and iron. Probes could be sent out to these to identify useful ones. Then larger probes could push them towards the Earth where they can be handled in orbit.</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In order to fuel ships and probes, we simply need to find a source of water, such as a comet or the surface of the moon. We collect the water and pass an electric current through it from a solar panel. The water separates into oxygen and hydrogen, which in liquid form is a powerful rocket fuel.</a:t>
            </a:r>
          </a:p>
          <a:p>
            <a:pPr algn="l" fontAlgn="base"/>
            <a:endParaRPr lang="en-US" sz="1400" b="0" i="0" dirty="0">
              <a:effectLst/>
              <a:latin typeface="Arial" panose="020B0604020202020204" pitchFamily="34" charset="0"/>
            </a:endParaRPr>
          </a:p>
        </p:txBody>
      </p:sp>
      <p:pic>
        <p:nvPicPr>
          <p:cNvPr id="9" name="Рисунок 8">
            <a:extLst>
              <a:ext uri="{FF2B5EF4-FFF2-40B4-BE49-F238E27FC236}">
                <a16:creationId xmlns:a16="http://schemas.microsoft.com/office/drawing/2014/main" id="{259589C9-E604-4625-9621-CE123E6187B7}"/>
              </a:ext>
            </a:extLst>
          </p:cNvPr>
          <p:cNvPicPr>
            <a:picLocks noChangeAspect="1"/>
          </p:cNvPicPr>
          <p:nvPr/>
        </p:nvPicPr>
        <p:blipFill rotWithShape="1">
          <a:blip r:embed="rId2">
            <a:extLst>
              <a:ext uri="{28A0092B-C50C-407E-A947-70E740481C1C}">
                <a14:useLocalDpi xmlns:a14="http://schemas.microsoft.com/office/drawing/2010/main" val="0"/>
              </a:ext>
            </a:extLst>
          </a:blip>
          <a:srcRect l="27929" t="26647" r="28185" b="27464"/>
          <a:stretch/>
        </p:blipFill>
        <p:spPr>
          <a:xfrm rot="18078737">
            <a:off x="6754669" y="9375568"/>
            <a:ext cx="478971" cy="500825"/>
          </a:xfrm>
          <a:prstGeom prst="rect">
            <a:avLst/>
          </a:prstGeom>
        </p:spPr>
      </p:pic>
    </p:spTree>
    <p:extLst>
      <p:ext uri="{BB962C8B-B14F-4D97-AF65-F5344CB8AC3E}">
        <p14:creationId xmlns:p14="http://schemas.microsoft.com/office/powerpoint/2010/main" val="1607746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1846659"/>
          </a:xfrm>
          <a:prstGeom prst="rect">
            <a:avLst/>
          </a:prstGeom>
          <a:noFill/>
        </p:spPr>
        <p:txBody>
          <a:bodyPr wrap="square">
            <a:spAutoFit/>
          </a:bodyPr>
          <a:lstStyle/>
          <a:p>
            <a:pPr algn="l" fontAlgn="base"/>
            <a:r>
              <a:rPr lang="en-US" sz="1600" b="0" i="0" dirty="0">
                <a:effectLst/>
                <a:latin typeface="Arial" panose="020B0604020202020204" pitchFamily="34" charset="0"/>
              </a:rPr>
              <a:t>What problem is raised in the article?</a:t>
            </a:r>
          </a:p>
          <a:p>
            <a:pPr algn="l" fontAlgn="base"/>
            <a:r>
              <a:rPr lang="en-US" sz="1600" b="0" i="0" dirty="0">
                <a:effectLst/>
                <a:latin typeface="Arial" panose="020B0604020202020204" pitchFamily="34" charset="0"/>
              </a:rPr>
              <a:t>A) Cooperation in space.</a:t>
            </a:r>
          </a:p>
          <a:p>
            <a:pPr algn="l" fontAlgn="base"/>
            <a:r>
              <a:rPr lang="en-US" sz="1600" b="0" i="0" dirty="0">
                <a:effectLst/>
                <a:latin typeface="Arial" panose="020B0604020202020204" pitchFamily="34" charset="0"/>
              </a:rPr>
              <a:t>B) Threats of climate change.</a:t>
            </a:r>
          </a:p>
          <a:p>
            <a:pPr algn="l" fontAlgn="base"/>
            <a:r>
              <a:rPr lang="en-US" sz="1600" b="0" i="0" dirty="0">
                <a:effectLst/>
                <a:latin typeface="Arial" panose="020B0604020202020204" pitchFamily="34" charset="0"/>
              </a:rPr>
              <a:t>C) Danger of drinking salt water.</a:t>
            </a:r>
          </a:p>
          <a:p>
            <a:pPr algn="l" fontAlgn="base"/>
            <a:r>
              <a:rPr lang="en-US" sz="1600" b="0" i="0" dirty="0">
                <a:effectLst/>
                <a:latin typeface="Arial" panose="020B0604020202020204" pitchFamily="34" charset="0"/>
              </a:rPr>
              <a:t>D) Lack of water supplies on Earth.</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822182" y="5945309"/>
            <a:ext cx="6719095" cy="1815882"/>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the information published in the US Geological Survey is meant to …</a:t>
            </a:r>
          </a:p>
          <a:p>
            <a:pPr algn="l" fontAlgn="base"/>
            <a:r>
              <a:rPr lang="en-US" sz="1600" b="0" i="0" dirty="0">
                <a:effectLst/>
                <a:latin typeface="Arial" panose="020B0604020202020204" pitchFamily="34" charset="0"/>
              </a:rPr>
              <a:t>A) help to monitor the state of the country’s water resources.</a:t>
            </a:r>
          </a:p>
          <a:p>
            <a:pPr algn="l" fontAlgn="base"/>
            <a:r>
              <a:rPr lang="en-US" sz="1600" b="0" i="0" dirty="0">
                <a:effectLst/>
                <a:latin typeface="Arial" panose="020B0604020202020204" pitchFamily="34" charset="0"/>
              </a:rPr>
              <a:t>B) assure the nation that there is still enough of usable water.</a:t>
            </a:r>
          </a:p>
          <a:p>
            <a:pPr algn="l" fontAlgn="base"/>
            <a:r>
              <a:rPr lang="en-US" sz="1600" b="0" i="0" dirty="0">
                <a:effectLst/>
                <a:latin typeface="Arial" panose="020B0604020202020204" pitchFamily="34" charset="0"/>
              </a:rPr>
              <a:t>C) warn the public about the dangers of water pollution.</a:t>
            </a:r>
          </a:p>
          <a:p>
            <a:pPr algn="l" fontAlgn="base"/>
            <a:r>
              <a:rPr lang="en-US" sz="1600" b="0" i="0" dirty="0">
                <a:effectLst/>
                <a:latin typeface="Arial" panose="020B0604020202020204" pitchFamily="34" charset="0"/>
              </a:rPr>
              <a:t>D) demonstrate the quality of water the nation uses.</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5894108"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 The author thinks that outer space …</a:t>
            </a:r>
          </a:p>
          <a:p>
            <a:pPr algn="l" fontAlgn="base"/>
            <a:r>
              <a:rPr lang="en-US" sz="1600" b="0" i="0" dirty="0">
                <a:effectLst/>
                <a:latin typeface="Arial" panose="020B0604020202020204" pitchFamily="34" charset="0"/>
                <a:cs typeface="Arial" panose="020B0604020202020204" pitchFamily="34" charset="0"/>
              </a:rPr>
              <a:t>A) is dangerous because of asteroids.</a:t>
            </a:r>
          </a:p>
          <a:p>
            <a:pPr algn="l" fontAlgn="base"/>
            <a:r>
              <a:rPr lang="en-US" sz="1600" b="0" i="0" dirty="0">
                <a:effectLst/>
                <a:latin typeface="Arial" panose="020B0604020202020204" pitchFamily="34" charset="0"/>
                <a:cs typeface="Arial" panose="020B0604020202020204" pitchFamily="34" charset="0"/>
              </a:rPr>
              <a:t>B) is not studied properly.</a:t>
            </a:r>
          </a:p>
          <a:p>
            <a:pPr algn="l" fontAlgn="base"/>
            <a:r>
              <a:rPr lang="en-US" sz="1600" b="0" i="0" dirty="0">
                <a:effectLst/>
                <a:latin typeface="Arial" panose="020B0604020202020204" pitchFamily="34" charset="0"/>
                <a:cs typeface="Arial" panose="020B0604020202020204" pitchFamily="34" charset="0"/>
              </a:rPr>
              <a:t>C) should be colonized.</a:t>
            </a:r>
          </a:p>
          <a:p>
            <a:pPr algn="l" fontAlgn="base"/>
            <a:r>
              <a:rPr lang="en-US" sz="1600" b="0" i="0" dirty="0">
                <a:effectLst/>
                <a:latin typeface="Arial" panose="020B0604020202020204" pitchFamily="34" charset="0"/>
                <a:cs typeface="Arial" panose="020B0604020202020204" pitchFamily="34" charset="0"/>
              </a:rPr>
              <a:t>D) is a source of important supplies.</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13511" y="42963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20" name="Рисунок 19">
            <a:hlinkClick r:id="rId2" action="ppaction://hlinksldjump"/>
            <a:extLst>
              <a:ext uri="{FF2B5EF4-FFF2-40B4-BE49-F238E27FC236}">
                <a16:creationId xmlns:a16="http://schemas.microsoft.com/office/drawing/2014/main" id="{3744BB9C-6C5B-4ED8-8E46-5B9D4440F71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587148" y="9410859"/>
            <a:ext cx="478971" cy="500825"/>
          </a:xfrm>
          <a:prstGeom prst="rect">
            <a:avLst/>
          </a:prstGeom>
        </p:spPr>
      </p:pic>
      <p:sp>
        <p:nvSpPr>
          <p:cNvPr id="14" name="TextBox 13">
            <a:extLst>
              <a:ext uri="{FF2B5EF4-FFF2-40B4-BE49-F238E27FC236}">
                <a16:creationId xmlns:a16="http://schemas.microsoft.com/office/drawing/2014/main" id="{B0D70CD3-EF18-4B88-9983-F70CC7E74CB3}"/>
              </a:ext>
            </a:extLst>
          </p:cNvPr>
          <p:cNvSpPr txBox="1"/>
          <p:nvPr/>
        </p:nvSpPr>
        <p:spPr>
          <a:xfrm>
            <a:off x="154836" y="561477"/>
            <a:ext cx="7124438" cy="3970318"/>
          </a:xfrm>
          <a:prstGeom prst="rect">
            <a:avLst/>
          </a:prstGeom>
          <a:noFill/>
        </p:spPr>
        <p:txBody>
          <a:bodyPr wrap="square">
            <a:spAutoFit/>
          </a:bodyPr>
          <a:lstStyle/>
          <a:p>
            <a:pPr algn="l" fontAlgn="base"/>
            <a:r>
              <a:rPr lang="en-US" sz="1400" b="0" i="0" dirty="0">
                <a:effectLst/>
                <a:latin typeface="Arial" panose="020B0604020202020204" pitchFamily="34" charset="0"/>
              </a:rPr>
              <a:t> Is this really possible? We may soon find out. Private company </a:t>
            </a:r>
            <a:r>
              <a:rPr lang="en-US" sz="1400" b="0" i="1" dirty="0">
                <a:effectLst/>
                <a:latin typeface="inherit"/>
              </a:rPr>
              <a:t>SpaceX</a:t>
            </a:r>
            <a:r>
              <a:rPr lang="en-US" sz="1400" b="0" i="0" dirty="0">
                <a:effectLst/>
                <a:latin typeface="Arial" panose="020B0604020202020204" pitchFamily="34" charset="0"/>
              </a:rPr>
              <a:t> has already started delivering equipment to the International Space Station (ISS). The ISS is proof that countries once at each other’s throats, like America and Russia, can work together and pull off multi-billion dollar projects.</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Recently, a company called </a:t>
            </a:r>
            <a:r>
              <a:rPr lang="en-US" sz="1400" b="0" i="1" dirty="0">
                <a:effectLst/>
                <a:latin typeface="inherit"/>
              </a:rPr>
              <a:t>Planetary Resources Inc</a:t>
            </a:r>
            <a:r>
              <a:rPr lang="en-US" sz="1400" b="0" i="0" dirty="0">
                <a:effectLst/>
                <a:latin typeface="Arial" panose="020B0604020202020204" pitchFamily="34" charset="0"/>
              </a:rPr>
              <a:t>. made the news for getting big names like </a:t>
            </a:r>
            <a:r>
              <a:rPr lang="en-US" sz="1400" b="1" i="0" dirty="0">
                <a:effectLst/>
                <a:latin typeface="inherit"/>
              </a:rPr>
              <a:t>Google </a:t>
            </a:r>
            <a:r>
              <a:rPr lang="en-US" sz="1400" b="0" i="0" dirty="0">
                <a:effectLst/>
                <a:latin typeface="Arial" panose="020B0604020202020204" pitchFamily="34" charset="0"/>
              </a:rPr>
              <a:t>and</a:t>
            </a:r>
            <a:r>
              <a:rPr lang="en-US" sz="1400" b="1" i="0" dirty="0">
                <a:effectLst/>
                <a:latin typeface="inherit"/>
              </a:rPr>
              <a:t> Microsoft</a:t>
            </a:r>
            <a:r>
              <a:rPr lang="en-US" sz="1400" b="0" i="0" dirty="0">
                <a:effectLst/>
                <a:latin typeface="Arial" panose="020B0604020202020204" pitchFamily="34" charset="0"/>
              </a:rPr>
              <a:t> to invest in exploring asteroids for material gain. Although it will take many decades, it is wise to </a:t>
            </a:r>
            <a:r>
              <a:rPr lang="en-US" sz="1400" b="1" i="0" dirty="0">
                <a:effectLst/>
                <a:latin typeface="inherit"/>
              </a:rPr>
              <a:t>put the gears in motion</a:t>
            </a:r>
            <a:r>
              <a:rPr lang="en-US" sz="1400" b="0" i="0" dirty="0">
                <a:effectLst/>
                <a:latin typeface="Arial" panose="020B0604020202020204" pitchFamily="34" charset="0"/>
              </a:rPr>
              <a:t> now.</a:t>
            </a:r>
          </a:p>
          <a:p>
            <a:pPr algn="l" fontAlgn="base"/>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We’ve already landed probes on the surface of asteroids and taken samples from them. We can put something as large as the ISS, which weighs just short of 500 tons, according to National Aeronautics and Space Administration (NASA), in orbit.</a:t>
            </a:r>
          </a:p>
          <a:p>
            <a:pPr algn="l" fontAlgn="base"/>
            <a:r>
              <a:rPr lang="en-US" sz="1400" b="0" i="0" dirty="0">
                <a:effectLst/>
                <a:latin typeface="Arial" panose="020B0604020202020204" pitchFamily="34" charset="0"/>
              </a:rPr>
              <a:t>We can make a half-million-mile round-trip to get rocks from the moon. We can do all of these things already. They just need to be applied and developed in a smart way.</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65187" y="428190"/>
            <a:ext cx="6468035" cy="1600438"/>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author, the space water sources may be used for …</a:t>
            </a:r>
          </a:p>
          <a:p>
            <a:pPr algn="l" fontAlgn="base"/>
            <a:r>
              <a:rPr lang="en-US" sz="1600" b="0" i="0" dirty="0">
                <a:effectLst/>
                <a:latin typeface="Arial" panose="020B0604020202020204" pitchFamily="34" charset="0"/>
              </a:rPr>
              <a:t>A) the production of electricity.</a:t>
            </a:r>
          </a:p>
          <a:p>
            <a:pPr algn="l" fontAlgn="base"/>
            <a:r>
              <a:rPr lang="en-US" sz="1600" b="0" i="0" dirty="0">
                <a:effectLst/>
                <a:latin typeface="Arial" panose="020B0604020202020204" pitchFamily="34" charset="0"/>
              </a:rPr>
              <a:t>B) fuel production.</a:t>
            </a:r>
          </a:p>
          <a:p>
            <a:pPr algn="l" fontAlgn="base"/>
            <a:r>
              <a:rPr lang="en-US" sz="1600" b="0" i="0" dirty="0">
                <a:effectLst/>
                <a:latin typeface="Arial" panose="020B0604020202020204" pitchFamily="34" charset="0"/>
              </a:rPr>
              <a:t>C) moon exploration.</a:t>
            </a:r>
          </a:p>
          <a:p>
            <a:pPr algn="l" fontAlgn="base"/>
            <a:r>
              <a:rPr lang="en-US" sz="1600" b="0" i="0" dirty="0">
                <a:effectLst/>
                <a:latin typeface="Arial" panose="020B0604020202020204" pitchFamily="34" charset="0"/>
              </a:rPr>
              <a:t>D) water supplies for spaceships.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1815882"/>
          </a:xfrm>
          <a:prstGeom prst="rect">
            <a:avLst/>
          </a:prstGeom>
          <a:noFill/>
        </p:spPr>
        <p:txBody>
          <a:bodyPr wrap="square">
            <a:spAutoFit/>
          </a:bodyPr>
          <a:lstStyle/>
          <a:p>
            <a:pPr algn="l" fontAlgn="base"/>
            <a:r>
              <a:rPr lang="en-US" sz="1600" b="0" i="0" dirty="0">
                <a:effectLst/>
                <a:latin typeface="Arial" panose="020B0604020202020204" pitchFamily="34" charset="0"/>
              </a:rPr>
              <a:t>The </a:t>
            </a:r>
            <a:r>
              <a:rPr lang="en-US" sz="1600" b="0" i="1" dirty="0">
                <a:effectLst/>
                <a:latin typeface="inherit"/>
              </a:rPr>
              <a:t>Google </a:t>
            </a:r>
            <a:r>
              <a:rPr lang="en-US" sz="1600" b="0" i="0" dirty="0">
                <a:effectLst/>
                <a:latin typeface="Arial" panose="020B0604020202020204" pitchFamily="34" charset="0"/>
              </a:rPr>
              <a:t>and </a:t>
            </a:r>
            <a:r>
              <a:rPr lang="en-US" sz="1600" b="0" i="1" dirty="0">
                <a:effectLst/>
                <a:latin typeface="inherit"/>
              </a:rPr>
              <a:t>Microsoft</a:t>
            </a:r>
            <a:r>
              <a:rPr lang="en-US" sz="1600" b="0" i="0" dirty="0">
                <a:effectLst/>
                <a:latin typeface="Arial" panose="020B0604020202020204" pitchFamily="34" charset="0"/>
              </a:rPr>
              <a:t> (paragraph 9) are mentioned to …</a:t>
            </a:r>
          </a:p>
          <a:p>
            <a:pPr algn="l" fontAlgn="base"/>
            <a:r>
              <a:rPr lang="en-US" sz="1600" b="0" i="0" dirty="0">
                <a:effectLst/>
                <a:latin typeface="Arial" panose="020B0604020202020204" pitchFamily="34" charset="0"/>
              </a:rPr>
              <a:t>A) show that space research is important for computer science.</a:t>
            </a:r>
          </a:p>
          <a:p>
            <a:pPr algn="l" fontAlgn="base"/>
            <a:r>
              <a:rPr lang="en-US" sz="1600" b="0" i="0" dirty="0">
                <a:effectLst/>
                <a:latin typeface="Arial" panose="020B0604020202020204" pitchFamily="34" charset="0"/>
              </a:rPr>
              <a:t>B) prove that asteroids can be commercially attractive.</a:t>
            </a:r>
          </a:p>
          <a:p>
            <a:pPr algn="l" fontAlgn="base"/>
            <a:r>
              <a:rPr lang="en-US" sz="1600" b="0" i="0" dirty="0">
                <a:effectLst/>
                <a:latin typeface="Arial" panose="020B0604020202020204" pitchFamily="34" charset="0"/>
              </a:rPr>
              <a:t>C) explain how </a:t>
            </a:r>
            <a:r>
              <a:rPr lang="en-US" sz="1600" b="0" i="1" dirty="0">
                <a:effectLst/>
                <a:latin typeface="inherit"/>
              </a:rPr>
              <a:t>Planetary Resources</a:t>
            </a:r>
            <a:r>
              <a:rPr lang="en-US" sz="1600" b="1" i="1" dirty="0">
                <a:effectLst/>
                <a:latin typeface="inherit"/>
              </a:rPr>
              <a:t> </a:t>
            </a:r>
            <a:r>
              <a:rPr lang="en-US" sz="1600" b="0" i="1" dirty="0">
                <a:effectLst/>
                <a:latin typeface="inherit"/>
              </a:rPr>
              <a:t>Inc.</a:t>
            </a:r>
            <a:r>
              <a:rPr lang="en-US" sz="1600" b="0" i="0" dirty="0">
                <a:effectLst/>
                <a:latin typeface="Arial" panose="020B0604020202020204" pitchFamily="34" charset="0"/>
              </a:rPr>
              <a:t> became famous.</a:t>
            </a:r>
          </a:p>
          <a:p>
            <a:pPr algn="l" fontAlgn="base"/>
            <a:r>
              <a:rPr lang="en-US" sz="1600" b="0" i="0" dirty="0">
                <a:effectLst/>
                <a:latin typeface="Arial" panose="020B0604020202020204" pitchFamily="34" charset="0"/>
              </a:rPr>
              <a:t>D) that asteroids can interfere with the Internet.</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40" y="3971764"/>
            <a:ext cx="6544141" cy="2308324"/>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The expression </a:t>
            </a:r>
            <a:r>
              <a:rPr lang="en-US" sz="1600" b="0" i="1" dirty="0">
                <a:effectLst/>
                <a:latin typeface="Arial" panose="020B0604020202020204" pitchFamily="34" charset="0"/>
                <a:cs typeface="Arial" panose="020B0604020202020204" pitchFamily="34" charset="0"/>
              </a:rPr>
              <a:t>“put the gears in motion”</a:t>
            </a:r>
            <a:r>
              <a:rPr lang="en-US" sz="1600" b="0" i="0" dirty="0">
                <a:effectLst/>
                <a:latin typeface="Arial" panose="020B0604020202020204" pitchFamily="34" charset="0"/>
                <a:cs typeface="Arial" panose="020B0604020202020204" pitchFamily="34" charset="0"/>
              </a:rPr>
              <a:t> in “…it is wise to </a:t>
            </a:r>
            <a:r>
              <a:rPr lang="en-US" sz="1600" b="1" i="0" dirty="0">
                <a:effectLst/>
                <a:latin typeface="Arial" panose="020B0604020202020204" pitchFamily="34" charset="0"/>
                <a:cs typeface="Arial" panose="020B0604020202020204" pitchFamily="34" charset="0"/>
              </a:rPr>
              <a:t>put the gears in motion</a:t>
            </a:r>
            <a:r>
              <a:rPr lang="en-US" sz="1600" b="0" i="0" dirty="0">
                <a:effectLst/>
                <a:latin typeface="Arial" panose="020B0604020202020204" pitchFamily="34" charset="0"/>
                <a:cs typeface="Arial" panose="020B0604020202020204" pitchFamily="34" charset="0"/>
              </a:rPr>
              <a:t> now” (paragraph 9) means …</a:t>
            </a:r>
          </a:p>
          <a:p>
            <a:pPr algn="l" fontAlgn="base"/>
            <a:r>
              <a:rPr lang="en-US" sz="1600" b="0" i="0" dirty="0">
                <a:effectLst/>
                <a:latin typeface="Arial" panose="020B0604020202020204" pitchFamily="34" charset="0"/>
                <a:cs typeface="Arial" panose="020B0604020202020204" pitchFamily="34" charset="0"/>
              </a:rPr>
              <a:t>A) to move.</a:t>
            </a:r>
          </a:p>
          <a:p>
            <a:pPr algn="l" fontAlgn="base"/>
            <a:r>
              <a:rPr lang="en-US" sz="1600" b="0" i="0" dirty="0">
                <a:effectLst/>
                <a:latin typeface="Arial" panose="020B0604020202020204" pitchFamily="34" charset="0"/>
                <a:cs typeface="Arial" panose="020B0604020202020204" pitchFamily="34" charset="0"/>
              </a:rPr>
              <a:t>B) to explore.</a:t>
            </a:r>
          </a:p>
          <a:p>
            <a:pPr algn="l" fontAlgn="base"/>
            <a:r>
              <a:rPr lang="en-US" sz="1600" b="0" i="0" dirty="0">
                <a:effectLst/>
                <a:latin typeface="Arial" panose="020B0604020202020204" pitchFamily="34" charset="0"/>
                <a:cs typeface="Arial" panose="020B0604020202020204" pitchFamily="34" charset="0"/>
              </a:rPr>
              <a:t>C) to begin.</a:t>
            </a:r>
          </a:p>
          <a:p>
            <a:pPr algn="l" fontAlgn="base"/>
            <a:r>
              <a:rPr lang="en-US" sz="1600" b="0" i="0" dirty="0">
                <a:effectLst/>
                <a:latin typeface="Arial" panose="020B0604020202020204" pitchFamily="34" charset="0"/>
                <a:cs typeface="Arial" panose="020B0604020202020204" pitchFamily="34" charset="0"/>
              </a:rPr>
              <a:t>D) to invest.</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pic>
        <p:nvPicPr>
          <p:cNvPr id="14" name="Рисунок 13">
            <a:hlinkClick r:id="rId2" action="ppaction://hlinksldjump"/>
            <a:extLst>
              <a:ext uri="{FF2B5EF4-FFF2-40B4-BE49-F238E27FC236}">
                <a16:creationId xmlns:a16="http://schemas.microsoft.com/office/drawing/2014/main" id="{00DB23E5-5991-4B02-BA16-65DBCC50B803}"/>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755350" y="9197268"/>
            <a:ext cx="478971" cy="500825"/>
          </a:xfrm>
          <a:prstGeom prst="rect">
            <a:avLst/>
          </a:prstGeom>
        </p:spPr>
      </p:pic>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903239" y="5921864"/>
            <a:ext cx="6274414" cy="1569660"/>
          </a:xfrm>
          <a:prstGeom prst="rect">
            <a:avLst/>
          </a:prstGeom>
          <a:noFill/>
        </p:spPr>
        <p:txBody>
          <a:bodyPr wrap="square">
            <a:spAutoFit/>
          </a:bodyPr>
          <a:lstStyle/>
          <a:p>
            <a:pPr algn="l" fontAlgn="base"/>
            <a:r>
              <a:rPr lang="en-US" sz="1600" b="0" i="0" dirty="0">
                <a:effectLst/>
                <a:latin typeface="Arial" panose="020B0604020202020204" pitchFamily="34" charset="0"/>
              </a:rPr>
              <a:t>What idea is stressed in the last two paragraphs?</a:t>
            </a:r>
          </a:p>
          <a:p>
            <a:pPr algn="l" fontAlgn="base"/>
            <a:r>
              <a:rPr lang="en-US" sz="1600" b="0" i="0" dirty="0">
                <a:effectLst/>
                <a:latin typeface="Arial" panose="020B0604020202020204" pitchFamily="34" charset="0"/>
              </a:rPr>
              <a:t>A) Asteroids are unique objects for scientific research.</a:t>
            </a:r>
          </a:p>
          <a:p>
            <a:pPr algn="l" fontAlgn="base"/>
            <a:r>
              <a:rPr lang="en-US" sz="1600" b="0" i="0" dirty="0">
                <a:effectLst/>
                <a:latin typeface="Arial" panose="020B0604020202020204" pitchFamily="34" charset="0"/>
              </a:rPr>
              <a:t>B) International Space Station is the heaviest object in space.</a:t>
            </a:r>
          </a:p>
          <a:p>
            <a:pPr algn="l" fontAlgn="base"/>
            <a:r>
              <a:rPr lang="en-US" sz="1600" b="0" i="0" dirty="0">
                <a:effectLst/>
                <a:latin typeface="Arial" panose="020B0604020202020204" pitchFamily="34" charset="0"/>
              </a:rPr>
              <a:t>C) There is room for further achievements in space exploration.</a:t>
            </a:r>
          </a:p>
          <a:p>
            <a:pPr algn="l" fontAlgn="base"/>
            <a:r>
              <a:rPr lang="en-US" sz="1600" b="0" i="0" dirty="0">
                <a:effectLst/>
                <a:latin typeface="Arial" panose="020B0604020202020204" pitchFamily="34" charset="0"/>
              </a:rPr>
              <a:t>D) Only smart administration can manage space programs.</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978950" y="2436655"/>
            <a:ext cx="5546541" cy="8293104"/>
          </a:xfrm>
          <a:prstGeom prst="rect">
            <a:avLst/>
          </a:prstGeom>
          <a:noFill/>
        </p:spPr>
        <p:txBody>
          <a:bodyPr wrap="square">
            <a:spAutoFit/>
          </a:bodyPr>
          <a:lstStyle/>
          <a:p>
            <a:pPr algn="ctr" fontAlgn="base"/>
            <a:r>
              <a:rPr lang="en-US" b="1" dirty="0">
                <a:effectLst/>
                <a:latin typeface="Arial" panose="020B0604020202020204" pitchFamily="34" charset="0"/>
                <a:cs typeface="Arial" panose="020B0604020202020204" pitchFamily="34" charset="0"/>
              </a:rPr>
              <a:t>A solution for drivers</a:t>
            </a:r>
          </a:p>
          <a:p>
            <a:pPr algn="l" fontAlgn="base"/>
            <a:r>
              <a:rPr lang="en-US" b="0" i="0" dirty="0">
                <a:effectLst/>
                <a:latin typeface="Arial" panose="020B0604020202020204" pitchFamily="34" charset="0"/>
                <a:cs typeface="Arial" panose="020B0604020202020204" pitchFamily="34" charset="0"/>
              </a:rPr>
              <a:t> </a:t>
            </a:r>
          </a:p>
          <a:p>
            <a:pPr algn="l" fontAlgn="base">
              <a:lnSpc>
                <a:spcPct val="150000"/>
              </a:lnSpc>
            </a:pPr>
            <a:r>
              <a:rPr lang="en-US" b="0" i="0" dirty="0">
                <a:effectLst/>
                <a:latin typeface="Arial" panose="020B0604020202020204" pitchFamily="34" charset="0"/>
                <a:cs typeface="Arial" panose="020B0604020202020204" pitchFamily="34" charset="0"/>
              </a:rPr>
              <a:t>It’s a problem for any driver to drive in sunny weather. Wearing sunglasses _______much – it’s still very hard to see anything in front of you.</a:t>
            </a:r>
          </a:p>
          <a:p>
            <a:pPr algn="l" fontAlgn="base">
              <a:lnSpc>
                <a:spcPct val="150000"/>
              </a:lnSpc>
            </a:pPr>
            <a:r>
              <a:rPr lang="en-US" b="0" i="0" dirty="0">
                <a:effectLst/>
                <a:latin typeface="Arial" panose="020B0604020202020204" pitchFamily="34" charset="0"/>
                <a:cs typeface="Arial" panose="020B0604020202020204" pitchFamily="34" charset="0"/>
              </a:rPr>
              <a:t>Now there is a solution to this problem. In 2011 LCD sunglasses ______. They dynamically block direct sunlight. There’s no doubt that in the future more drivers _____ them.</a:t>
            </a:r>
          </a:p>
          <a:p>
            <a:pPr algn="l" fontAlgn="base">
              <a:lnSpc>
                <a:spcPct val="150000"/>
              </a:lnSpc>
            </a:pPr>
            <a:endParaRPr lang="en-US" b="0" i="0" dirty="0">
              <a:effectLst/>
              <a:latin typeface="Arial" panose="020B0604020202020204" pitchFamily="34" charset="0"/>
              <a:cs typeface="Arial" panose="020B0604020202020204" pitchFamily="34" charset="0"/>
            </a:endParaRPr>
          </a:p>
          <a:p>
            <a:pPr algn="ctr" fontAlgn="base">
              <a:lnSpc>
                <a:spcPct val="150000"/>
              </a:lnSpc>
            </a:pPr>
            <a:r>
              <a:rPr lang="en-US" b="1" dirty="0" err="1">
                <a:effectLst/>
                <a:latin typeface="Arial" panose="020B0604020202020204" pitchFamily="34" charset="0"/>
                <a:cs typeface="Arial" panose="020B0604020202020204" pitchFamily="34" charset="0"/>
              </a:rPr>
              <a:t>Meteora</a:t>
            </a:r>
            <a:endParaRPr lang="en-US" b="0" i="0" dirty="0">
              <a:effectLst/>
              <a:latin typeface="Arial" panose="020B0604020202020204" pitchFamily="34" charset="0"/>
              <a:cs typeface="Arial" panose="020B0604020202020204" pitchFamily="34" charset="0"/>
            </a:endParaRPr>
          </a:p>
          <a:p>
            <a:pPr algn="l" fontAlgn="base">
              <a:lnSpc>
                <a:spcPct val="150000"/>
              </a:lnSpc>
            </a:pPr>
            <a:r>
              <a:rPr lang="en-US" b="0" i="0" dirty="0" err="1">
                <a:effectLst/>
                <a:latin typeface="Arial" panose="020B0604020202020204" pitchFamily="34" charset="0"/>
                <a:cs typeface="Arial" panose="020B0604020202020204" pitchFamily="34" charset="0"/>
              </a:rPr>
              <a:t>Meteora</a:t>
            </a:r>
            <a:r>
              <a:rPr lang="en-US" b="0" i="0" dirty="0">
                <a:effectLst/>
                <a:latin typeface="Arial" panose="020B0604020202020204" pitchFamily="34" charset="0"/>
                <a:cs typeface="Arial" panose="020B0604020202020204" pitchFamily="34" charset="0"/>
              </a:rPr>
              <a:t> is an area that attracts thousands of tourists from all over the world. </a:t>
            </a:r>
            <a:r>
              <a:rPr lang="en-US" b="0" i="0" dirty="0" err="1">
                <a:effectLst/>
                <a:latin typeface="Arial" panose="020B0604020202020204" pitchFamily="34" charset="0"/>
                <a:cs typeface="Arial" panose="020B0604020202020204" pitchFamily="34" charset="0"/>
              </a:rPr>
              <a:t>Meteora</a:t>
            </a:r>
            <a:r>
              <a:rPr lang="en-US" b="0" i="0" dirty="0">
                <a:effectLst/>
                <a:latin typeface="Arial" panose="020B0604020202020204" pitchFamily="34" charset="0"/>
                <a:cs typeface="Arial" panose="020B0604020202020204" pitchFamily="34" charset="0"/>
              </a:rPr>
              <a:t> _______ in Greece. It is famous for the ancient monasteries _______ right on the eroded rocks.</a:t>
            </a:r>
          </a:p>
          <a:p>
            <a:pPr algn="l" fontAlgn="base">
              <a:lnSpc>
                <a:spcPct val="150000"/>
              </a:lnSpc>
            </a:pPr>
            <a:r>
              <a:rPr lang="en-US" b="0" i="0" dirty="0">
                <a:effectLst/>
                <a:latin typeface="Arial" panose="020B0604020202020204" pitchFamily="34" charset="0"/>
                <a:cs typeface="Arial" panose="020B0604020202020204" pitchFamily="34" charset="0"/>
              </a:rPr>
              <a:t>Now tourists enjoy ___</a:t>
            </a:r>
            <a:r>
              <a:rPr lang="en-US" b="1" dirty="0">
                <a:latin typeface="Arial" panose="020B0604020202020204" pitchFamily="34" charset="0"/>
                <a:cs typeface="Arial" panose="020B0604020202020204" pitchFamily="34" charset="0"/>
              </a:rPr>
              <a:t>___</a:t>
            </a:r>
            <a:r>
              <a:rPr lang="en-US" b="0" i="0" dirty="0">
                <a:effectLst/>
                <a:latin typeface="Arial" panose="020B0604020202020204" pitchFamily="34" charset="0"/>
                <a:cs typeface="Arial" panose="020B0604020202020204" pitchFamily="34" charset="0"/>
              </a:rPr>
              <a:t>__ them and they take numerous pictures. The </a:t>
            </a:r>
            <a:r>
              <a:rPr lang="en-US" dirty="0">
                <a:latin typeface="Arial" panose="020B0604020202020204" pitchFamily="34" charset="0"/>
                <a:cs typeface="Arial" panose="020B0604020202020204" pitchFamily="34" charset="0"/>
              </a:rPr>
              <a:t>best </a:t>
            </a:r>
            <a:r>
              <a:rPr lang="en-US" b="0" i="0" dirty="0">
                <a:effectLst/>
                <a:latin typeface="Arial" panose="020B0604020202020204" pitchFamily="34" charset="0"/>
                <a:cs typeface="Arial" panose="020B0604020202020204" pitchFamily="34" charset="0"/>
              </a:rPr>
              <a:t>way to reach this amazing place is to take a bus from Athens.</a:t>
            </a:r>
          </a:p>
          <a:p>
            <a:pPr algn="l" fontAlgn="base">
              <a:lnSpc>
                <a:spcPct val="150000"/>
              </a:lnSpc>
            </a:pPr>
            <a:r>
              <a:rPr lang="en-US" sz="1500" b="0" i="0" dirty="0">
                <a:effectLst/>
                <a:latin typeface="Arial" panose="020B0604020202020204" pitchFamily="34" charset="0"/>
              </a:rPr>
              <a:t> </a:t>
            </a:r>
          </a:p>
          <a:p>
            <a:pPr algn="l" fontAlgn="base">
              <a:lnSpc>
                <a:spcPct val="150000"/>
              </a:lnSpc>
            </a:pP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294552" y="3459672"/>
            <a:ext cx="1218581" cy="338554"/>
          </a:xfrm>
          <a:prstGeom prst="rect">
            <a:avLst/>
          </a:prstGeom>
          <a:noFill/>
        </p:spPr>
        <p:txBody>
          <a:bodyPr wrap="square" rtlCol="0">
            <a:spAutoFit/>
          </a:bodyPr>
          <a:lstStyle/>
          <a:p>
            <a:r>
              <a:rPr lang="en-US" sz="1600" b="1" dirty="0">
                <a:latin typeface="inherit"/>
              </a:rPr>
              <a:t>NOT/HELP</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364538" y="4771209"/>
            <a:ext cx="1170082" cy="338554"/>
          </a:xfrm>
          <a:prstGeom prst="rect">
            <a:avLst/>
          </a:prstGeom>
          <a:noFill/>
        </p:spPr>
        <p:txBody>
          <a:bodyPr wrap="square">
            <a:spAutoFit/>
          </a:bodyPr>
          <a:lstStyle/>
          <a:p>
            <a:r>
              <a:rPr lang="en-US" sz="1600" b="1" dirty="0"/>
              <a:t>INVENT</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29575" y="453588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15230" y="541447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182694" y="697136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182786" y="755217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3" y="828604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359617" y="5423987"/>
            <a:ext cx="1179924" cy="338554"/>
          </a:xfrm>
          <a:prstGeom prst="rect">
            <a:avLst/>
          </a:prstGeom>
          <a:noFill/>
        </p:spPr>
        <p:txBody>
          <a:bodyPr wrap="square">
            <a:spAutoFit/>
          </a:bodyPr>
          <a:lstStyle/>
          <a:p>
            <a:r>
              <a:rPr lang="en-US" sz="1600" b="1" dirty="0">
                <a:latin typeface="inherit"/>
              </a:rPr>
              <a:t>USE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331724" y="7213601"/>
            <a:ext cx="1122095" cy="338554"/>
          </a:xfrm>
          <a:prstGeom prst="rect">
            <a:avLst/>
          </a:prstGeom>
          <a:noFill/>
        </p:spPr>
        <p:txBody>
          <a:bodyPr wrap="square">
            <a:spAutoFit/>
          </a:bodyPr>
          <a:lstStyle/>
          <a:p>
            <a:r>
              <a:rPr lang="en-US" sz="1600" b="1" i="0" dirty="0">
                <a:effectLst/>
                <a:latin typeface="inherit"/>
              </a:rPr>
              <a:t>SITUATE</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94552" y="8002745"/>
            <a:ext cx="1122095" cy="338554"/>
          </a:xfrm>
          <a:prstGeom prst="rect">
            <a:avLst/>
          </a:prstGeom>
          <a:noFill/>
        </p:spPr>
        <p:txBody>
          <a:bodyPr wrap="square">
            <a:spAutoFit/>
          </a:bodyPr>
          <a:lstStyle/>
          <a:p>
            <a:r>
              <a:rPr lang="en-US" sz="1600" b="1" dirty="0">
                <a:latin typeface="inherit"/>
              </a:rPr>
              <a:t>BUILD</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313880" y="8418141"/>
            <a:ext cx="1179924" cy="338554"/>
          </a:xfrm>
          <a:prstGeom prst="rect">
            <a:avLst/>
          </a:prstGeom>
          <a:noFill/>
        </p:spPr>
        <p:txBody>
          <a:bodyPr wrap="square">
            <a:spAutoFit/>
          </a:bodyPr>
          <a:lstStyle/>
          <a:p>
            <a:r>
              <a:rPr lang="en-US" sz="1600" b="1" dirty="0">
                <a:latin typeface="inherit"/>
              </a:rPr>
              <a:t>VISIT</a:t>
            </a:r>
            <a:endParaRPr lang="ru-RU" sz="1600" dirty="0"/>
          </a:p>
        </p:txBody>
      </p:sp>
      <p:pic>
        <p:nvPicPr>
          <p:cNvPr id="29" name="Рисунок 28">
            <a:hlinkClick r:id="rId2" action="ppaction://hlinksldjump"/>
            <a:extLst>
              <a:ext uri="{FF2B5EF4-FFF2-40B4-BE49-F238E27FC236}">
                <a16:creationId xmlns:a16="http://schemas.microsoft.com/office/drawing/2014/main" id="{803F33A5-F5BB-42FF-9D6E-447B6928E455}"/>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709113" y="9398612"/>
            <a:ext cx="478971" cy="500825"/>
          </a:xfrm>
          <a:prstGeom prst="rect">
            <a:avLst/>
          </a:prstGeom>
        </p:spPr>
      </p:pic>
    </p:spTree>
    <p:extLst>
      <p:ext uri="{BB962C8B-B14F-4D97-AF65-F5344CB8AC3E}">
        <p14:creationId xmlns:p14="http://schemas.microsoft.com/office/powerpoint/2010/main" val="1412302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a:t>
            </a:r>
            <a:r>
              <a:rPr lang="en-US" sz="1600" b="1" i="1" dirty="0">
                <a:effectLst/>
                <a:latin typeface="inherit"/>
              </a:rPr>
              <a:t>5</a:t>
            </a:r>
            <a:r>
              <a:rPr lang="ru-RU" sz="1600" b="1" i="1" dirty="0">
                <a:effectLst/>
                <a:latin typeface="inherit"/>
              </a:rPr>
              <a:t>-</a:t>
            </a:r>
            <a:r>
              <a:rPr lang="en-US" sz="1600" b="1" i="1" dirty="0">
                <a:effectLst/>
                <a:latin typeface="inherit"/>
              </a:rPr>
              <a:t>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199747" y="277584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25</a:t>
            </a:r>
            <a:endParaRPr lang="ru-RU" sz="2400" b="1" dirty="0">
              <a:solidFill>
                <a:schemeClr val="tx1"/>
              </a:solidFill>
            </a:endParaRP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199748" y="47337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26</a:t>
            </a:r>
            <a:endParaRPr lang="ru-RU" sz="2400" b="1" dirty="0">
              <a:solidFill>
                <a:schemeClr val="tx1"/>
              </a:solidFill>
            </a:endParaRP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199748" y="5317565"/>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27</a:t>
            </a:r>
            <a:endParaRPr lang="ru-RU" sz="2400" b="1" dirty="0">
              <a:solidFill>
                <a:schemeClr val="tx1"/>
              </a:solidFill>
            </a:endParaRP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180275" y="611529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28</a:t>
            </a:r>
            <a:endParaRPr lang="ru-RU" sz="2400" b="1" dirty="0">
              <a:solidFill>
                <a:schemeClr val="tx1"/>
              </a:solidFill>
            </a:endParaRP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197294" y="726154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29</a:t>
            </a:r>
            <a:endParaRPr lang="ru-RU" sz="2400" b="1" dirty="0">
              <a:solidFill>
                <a:schemeClr val="tx1"/>
              </a:solidFill>
            </a:endParaRPr>
          </a:p>
        </p:txBody>
      </p:sp>
      <p:sp>
        <p:nvSpPr>
          <p:cNvPr id="12" name="TextBox 11">
            <a:extLst>
              <a:ext uri="{FF2B5EF4-FFF2-40B4-BE49-F238E27FC236}">
                <a16:creationId xmlns:a16="http://schemas.microsoft.com/office/drawing/2014/main" id="{65F9BBB8-E8A5-41B5-9E5C-38A99E6744BE}"/>
              </a:ext>
            </a:extLst>
          </p:cNvPr>
          <p:cNvSpPr txBox="1"/>
          <p:nvPr/>
        </p:nvSpPr>
        <p:spPr>
          <a:xfrm>
            <a:off x="853696" y="1001499"/>
            <a:ext cx="5298828" cy="9217908"/>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r>
              <a:rPr lang="en-US" b="1" dirty="0">
                <a:solidFill>
                  <a:srgbClr val="111111"/>
                </a:solidFill>
                <a:effectLst/>
                <a:latin typeface="inherit"/>
              </a:rPr>
              <a:t>The Crown</a:t>
            </a:r>
            <a:endParaRPr lang="en-US" b="1" dirty="0">
              <a:solidFill>
                <a:srgbClr val="111111"/>
              </a:solidFill>
              <a:effectLst/>
              <a:latin typeface="Playfair Display" panose="00000500000000000000" pitchFamily="2" charset="-52"/>
            </a:endParaRP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b="0" i="0" dirty="0">
                <a:effectLst/>
                <a:latin typeface="Arial" panose="020B0604020202020204" pitchFamily="34" charset="0"/>
                <a:cs typeface="Arial" panose="020B0604020202020204" pitchFamily="34" charset="0"/>
              </a:rPr>
              <a:t>Even those people who are not fans of the royal family enjoy the series The Crown. This is _______ a palace drama based on a true story. In fact, one of the show’s great strengths is that the viewers understand that this story is real.</a:t>
            </a:r>
          </a:p>
          <a:p>
            <a:pPr algn="l" fontAlgn="base">
              <a:lnSpc>
                <a:spcPct val="150000"/>
              </a:lnSpc>
            </a:pPr>
            <a:r>
              <a:rPr lang="en-US" b="0" i="0" dirty="0">
                <a:effectLst/>
                <a:latin typeface="Arial" panose="020B0604020202020204" pitchFamily="34" charset="0"/>
                <a:cs typeface="Arial" panose="020B0604020202020204" pitchFamily="34" charset="0"/>
              </a:rPr>
              <a:t>The first season caught everybody’s attention, but The Crown’s second season went even deeper into its characters and their __________. The most ______ episodes are undoubtedly the ones devoted to Elizabeth II as a monarch. She has to deal with her prime ministers and the ______, with the press, and with the Kennedys.</a:t>
            </a:r>
          </a:p>
          <a:p>
            <a:pPr algn="l" fontAlgn="base">
              <a:lnSpc>
                <a:spcPct val="150000"/>
              </a:lnSpc>
            </a:pPr>
            <a:r>
              <a:rPr lang="en-US" b="0" i="0" dirty="0">
                <a:effectLst/>
                <a:latin typeface="Arial" panose="020B0604020202020204" pitchFamily="34" charset="0"/>
                <a:cs typeface="Arial" panose="020B0604020202020204" pitchFamily="34" charset="0"/>
              </a:rPr>
              <a:t>You can also enjoy the </a:t>
            </a:r>
            <a:r>
              <a:rPr lang="en-US" dirty="0">
                <a:latin typeface="Arial" panose="020B0604020202020204" pitchFamily="34" charset="0"/>
                <a:cs typeface="Arial" panose="020B0604020202020204" pitchFamily="34" charset="0"/>
              </a:rPr>
              <a:t>beautiful </a:t>
            </a:r>
            <a:r>
              <a:rPr lang="en-US" b="0" i="0" dirty="0">
                <a:effectLst/>
                <a:latin typeface="Arial" panose="020B0604020202020204" pitchFamily="34" charset="0"/>
                <a:cs typeface="Arial" panose="020B0604020202020204" pitchFamily="34" charset="0"/>
              </a:rPr>
              <a:t> settings and the costumes created for the show. And it’s ________ to forget some of the scenes from the Second World War history – you won’t believe some of the facts presented in the film.</a:t>
            </a:r>
          </a:p>
          <a:p>
            <a:pPr algn="l" fontAlgn="base"/>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145551" y="2951041"/>
            <a:ext cx="1311331" cy="369332"/>
          </a:xfrm>
          <a:prstGeom prst="rect">
            <a:avLst/>
          </a:prstGeom>
          <a:noFill/>
        </p:spPr>
        <p:txBody>
          <a:bodyPr wrap="square">
            <a:spAutoFit/>
          </a:bodyPr>
          <a:lstStyle/>
          <a:p>
            <a:r>
              <a:rPr lang="en-US" b="1" dirty="0">
                <a:latin typeface="inherit"/>
              </a:rPr>
              <a:t>ACTUAL</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110275" y="4977061"/>
            <a:ext cx="1269886" cy="369332"/>
          </a:xfrm>
          <a:prstGeom prst="rect">
            <a:avLst/>
          </a:prstGeom>
          <a:noFill/>
        </p:spPr>
        <p:txBody>
          <a:bodyPr wrap="square">
            <a:spAutoFit/>
          </a:bodyPr>
          <a:lstStyle/>
          <a:p>
            <a:r>
              <a:rPr lang="en-US" b="1" dirty="0">
                <a:latin typeface="inherit"/>
              </a:rPr>
              <a:t>RELATION</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137410" y="5383437"/>
            <a:ext cx="1376091" cy="369332"/>
          </a:xfrm>
          <a:prstGeom prst="rect">
            <a:avLst/>
          </a:prstGeom>
          <a:noFill/>
        </p:spPr>
        <p:txBody>
          <a:bodyPr wrap="square">
            <a:spAutoFit/>
          </a:bodyPr>
          <a:lstStyle/>
          <a:p>
            <a:r>
              <a:rPr lang="en-US" b="1" dirty="0">
                <a:latin typeface="inherit"/>
              </a:rPr>
              <a:t>INTEREST</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112688" y="6246423"/>
            <a:ext cx="1189664" cy="369332"/>
          </a:xfrm>
          <a:prstGeom prst="rect">
            <a:avLst/>
          </a:prstGeom>
          <a:noFill/>
        </p:spPr>
        <p:txBody>
          <a:bodyPr wrap="square">
            <a:spAutoFit/>
          </a:bodyPr>
          <a:lstStyle/>
          <a:p>
            <a:r>
              <a:rPr lang="en-US" sz="1800" b="1" i="0" dirty="0">
                <a:effectLst/>
                <a:latin typeface="inherit"/>
              </a:rPr>
              <a:t>GOVERN</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092495" y="7390422"/>
            <a:ext cx="1269886" cy="369332"/>
          </a:xfrm>
          <a:prstGeom prst="rect">
            <a:avLst/>
          </a:prstGeom>
          <a:noFill/>
        </p:spPr>
        <p:txBody>
          <a:bodyPr wrap="square">
            <a:spAutoFit/>
          </a:bodyPr>
          <a:lstStyle/>
          <a:p>
            <a:r>
              <a:rPr lang="en-US" b="1" dirty="0">
                <a:latin typeface="inherit"/>
              </a:rPr>
              <a:t>POSSIBLE</a:t>
            </a:r>
            <a:endParaRPr lang="ru-RU" dirty="0"/>
          </a:p>
        </p:txBody>
      </p:sp>
      <p:pic>
        <p:nvPicPr>
          <p:cNvPr id="25" name="Рисунок 24">
            <a:hlinkClick r:id="rId2" action="ppaction://hlinksldjump"/>
            <a:extLst>
              <a:ext uri="{FF2B5EF4-FFF2-40B4-BE49-F238E27FC236}">
                <a16:creationId xmlns:a16="http://schemas.microsoft.com/office/drawing/2014/main" id="{56AA461C-C779-4CBC-B5B5-3773F7A5093F}"/>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658368" y="9253840"/>
            <a:ext cx="478971" cy="500825"/>
          </a:xfrm>
          <a:prstGeom prst="rect">
            <a:avLst/>
          </a:prstGeom>
        </p:spPr>
      </p:pic>
    </p:spTree>
    <p:extLst>
      <p:ext uri="{BB962C8B-B14F-4D97-AF65-F5344CB8AC3E}">
        <p14:creationId xmlns:p14="http://schemas.microsoft.com/office/powerpoint/2010/main" val="3496183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744558" y="6764144"/>
            <a:ext cx="6712324" cy="3877985"/>
          </a:xfrm>
          <a:prstGeom prst="rect">
            <a:avLst/>
          </a:prstGeom>
          <a:noFill/>
        </p:spPr>
        <p:txBody>
          <a:bodyPr wrap="square">
            <a:spAutoFit/>
          </a:bodyPr>
          <a:lstStyle/>
          <a:p>
            <a:pPr algn="l" fontAlgn="base"/>
            <a:r>
              <a:rPr lang="en-US" sz="1500" dirty="0">
                <a:latin typeface="Arial" panose="020B0604020202020204" pitchFamily="34" charset="0"/>
              </a:rPr>
              <a:t> </a:t>
            </a:r>
          </a:p>
          <a:p>
            <a:pPr marL="342900" indent="-342900" algn="l" fontAlgn="base">
              <a:buAutoNum type="alphaUcParenR"/>
            </a:pPr>
            <a:r>
              <a:rPr lang="en-US" sz="1500" b="0" i="0" dirty="0">
                <a:effectLst/>
                <a:latin typeface="inherit"/>
              </a:rPr>
              <a:t>review                      B) remind                 C) remember               D) repeat</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however                    B) although             C) therefore                D) nevertheless</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over                            B) off                       C) in                              D) out</a:t>
            </a:r>
          </a:p>
          <a:p>
            <a:pPr algn="l" fontAlgn="base"/>
            <a:endParaRPr lang="en-US" sz="1500" b="0" i="0" dirty="0">
              <a:effectLst/>
              <a:latin typeface="inherit"/>
            </a:endParaRPr>
          </a:p>
          <a:p>
            <a:pPr marL="342900" indent="-342900" algn="l" fontAlgn="base">
              <a:buAutoNum type="alphaUcParenR"/>
            </a:pPr>
            <a:r>
              <a:rPr lang="en-US" sz="1500" b="0" i="0" dirty="0">
                <a:effectLst/>
                <a:latin typeface="inherit"/>
              </a:rPr>
              <a:t>reflected                    B) thought              C) considered             D) judged</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spoke                          B) said                     C) talked                     D) told</a:t>
            </a:r>
          </a:p>
          <a:p>
            <a:pPr marL="342900" indent="-342900" algn="l" fontAlgn="base">
              <a:buAutoNum type="alphaUcParenR"/>
            </a:pPr>
            <a:endParaRPr lang="en-US" sz="1500" b="0" i="0" dirty="0">
              <a:effectLst/>
              <a:latin typeface="inherit"/>
            </a:endParaRPr>
          </a:p>
          <a:p>
            <a:pPr marL="342900" indent="-342900" algn="l" fontAlgn="base">
              <a:buAutoNum type="alphaUcParenR"/>
            </a:pPr>
            <a:r>
              <a:rPr lang="en-US" sz="1500" b="0" i="0" dirty="0">
                <a:effectLst/>
                <a:latin typeface="inherit"/>
              </a:rPr>
              <a:t>still                              B) even                    C) just                         D) so</a:t>
            </a:r>
          </a:p>
          <a:p>
            <a:pPr algn="l" fontAlgn="base"/>
            <a:endParaRPr lang="en-US" sz="1500" b="0" i="0" dirty="0">
              <a:effectLst/>
              <a:latin typeface="inherit"/>
            </a:endParaRPr>
          </a:p>
          <a:p>
            <a:pPr algn="l" fontAlgn="base"/>
            <a:r>
              <a:rPr lang="en-US" sz="1500" b="0" i="0" dirty="0">
                <a:effectLst/>
                <a:latin typeface="inherit"/>
              </a:rPr>
              <a:t>A) held                                B) used                     C) kept                       D) made</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198901"/>
            <a:ext cx="7234518" cy="6278642"/>
          </a:xfrm>
          <a:prstGeom prst="rect">
            <a:avLst/>
          </a:prstGeom>
          <a:noFill/>
        </p:spPr>
        <p:txBody>
          <a:bodyPr wrap="square">
            <a:spAutoFit/>
          </a:bodyPr>
          <a:lstStyle/>
          <a:p>
            <a:pPr algn="ctr" fontAlgn="base"/>
            <a:r>
              <a:rPr lang="en-US" sz="1400" b="1" i="0" dirty="0">
                <a:effectLst/>
                <a:latin typeface="inherit"/>
              </a:rPr>
              <a:t>St. Paul’s School</a:t>
            </a:r>
            <a:r>
              <a:rPr lang="en-US" sz="1400" b="0" i="0" dirty="0">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I have sweet memories of my childhood and my family. I also </a:t>
            </a:r>
            <a:r>
              <a:rPr lang="en-US" sz="1400" b="1" i="0" dirty="0">
                <a:effectLst/>
                <a:latin typeface="inherit"/>
              </a:rPr>
              <a:t>(1) </a:t>
            </a:r>
            <a:r>
              <a:rPr lang="en-US" sz="1400" b="0" i="0" dirty="0">
                <a:effectLst/>
                <a:latin typeface="Arial" panose="020B0604020202020204" pitchFamily="34" charset="0"/>
              </a:rPr>
              <a:t>_______ going to St. Paul’s School at the age of eleven. There I was made to work really hard for the first time in my life. At my prep school I was top in almost every subject without having to do much more than any other child, and </a:t>
            </a:r>
            <a:r>
              <a:rPr lang="en-US" sz="1400" b="1" i="0" dirty="0">
                <a:effectLst/>
                <a:latin typeface="inherit"/>
              </a:rPr>
              <a:t>(2) </a:t>
            </a:r>
            <a:r>
              <a:rPr lang="en-US" sz="1400" b="0" i="0" dirty="0">
                <a:effectLst/>
                <a:latin typeface="Arial" panose="020B0604020202020204" pitchFamily="34" charset="0"/>
              </a:rPr>
              <a:t>_______ I was called “swot” or “</a:t>
            </a:r>
            <a:r>
              <a:rPr lang="en-US" sz="1400" b="0" i="0" dirty="0" err="1">
                <a:effectLst/>
                <a:latin typeface="Arial" panose="020B0604020202020204" pitchFamily="34" charset="0"/>
              </a:rPr>
              <a:t>swotty</a:t>
            </a:r>
            <a:r>
              <a:rPr lang="en-US" sz="1400" b="0" i="0" dirty="0">
                <a:effectLst/>
                <a:latin typeface="Arial" panose="020B0604020202020204" pitchFamily="34" charset="0"/>
              </a:rPr>
              <a:t>”, it never worried me. At St. Paul’s there turned </a:t>
            </a:r>
            <a:r>
              <a:rPr lang="en-US" sz="1400" b="1" i="0" dirty="0">
                <a:effectLst/>
                <a:latin typeface="inherit"/>
              </a:rPr>
              <a:t>(3) </a:t>
            </a:r>
            <a:r>
              <a:rPr lang="en-US" sz="1400" b="0" i="0" dirty="0">
                <a:effectLst/>
                <a:latin typeface="Arial" panose="020B0604020202020204" pitchFamily="34" charset="0"/>
              </a:rPr>
              <a:t>_______ to be several boys who were clever, but none of them could touch me when it came to </a:t>
            </a:r>
            <a:r>
              <a:rPr lang="en-US" sz="1400" b="0" i="0" dirty="0" err="1">
                <a:effectLst/>
                <a:latin typeface="Arial" panose="020B0604020202020204" pitchFamily="34" charset="0"/>
              </a:rPr>
              <a:t>maths</a:t>
            </a:r>
            <a:r>
              <a:rPr lang="en-US" sz="1400" b="0" i="0" dirty="0">
                <a:effectLst/>
                <a:latin typeface="Arial" panose="020B0604020202020204" pitchFamily="34" charset="0"/>
              </a:rPr>
              <a:t>. I enjoyed a subject so many of my classmates seemed to dread. I couldn’t wait for the next algebraic equation, a further geometric puzzle or the challenge of solving an arithmetic test in my head while others in the form sucked their pencils as they </a:t>
            </a:r>
            <a:r>
              <a:rPr lang="en-US" sz="1400" b="1" i="0" dirty="0">
                <a:effectLst/>
                <a:latin typeface="inherit"/>
              </a:rPr>
              <a:t>(4) </a:t>
            </a:r>
            <a:r>
              <a:rPr lang="en-US" sz="1400" b="0" i="0" dirty="0">
                <a:effectLst/>
                <a:latin typeface="Arial" panose="020B0604020202020204" pitchFamily="34" charset="0"/>
              </a:rPr>
              <a:t>_______ pages of figures.</a:t>
            </a:r>
          </a:p>
          <a:p>
            <a:pPr algn="l" fontAlgn="base">
              <a:lnSpc>
                <a:spcPct val="150000"/>
              </a:lnSpc>
            </a:pPr>
            <a:r>
              <a:rPr lang="en-US" sz="1400" b="0" i="0" dirty="0">
                <a:effectLst/>
                <a:latin typeface="Arial" panose="020B0604020202020204" pitchFamily="34" charset="0"/>
              </a:rPr>
              <a:t>I did quite well in other subjects and although I was not much good at games I took up the cello and was invited to join the school orchestra, but my form master </a:t>
            </a:r>
            <a:r>
              <a:rPr lang="en-US" sz="1400" b="1" i="0" dirty="0">
                <a:effectLst/>
                <a:latin typeface="inherit"/>
              </a:rPr>
              <a:t>(5) </a:t>
            </a:r>
            <a:r>
              <a:rPr lang="en-US" sz="1400" b="0" i="0" dirty="0">
                <a:effectLst/>
                <a:latin typeface="Arial" panose="020B0604020202020204" pitchFamily="34" charset="0"/>
              </a:rPr>
              <a:t>_______ none of this was important because I was obviously going to be a mathematician for the rest of my life. I didn’t understand what he meant at the time, as I knew Dad had left school at fourteen to help my grandfather to sell fruit and vegetables at his small grocery. Mum had gone to London University, but she </a:t>
            </a:r>
            <a:r>
              <a:rPr lang="en-US" sz="1400" b="1" i="0" dirty="0">
                <a:effectLst/>
                <a:latin typeface="inherit"/>
              </a:rPr>
              <a:t>(6) </a:t>
            </a:r>
            <a:r>
              <a:rPr lang="en-US" sz="1400" b="0" i="0" dirty="0">
                <a:effectLst/>
                <a:latin typeface="Arial" panose="020B0604020202020204" pitchFamily="34" charset="0"/>
              </a:rPr>
              <a:t>_______ had to work to keep Dad “in the style to which he’d become accustomed.” Or that’s what I </a:t>
            </a:r>
            <a:r>
              <a:rPr lang="en-US" sz="1400" b="1" i="0" dirty="0">
                <a:effectLst/>
                <a:latin typeface="inherit"/>
              </a:rPr>
              <a:t>(7) </a:t>
            </a:r>
            <a:r>
              <a:rPr lang="en-US" sz="1400" b="0" i="0" dirty="0">
                <a:effectLst/>
                <a:latin typeface="Arial" panose="020B0604020202020204" pitchFamily="34" charset="0"/>
              </a:rPr>
              <a:t>_______ to hear Mum telling him at breakfast from time to time.</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2750685" y="244056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5121970" y="14997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3283273" y="276178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3255582" y="404004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5780327" y="470401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3084107" y="596604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4217045" y="628767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26838" y="701617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30</a:t>
            </a:r>
            <a:endParaRPr lang="ru-RU" sz="1400" b="1" dirty="0">
              <a:solidFill>
                <a:schemeClr val="tx1"/>
              </a:solidFill>
            </a:endParaRP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13365" y="74682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31</a:t>
            </a:r>
            <a:endParaRPr lang="ru-RU" sz="1400" b="1" dirty="0">
              <a:solidFill>
                <a:schemeClr val="tx1"/>
              </a:solidFill>
            </a:endParaRP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13364" y="793842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32</a:t>
            </a:r>
            <a:endParaRPr lang="ru-RU" sz="1400" b="1" dirty="0">
              <a:solidFill>
                <a:schemeClr val="tx1"/>
              </a:solidFill>
            </a:endParaRP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12559" y="844336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33</a:t>
            </a:r>
            <a:endParaRPr lang="ru-RU" sz="1400" b="1" dirty="0">
              <a:solidFill>
                <a:schemeClr val="tx1"/>
              </a:solidFill>
            </a:endParaRP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12559" y="888770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34</a:t>
            </a:r>
            <a:endParaRPr lang="ru-RU" sz="1400" b="1" dirty="0">
              <a:solidFill>
                <a:schemeClr val="tx1"/>
              </a:solidFill>
            </a:endParaRP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12559" y="934439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35</a:t>
            </a:r>
            <a:endParaRPr lang="ru-RU" sz="1400" b="1" dirty="0">
              <a:solidFill>
                <a:schemeClr val="tx1"/>
              </a:solidFill>
            </a:endParaRP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26838" y="978703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36</a:t>
            </a:r>
            <a:endParaRPr lang="ru-RU" sz="1400" b="1" dirty="0">
              <a:solidFill>
                <a:schemeClr val="tx1"/>
              </a:solidFill>
            </a:endParaRPr>
          </a:p>
        </p:txBody>
      </p:sp>
      <p:pic>
        <p:nvPicPr>
          <p:cNvPr id="24" name="Рисунок 23">
            <a:hlinkClick r:id="rId2" action="ppaction://hlinksldjump"/>
            <a:extLst>
              <a:ext uri="{FF2B5EF4-FFF2-40B4-BE49-F238E27FC236}">
                <a16:creationId xmlns:a16="http://schemas.microsoft.com/office/drawing/2014/main" id="{38FFF030-4044-47DF-BF4B-A1623E309EA1}"/>
              </a:ext>
            </a:extLst>
          </p:cNvPr>
          <p:cNvPicPr>
            <a:picLocks noChangeAspect="1"/>
          </p:cNvPicPr>
          <p:nvPr/>
        </p:nvPicPr>
        <p:blipFill rotWithShape="1">
          <a:blip r:embed="rId3">
            <a:extLst>
              <a:ext uri="{28A0092B-C50C-407E-A947-70E740481C1C}">
                <a14:useLocalDpi xmlns:a14="http://schemas.microsoft.com/office/drawing/2010/main" val="0"/>
              </a:ext>
            </a:extLst>
          </a:blip>
          <a:srcRect l="27929" t="26647" r="28185" b="27464"/>
          <a:stretch/>
        </p:blipFill>
        <p:spPr>
          <a:xfrm rot="18078737">
            <a:off x="6914032" y="9101920"/>
            <a:ext cx="478971" cy="500825"/>
          </a:xfrm>
          <a:prstGeom prst="rect">
            <a:avLst/>
          </a:prstGeom>
        </p:spPr>
      </p:pic>
    </p:spTree>
    <p:extLst>
      <p:ext uri="{BB962C8B-B14F-4D97-AF65-F5344CB8AC3E}">
        <p14:creationId xmlns:p14="http://schemas.microsoft.com/office/powerpoint/2010/main" val="4240219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37</a:t>
            </a:r>
            <a:endParaRPr lang="ru-RU" sz="2400" b="1" dirty="0">
              <a:solidFill>
                <a:schemeClr val="tx1"/>
              </a:solidFill>
            </a:endParaRP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3762552365"/>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6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Elizabeth: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581418229"/>
              </p:ext>
            </p:extLst>
          </p:nvPr>
        </p:nvGraphicFramePr>
        <p:xfrm>
          <a:off x="546711" y="2668760"/>
          <a:ext cx="6847734" cy="272796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Elizabeth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Reading history</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2400" b="0" dirty="0">
                          <a:effectLst/>
                          <a:latin typeface="+mn-lt"/>
                        </a:rPr>
                        <a:t> </a:t>
                      </a:r>
                      <a:r>
                        <a:rPr lang="en-US" sz="1800" b="0" i="1" kern="1200" dirty="0">
                          <a:solidFill>
                            <a:schemeClr val="tx1"/>
                          </a:solidFill>
                          <a:effectLst/>
                          <a:latin typeface="+mn-lt"/>
                          <a:ea typeface="+mn-ea"/>
                          <a:cs typeface="+mn-cs"/>
                        </a:rPr>
                        <a:t>…Yesterday I finished reading a book about the 14</a:t>
                      </a:r>
                      <a:r>
                        <a:rPr lang="en-US" sz="1800" b="0" i="1" kern="1200" baseline="30000" dirty="0">
                          <a:solidFill>
                            <a:schemeClr val="tx1"/>
                          </a:solidFill>
                          <a:effectLst/>
                          <a:latin typeface="+mn-lt"/>
                          <a:ea typeface="+mn-ea"/>
                          <a:cs typeface="+mn-cs"/>
                        </a:rPr>
                        <a:t>th</a:t>
                      </a:r>
                      <a:r>
                        <a:rPr lang="en-US" sz="1800" b="0" i="1" kern="1200" dirty="0">
                          <a:solidFill>
                            <a:schemeClr val="tx1"/>
                          </a:solidFill>
                          <a:effectLst/>
                          <a:latin typeface="+mn-lt"/>
                          <a:ea typeface="+mn-ea"/>
                          <a:cs typeface="+mn-cs"/>
                        </a:rPr>
                        <a:t> century England. What kinds of books do you like reading? What would you call the most interesting period in Russian history and why? If there were a time machine, what country and what era would you like to visit?</a:t>
                      </a:r>
                      <a:endParaRPr lang="en-US" sz="1800" b="0" i="0" kern="1200" dirty="0">
                        <a:solidFill>
                          <a:schemeClr val="tx1"/>
                        </a:solidFill>
                        <a:effectLst/>
                        <a:latin typeface="+mn-lt"/>
                        <a:ea typeface="+mn-ea"/>
                        <a:cs typeface="+mn-cs"/>
                      </a:endParaRPr>
                    </a:p>
                    <a:p>
                      <a:pPr fontAlgn="base"/>
                      <a:r>
                        <a:rPr lang="en-US" sz="1800" b="0" i="1" kern="1200" dirty="0">
                          <a:solidFill>
                            <a:schemeClr val="tx1"/>
                          </a:solidFill>
                          <a:effectLst/>
                          <a:latin typeface="+mn-lt"/>
                          <a:ea typeface="+mn-ea"/>
                          <a:cs typeface="+mn-cs"/>
                        </a:rPr>
                        <a:t>I got a new camera for my birthday this year!…</a:t>
                      </a:r>
                      <a:endParaRPr lang="en-US" sz="18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3285318842"/>
              </p:ext>
            </p:extLst>
          </p:nvPr>
        </p:nvGraphicFramePr>
        <p:xfrm>
          <a:off x="546711" y="5762858"/>
          <a:ext cx="4508882" cy="1554480"/>
        </p:xfrm>
        <a:graphic>
          <a:graphicData uri="http://schemas.openxmlformats.org/drawingml/2006/table">
            <a:tbl>
              <a:tblPr/>
              <a:tblGrid>
                <a:gridCol w="4508882">
                  <a:extLst>
                    <a:ext uri="{9D8B030D-6E8A-4147-A177-3AD203B41FA5}">
                      <a16:colId xmlns:a16="http://schemas.microsoft.com/office/drawing/2014/main" val="2795878553"/>
                    </a:ext>
                  </a:extLst>
                </a:gridCol>
              </a:tblGrid>
              <a:tr h="1300217">
                <a:tc>
                  <a:txBody>
                    <a:bodyPr/>
                    <a:lstStyle/>
                    <a:p>
                      <a:r>
                        <a:rPr lang="en-US" sz="1600" b="0" i="0" dirty="0">
                          <a:solidFill>
                            <a:schemeClr val="tx1"/>
                          </a:solidFill>
                          <a:effectLst/>
                          <a:latin typeface="TimesNewRoman"/>
                        </a:rPr>
                        <a:t>Write an email to Elizabeth.</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her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her birthday this year.</a:t>
                      </a:r>
                      <a:br>
                        <a:rPr lang="en-US" sz="1600" b="0" i="0" dirty="0">
                          <a:solidFill>
                            <a:schemeClr val="tx1"/>
                          </a:solidFill>
                          <a:effectLst/>
                          <a:latin typeface="Times New Roman" panose="02020603050405020304" pitchFamily="18" charset="0"/>
                          <a:cs typeface="Times New Roman" panose="02020603050405020304" pitchFamily="18" charset="0"/>
                        </a:rPr>
                      </a:br>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558783625"/>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Elizabeth@uk.com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Reading history</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2630521489"/>
              </p:ext>
            </p:extLst>
          </p:nvPr>
        </p:nvGraphicFramePr>
        <p:xfrm>
          <a:off x="524435" y="76812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dirty="0">
                          <a:solidFill>
                            <a:srgbClr val="000000"/>
                          </a:solidFill>
                          <a:effectLst/>
                          <a:latin typeface="TimesNewRoman"/>
                        </a:rPr>
                        <a:t>38</a:t>
                      </a:r>
                      <a:r>
                        <a:rPr lang="ru-RU" sz="1600" b="1" i="1" dirty="0">
                          <a:solidFill>
                            <a:srgbClr val="000000"/>
                          </a:solidFill>
                          <a:effectLst/>
                          <a:latin typeface="TimesNewRoman"/>
                        </a:rPr>
                        <a:t> 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extLst>
              <p:ext uri="{D42A27DB-BD31-4B8C-83A1-F6EECF244321}">
                <p14:modId xmlns:p14="http://schemas.microsoft.com/office/powerpoint/2010/main" val="961507689"/>
              </p:ext>
            </p:extLst>
          </p:nvPr>
        </p:nvGraphicFramePr>
        <p:xfrm>
          <a:off x="524435" y="1895308"/>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what teenagers in </a:t>
                      </a:r>
                      <a:r>
                        <a:rPr lang="en-US" sz="1600" b="1" i="0" dirty="0" err="1">
                          <a:solidFill>
                            <a:srgbClr val="000000"/>
                          </a:solidFill>
                          <a:effectLst/>
                          <a:latin typeface="TimesNewRoman"/>
                        </a:rPr>
                        <a:t>Zetland</a:t>
                      </a:r>
                      <a:r>
                        <a:rPr lang="en-US" sz="1600" b="1" i="0" dirty="0">
                          <a:solidFill>
                            <a:srgbClr val="000000"/>
                          </a:solidFill>
                          <a:effectLst/>
                          <a:latin typeface="TimesNewRoman"/>
                        </a:rPr>
                        <a:t> eat more often for breakfast</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1244813238"/>
              </p:ext>
            </p:extLst>
          </p:nvPr>
        </p:nvGraphicFramePr>
        <p:xfrm>
          <a:off x="324459" y="6609895"/>
          <a:ext cx="7056944" cy="2978404"/>
        </p:xfrm>
        <a:graphic>
          <a:graphicData uri="http://schemas.openxmlformats.org/drawingml/2006/table">
            <a:tbl>
              <a:tblPr/>
              <a:tblGrid>
                <a:gridCol w="7056944">
                  <a:extLst>
                    <a:ext uri="{9D8B030D-6E8A-4147-A177-3AD203B41FA5}">
                      <a16:colId xmlns:a16="http://schemas.microsoft.com/office/drawing/2014/main" val="4129916521"/>
                    </a:ext>
                  </a:extLst>
                </a:gridCol>
              </a:tblGrid>
              <a:tr h="617901">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br>
                        <a:rPr lang="en-US" sz="1600" dirty="0">
                          <a:solidFill>
                            <a:srgbClr val="000000"/>
                          </a:solidFill>
                          <a:latin typeface="TimesNewRoman"/>
                        </a:rPr>
                      </a:br>
                      <a:r>
                        <a:rPr lang="en-US" sz="1600" dirty="0">
                          <a:solidFill>
                            <a:srgbClr val="000000"/>
                          </a:solidFill>
                          <a:latin typeface="TimesNewRoman"/>
                        </a:rPr>
                        <a:t>– outline a problem that can arise with breakfasts and suggest a way of solving it;</a:t>
                      </a:r>
                      <a:br>
                        <a:rPr lang="en-US" sz="1600" dirty="0">
                          <a:solidFill>
                            <a:srgbClr val="000000"/>
                          </a:solidFill>
                          <a:latin typeface="TimesNewRoman"/>
                        </a:rPr>
                      </a:br>
                      <a:r>
                        <a:rPr lang="en-US" sz="1600" dirty="0">
                          <a:solidFill>
                            <a:srgbClr val="000000"/>
                          </a:solidFill>
                          <a:latin typeface="TimesNewRoman"/>
                        </a:rPr>
                        <a:t>– conclude </a:t>
                      </a:r>
                      <a:r>
                        <a:rPr lang="en-US" sz="1600">
                          <a:solidFill>
                            <a:srgbClr val="000000"/>
                          </a:solidFill>
                          <a:latin typeface="TimesNewRoman"/>
                        </a:rPr>
                        <a:t>by </a:t>
                      </a:r>
                      <a:r>
                        <a:rPr lang="en-US" sz="1600">
                          <a:solidFill>
                            <a:srgbClr val="000000"/>
                          </a:solidFill>
                          <a:latin typeface="Times New Roman" panose="02020603050405020304" pitchFamily="18" charset="0"/>
                          <a:cs typeface="Times New Roman" panose="02020603050405020304" pitchFamily="18" charset="0"/>
                        </a:rPr>
                        <a:t>giving </a:t>
                      </a:r>
                      <a:r>
                        <a:rPr lang="en-US" sz="1600" b="0">
                          <a:solidFill>
                            <a:srgbClr val="000000"/>
                          </a:solidFill>
                          <a:effectLst/>
                          <a:latin typeface="Times New Roman" panose="02020603050405020304" pitchFamily="18" charset="0"/>
                          <a:cs typeface="Times New Roman" panose="02020603050405020304" pitchFamily="18" charset="0"/>
                        </a:rPr>
                        <a:t>and explaining </a:t>
                      </a:r>
                      <a:r>
                        <a:rPr lang="en-US" sz="1600">
                          <a:solidFill>
                            <a:srgbClr val="000000"/>
                          </a:solidFill>
                          <a:latin typeface="Times New Roman" panose="02020603050405020304" pitchFamily="18" charset="0"/>
                          <a:cs typeface="Times New Roman" panose="02020603050405020304" pitchFamily="18" charset="0"/>
                        </a:rPr>
                        <a:t>your opinion </a:t>
                      </a:r>
                      <a:r>
                        <a:rPr lang="en-US" sz="1600">
                          <a:solidFill>
                            <a:srgbClr val="000000"/>
                          </a:solidFill>
                          <a:latin typeface="TimesNewRoman"/>
                        </a:rPr>
                        <a:t>on </a:t>
                      </a:r>
                      <a:r>
                        <a:rPr lang="en-US" sz="1600" dirty="0">
                          <a:solidFill>
                            <a:srgbClr val="000000"/>
                          </a:solidFill>
                          <a:latin typeface="TimesNewRoman"/>
                        </a:rPr>
                        <a:t>the importance of having breakfast.</a:t>
                      </a:r>
                      <a:endParaRPr lang="en-US" sz="3200" dirty="0"/>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2" name="Rectangle 2">
            <a:extLst>
              <a:ext uri="{FF2B5EF4-FFF2-40B4-BE49-F238E27FC236}">
                <a16:creationId xmlns:a16="http://schemas.microsoft.com/office/drawing/2014/main" id="{81CD83F2-669D-4222-8A2B-3C9FCB950E8C}"/>
              </a:ext>
            </a:extLst>
          </p:cNvPr>
          <p:cNvSpPr>
            <a:spLocks noChangeArrowheads="1"/>
          </p:cNvSpPr>
          <p:nvPr/>
        </p:nvSpPr>
        <p:spPr bwMode="auto">
          <a:xfrm>
            <a:off x="1160462" y="572516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4" name="Прямоугольник 13">
            <a:extLst>
              <a:ext uri="{FF2B5EF4-FFF2-40B4-BE49-F238E27FC236}">
                <a16:creationId xmlns:a16="http://schemas.microsoft.com/office/drawing/2014/main" id="{B38748A0-9B33-4D0E-B5C7-8BA5BAF5C58B}"/>
              </a:ext>
            </a:extLst>
          </p:cNvPr>
          <p:cNvSpPr/>
          <p:nvPr/>
        </p:nvSpPr>
        <p:spPr>
          <a:xfrm>
            <a:off x="324459" y="361988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38.1</a:t>
            </a:r>
            <a:endParaRPr lang="ru-RU" sz="1600" b="1" dirty="0">
              <a:solidFill>
                <a:schemeClr val="tx1"/>
              </a:solidFill>
            </a:endParaRPr>
          </a:p>
        </p:txBody>
      </p:sp>
      <p:graphicFrame>
        <p:nvGraphicFramePr>
          <p:cNvPr id="11" name="Таблица 13">
            <a:extLst>
              <a:ext uri="{FF2B5EF4-FFF2-40B4-BE49-F238E27FC236}">
                <a16:creationId xmlns:a16="http://schemas.microsoft.com/office/drawing/2014/main" id="{2FEEDF1A-9171-4D89-BC00-0DF0F30E0612}"/>
              </a:ext>
            </a:extLst>
          </p:cNvPr>
          <p:cNvGraphicFramePr>
            <a:graphicFrameLocks noGrp="1"/>
          </p:cNvGraphicFramePr>
          <p:nvPr>
            <p:extLst>
              <p:ext uri="{D42A27DB-BD31-4B8C-83A1-F6EECF244321}">
                <p14:modId xmlns:p14="http://schemas.microsoft.com/office/powerpoint/2010/main" val="1032265119"/>
              </p:ext>
            </p:extLst>
          </p:nvPr>
        </p:nvGraphicFramePr>
        <p:xfrm>
          <a:off x="1093829" y="3619889"/>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Preferences for breakfast</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Sandwiches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42</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a:latin typeface="Times New Roman" panose="02020603050405020304" pitchFamily="18" charset="0"/>
                          <a:cs typeface="Times New Roman" panose="02020603050405020304" pitchFamily="18" charset="0"/>
                        </a:rPr>
                        <a:t>Egg-based dishes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21</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Fruit </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a:latin typeface="Times New Roman" panose="02020603050405020304" pitchFamily="18" charset="0"/>
                          <a:cs typeface="Times New Roman" panose="02020603050405020304" pitchFamily="18" charset="0"/>
                        </a:rPr>
                        <a:t>Cereals</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15</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a:latin typeface="Times New Roman" panose="02020603050405020304" pitchFamily="18" charset="0"/>
                          <a:cs typeface="Times New Roman" panose="02020603050405020304" pitchFamily="18" charset="0"/>
                        </a:rPr>
                        <a:t>Dairy</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5</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4116512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extLst>
              <p:ext uri="{D42A27DB-BD31-4B8C-83A1-F6EECF244321}">
                <p14:modId xmlns:p14="http://schemas.microsoft.com/office/powerpoint/2010/main" val="3830352811"/>
              </p:ext>
            </p:extLst>
          </p:nvPr>
        </p:nvGraphicFramePr>
        <p:xfrm>
          <a:off x="443584" y="1193336"/>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the best ways of travelling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581739" y="2906908"/>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sp>
        <p:nvSpPr>
          <p:cNvPr id="20" name="TextBox 19">
            <a:extLst>
              <a:ext uri="{FF2B5EF4-FFF2-40B4-BE49-F238E27FC236}">
                <a16:creationId xmlns:a16="http://schemas.microsoft.com/office/drawing/2014/main" id="{023D8785-F50B-CF24-FDEF-35533A5D818F}"/>
              </a:ext>
            </a:extLst>
          </p:cNvPr>
          <p:cNvSpPr txBox="1"/>
          <p:nvPr/>
        </p:nvSpPr>
        <p:spPr>
          <a:xfrm>
            <a:off x="993163" y="6703056"/>
            <a:ext cx="6314577" cy="2633413"/>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that one can face </a:t>
            </a:r>
            <a:r>
              <a:rPr lang="en-US" sz="1600" dirty="0">
                <a:solidFill>
                  <a:srgbClr val="000000"/>
                </a:solidFill>
                <a:latin typeface="Times New Roman" panose="02020603050405020304" pitchFamily="18" charset="0"/>
                <a:cs typeface="Times New Roman" panose="02020603050405020304" pitchFamily="18" charset="0"/>
              </a:rPr>
              <a:t>travelling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role of travelling.</a:t>
            </a:r>
            <a:endParaRPr lang="en-US" sz="3600" dirty="0">
              <a:effectLst/>
              <a:latin typeface="Times New Roman" panose="02020603050405020304" pitchFamily="18" charset="0"/>
              <a:cs typeface="Times New Roman" panose="02020603050405020304" pitchFamily="18" charset="0"/>
            </a:endParaRPr>
          </a:p>
        </p:txBody>
      </p:sp>
      <p:graphicFrame>
        <p:nvGraphicFramePr>
          <p:cNvPr id="2" name="Диаграмма 1">
            <a:extLst>
              <a:ext uri="{FF2B5EF4-FFF2-40B4-BE49-F238E27FC236}">
                <a16:creationId xmlns:a16="http://schemas.microsoft.com/office/drawing/2014/main" id="{402687DD-F887-2165-CD96-F0C68AD751BE}"/>
              </a:ext>
            </a:extLst>
          </p:cNvPr>
          <p:cNvGraphicFramePr/>
          <p:nvPr>
            <p:extLst>
              <p:ext uri="{D42A27DB-BD31-4B8C-83A1-F6EECF244321}">
                <p14:modId xmlns:p14="http://schemas.microsoft.com/office/powerpoint/2010/main" val="1441145264"/>
              </p:ext>
            </p:extLst>
          </p:nvPr>
        </p:nvGraphicFramePr>
        <p:xfrm>
          <a:off x="2108051" y="3523641"/>
          <a:ext cx="3036098" cy="2799040"/>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Box 18">
            <a:extLst>
              <a:ext uri="{FF2B5EF4-FFF2-40B4-BE49-F238E27FC236}">
                <a16:creationId xmlns:a16="http://schemas.microsoft.com/office/drawing/2014/main" id="{D48CC259-B0EB-000D-643A-B0F3113CC12B}"/>
              </a:ext>
            </a:extLst>
          </p:cNvPr>
          <p:cNvSpPr txBox="1"/>
          <p:nvPr/>
        </p:nvSpPr>
        <p:spPr>
          <a:xfrm>
            <a:off x="2191181" y="2950030"/>
            <a:ext cx="3540742"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The best ways of travelling</a:t>
            </a:r>
          </a:p>
        </p:txBody>
      </p:sp>
      <p:sp>
        <p:nvSpPr>
          <p:cNvPr id="21" name="Облачко с текстом: прямоугольное со скругленными углами 20">
            <a:extLst>
              <a:ext uri="{FF2B5EF4-FFF2-40B4-BE49-F238E27FC236}">
                <a16:creationId xmlns:a16="http://schemas.microsoft.com/office/drawing/2014/main" id="{CBDE1F57-3184-7E1C-3EE1-363DC47467E3}"/>
              </a:ext>
            </a:extLst>
          </p:cNvPr>
          <p:cNvSpPr/>
          <p:nvPr/>
        </p:nvSpPr>
        <p:spPr>
          <a:xfrm>
            <a:off x="1850676" y="4521819"/>
            <a:ext cx="1123944" cy="523221"/>
          </a:xfrm>
          <a:prstGeom prst="wedgeRoundRectCallout">
            <a:avLst>
              <a:gd name="adj1" fmla="val 77633"/>
              <a:gd name="adj2" fmla="val 1359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2" name="TextBox 21">
            <a:extLst>
              <a:ext uri="{FF2B5EF4-FFF2-40B4-BE49-F238E27FC236}">
                <a16:creationId xmlns:a16="http://schemas.microsoft.com/office/drawing/2014/main" id="{50B98532-2A4A-8C3B-DDE6-5E643171CD27}"/>
              </a:ext>
            </a:extLst>
          </p:cNvPr>
          <p:cNvSpPr txBox="1"/>
          <p:nvPr/>
        </p:nvSpPr>
        <p:spPr>
          <a:xfrm>
            <a:off x="1985601" y="4527576"/>
            <a:ext cx="1123944" cy="523220"/>
          </a:xfrm>
          <a:prstGeom prst="rect">
            <a:avLst/>
          </a:prstGeom>
          <a:noFill/>
        </p:spPr>
        <p:txBody>
          <a:bodyPr wrap="square" rtlCol="0">
            <a:spAutoFit/>
          </a:bodyPr>
          <a:lstStyle/>
          <a:p>
            <a:r>
              <a:rPr lang="en-US" sz="1200" b="1" dirty="0"/>
              <a:t>By plane</a:t>
            </a:r>
          </a:p>
          <a:p>
            <a:r>
              <a:rPr lang="en-US" sz="1600" b="1" dirty="0"/>
              <a:t>   29%</a:t>
            </a:r>
            <a:endParaRPr lang="ru-RU" sz="1600" b="1" dirty="0"/>
          </a:p>
        </p:txBody>
      </p:sp>
      <p:sp>
        <p:nvSpPr>
          <p:cNvPr id="23" name="Облачко с текстом: прямоугольное со скругленными углами 22">
            <a:extLst>
              <a:ext uri="{FF2B5EF4-FFF2-40B4-BE49-F238E27FC236}">
                <a16:creationId xmlns:a16="http://schemas.microsoft.com/office/drawing/2014/main" id="{F402AC01-ED5C-79D5-C1E6-799CA14E6759}"/>
              </a:ext>
            </a:extLst>
          </p:cNvPr>
          <p:cNvSpPr/>
          <p:nvPr/>
        </p:nvSpPr>
        <p:spPr>
          <a:xfrm>
            <a:off x="2100613" y="5516427"/>
            <a:ext cx="1028688" cy="523221"/>
          </a:xfrm>
          <a:prstGeom prst="wedgeRoundRectCallout">
            <a:avLst>
              <a:gd name="adj1" fmla="val 77633"/>
              <a:gd name="adj2" fmla="val -35111"/>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4" name="TextBox 23">
            <a:extLst>
              <a:ext uri="{FF2B5EF4-FFF2-40B4-BE49-F238E27FC236}">
                <a16:creationId xmlns:a16="http://schemas.microsoft.com/office/drawing/2014/main" id="{ED06CC00-DE4C-914B-7A81-15BE0793C3D0}"/>
              </a:ext>
            </a:extLst>
          </p:cNvPr>
          <p:cNvSpPr txBox="1"/>
          <p:nvPr/>
        </p:nvSpPr>
        <p:spPr>
          <a:xfrm>
            <a:off x="2255294" y="5562025"/>
            <a:ext cx="1123944" cy="523220"/>
          </a:xfrm>
          <a:prstGeom prst="rect">
            <a:avLst/>
          </a:prstGeom>
          <a:noFill/>
        </p:spPr>
        <p:txBody>
          <a:bodyPr wrap="square" rtlCol="0">
            <a:spAutoFit/>
          </a:bodyPr>
          <a:lstStyle/>
          <a:p>
            <a:r>
              <a:rPr lang="en-US" sz="1200" b="1" dirty="0"/>
              <a:t>By train</a:t>
            </a:r>
          </a:p>
          <a:p>
            <a:r>
              <a:rPr lang="en-US" sz="1600" b="1" dirty="0"/>
              <a:t>  26%</a:t>
            </a:r>
            <a:endParaRPr lang="ru-RU" sz="1600" b="1" dirty="0"/>
          </a:p>
        </p:txBody>
      </p:sp>
      <p:sp>
        <p:nvSpPr>
          <p:cNvPr id="25" name="Облачко с текстом: прямоугольное со скругленными углами 24">
            <a:extLst>
              <a:ext uri="{FF2B5EF4-FFF2-40B4-BE49-F238E27FC236}">
                <a16:creationId xmlns:a16="http://schemas.microsoft.com/office/drawing/2014/main" id="{46049CE1-B155-B62B-62F2-4AC838C0FACE}"/>
              </a:ext>
            </a:extLst>
          </p:cNvPr>
          <p:cNvSpPr/>
          <p:nvPr/>
        </p:nvSpPr>
        <p:spPr>
          <a:xfrm>
            <a:off x="4785193" y="5364027"/>
            <a:ext cx="906665" cy="523221"/>
          </a:xfrm>
          <a:prstGeom prst="wedgeRoundRectCallout">
            <a:avLst>
              <a:gd name="adj1" fmla="val -76831"/>
              <a:gd name="adj2" fmla="val -4842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6" name="TextBox 25">
            <a:extLst>
              <a:ext uri="{FF2B5EF4-FFF2-40B4-BE49-F238E27FC236}">
                <a16:creationId xmlns:a16="http://schemas.microsoft.com/office/drawing/2014/main" id="{EE708067-3D5B-8B70-8AAD-B4EA13E9D89F}"/>
              </a:ext>
            </a:extLst>
          </p:cNvPr>
          <p:cNvSpPr txBox="1"/>
          <p:nvPr/>
        </p:nvSpPr>
        <p:spPr>
          <a:xfrm>
            <a:off x="4937777" y="5385762"/>
            <a:ext cx="754081" cy="523220"/>
          </a:xfrm>
          <a:prstGeom prst="rect">
            <a:avLst/>
          </a:prstGeom>
          <a:noFill/>
        </p:spPr>
        <p:txBody>
          <a:bodyPr wrap="square" rtlCol="0">
            <a:spAutoFit/>
          </a:bodyPr>
          <a:lstStyle/>
          <a:p>
            <a:r>
              <a:rPr lang="en-US" sz="1200" b="1" dirty="0"/>
              <a:t>By car</a:t>
            </a:r>
          </a:p>
          <a:p>
            <a:r>
              <a:rPr lang="en-US" sz="1600" b="1" dirty="0"/>
              <a:t> 23%</a:t>
            </a:r>
            <a:endParaRPr lang="ru-RU" sz="1600" b="1" dirty="0"/>
          </a:p>
        </p:txBody>
      </p:sp>
      <p:sp>
        <p:nvSpPr>
          <p:cNvPr id="27" name="Облачко с текстом: прямоугольное со скругленными углами 26">
            <a:extLst>
              <a:ext uri="{FF2B5EF4-FFF2-40B4-BE49-F238E27FC236}">
                <a16:creationId xmlns:a16="http://schemas.microsoft.com/office/drawing/2014/main" id="{6C4497B4-3215-624E-7687-D31ABEE78572}"/>
              </a:ext>
            </a:extLst>
          </p:cNvPr>
          <p:cNvSpPr/>
          <p:nvPr/>
        </p:nvSpPr>
        <p:spPr>
          <a:xfrm>
            <a:off x="4921962" y="4183418"/>
            <a:ext cx="1123944" cy="523221"/>
          </a:xfrm>
          <a:prstGeom prst="wedgeRoundRectCallout">
            <a:avLst>
              <a:gd name="adj1" fmla="val -92861"/>
              <a:gd name="adj2" fmla="val 5656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28" name="TextBox 27">
            <a:extLst>
              <a:ext uri="{FF2B5EF4-FFF2-40B4-BE49-F238E27FC236}">
                <a16:creationId xmlns:a16="http://schemas.microsoft.com/office/drawing/2014/main" id="{C0224789-6771-3DD4-7461-8AA6DECB65F3}"/>
              </a:ext>
            </a:extLst>
          </p:cNvPr>
          <p:cNvSpPr txBox="1"/>
          <p:nvPr/>
        </p:nvSpPr>
        <p:spPr>
          <a:xfrm>
            <a:off x="5051011" y="4180812"/>
            <a:ext cx="1123944" cy="523220"/>
          </a:xfrm>
          <a:prstGeom prst="rect">
            <a:avLst/>
          </a:prstGeom>
          <a:noFill/>
        </p:spPr>
        <p:txBody>
          <a:bodyPr wrap="square" rtlCol="0">
            <a:spAutoFit/>
          </a:bodyPr>
          <a:lstStyle/>
          <a:p>
            <a:r>
              <a:rPr lang="en-US" sz="1200" b="1" dirty="0"/>
              <a:t>By caravan</a:t>
            </a:r>
          </a:p>
          <a:p>
            <a:r>
              <a:rPr lang="en-US" sz="1600" b="1" dirty="0"/>
              <a:t>    15%</a:t>
            </a:r>
            <a:endParaRPr lang="ru-RU" sz="1600" b="1" dirty="0"/>
          </a:p>
        </p:txBody>
      </p:sp>
      <p:sp>
        <p:nvSpPr>
          <p:cNvPr id="29" name="Облачко с текстом: прямоугольное со скругленными углами 28">
            <a:extLst>
              <a:ext uri="{FF2B5EF4-FFF2-40B4-BE49-F238E27FC236}">
                <a16:creationId xmlns:a16="http://schemas.microsoft.com/office/drawing/2014/main" id="{D6C6FE3C-2BAC-37CD-2C67-E01B2FEDD0E8}"/>
              </a:ext>
            </a:extLst>
          </p:cNvPr>
          <p:cNvSpPr/>
          <p:nvPr/>
        </p:nvSpPr>
        <p:spPr>
          <a:xfrm>
            <a:off x="3135766" y="3530744"/>
            <a:ext cx="819222" cy="523221"/>
          </a:xfrm>
          <a:prstGeom prst="wedgeRoundRectCallout">
            <a:avLst>
              <a:gd name="adj1" fmla="val 72682"/>
              <a:gd name="adj2" fmla="val 102408"/>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30" name="TextBox 29">
            <a:extLst>
              <a:ext uri="{FF2B5EF4-FFF2-40B4-BE49-F238E27FC236}">
                <a16:creationId xmlns:a16="http://schemas.microsoft.com/office/drawing/2014/main" id="{287E7222-0183-43B1-AE1C-88F76273B41D}"/>
              </a:ext>
            </a:extLst>
          </p:cNvPr>
          <p:cNvSpPr txBox="1"/>
          <p:nvPr/>
        </p:nvSpPr>
        <p:spPr>
          <a:xfrm>
            <a:off x="3228945" y="3545835"/>
            <a:ext cx="1123944" cy="523220"/>
          </a:xfrm>
          <a:prstGeom prst="rect">
            <a:avLst/>
          </a:prstGeom>
          <a:noFill/>
        </p:spPr>
        <p:txBody>
          <a:bodyPr wrap="square" rtlCol="0">
            <a:spAutoFit/>
          </a:bodyPr>
          <a:lstStyle/>
          <a:p>
            <a:r>
              <a:rPr lang="en-US" sz="1200" b="1" dirty="0"/>
              <a:t>By ship</a:t>
            </a:r>
          </a:p>
          <a:p>
            <a:r>
              <a:rPr lang="en-US" sz="1600" b="1" dirty="0"/>
              <a:t>  7%</a:t>
            </a:r>
            <a:endParaRPr lang="ru-RU" sz="1600" b="1" dirty="0"/>
          </a:p>
        </p:txBody>
      </p:sp>
      <p:sp>
        <p:nvSpPr>
          <p:cNvPr id="31" name="TextBox 30">
            <a:extLst>
              <a:ext uri="{FF2B5EF4-FFF2-40B4-BE49-F238E27FC236}">
                <a16:creationId xmlns:a16="http://schemas.microsoft.com/office/drawing/2014/main" id="{B4967A6D-D099-B837-1461-9451C5D2417C}"/>
              </a:ext>
            </a:extLst>
          </p:cNvPr>
          <p:cNvSpPr txBox="1"/>
          <p:nvPr/>
        </p:nvSpPr>
        <p:spPr>
          <a:xfrm>
            <a:off x="1397197" y="2884350"/>
            <a:ext cx="5506508" cy="3323987"/>
          </a:xfrm>
          <a:prstGeom prst="rect">
            <a:avLst/>
          </a:prstGeom>
          <a:noFill/>
          <a:ln>
            <a:solidFill>
              <a:schemeClr val="tx1">
                <a:lumMod val="65000"/>
                <a:lumOff val="35000"/>
              </a:schemeClr>
            </a:solidFill>
          </a:ln>
        </p:spPr>
        <p:txBody>
          <a:bodyPr wrap="square" rtlCol="0">
            <a:spAutoFit/>
          </a:bodyPr>
          <a:lstStyle/>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ru-RU" dirty="0"/>
          </a:p>
        </p:txBody>
      </p:sp>
    </p:spTree>
    <p:extLst>
      <p:ext uri="{BB962C8B-B14F-4D97-AF65-F5344CB8AC3E}">
        <p14:creationId xmlns:p14="http://schemas.microsoft.com/office/powerpoint/2010/main" val="2930762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F3FAEB8-A45E-45F8-A8DD-B92D107CAF1F}"/>
              </a:ext>
            </a:extLst>
          </p:cNvPr>
          <p:cNvSpPr txBox="1"/>
          <p:nvPr/>
        </p:nvSpPr>
        <p:spPr>
          <a:xfrm>
            <a:off x="268941" y="211162"/>
            <a:ext cx="7021791" cy="10978455"/>
          </a:xfrm>
          <a:prstGeom prst="rect">
            <a:avLst/>
          </a:prstGeom>
          <a:noFill/>
        </p:spPr>
        <p:txBody>
          <a:bodyPr wrap="square">
            <a:spAutoFit/>
          </a:bodyPr>
          <a:lstStyle/>
          <a:p>
            <a:pPr algn="ctr" fontAlgn="base"/>
            <a:r>
              <a:rPr lang="en-US" sz="1400" b="1" dirty="0" err="1">
                <a:effectLst/>
                <a:latin typeface="inherit"/>
              </a:rPr>
              <a:t>Задание</a:t>
            </a:r>
            <a:r>
              <a:rPr lang="en-US" sz="1400" b="1" dirty="0">
                <a:effectLst/>
                <a:latin typeface="inherit"/>
              </a:rPr>
              <a:t> 1</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en-US" sz="1400" b="1" dirty="0">
              <a:effectLst/>
              <a:latin typeface="Playfair Display"/>
            </a:endParaRPr>
          </a:p>
          <a:p>
            <a:pPr algn="l" fontAlgn="base"/>
            <a:r>
              <a:rPr lang="en-US" sz="1400" b="0" i="0" dirty="0">
                <a:effectLst/>
                <a:latin typeface="Arial" panose="020B0604020202020204" pitchFamily="34" charset="0"/>
              </a:rPr>
              <a:t> </a:t>
            </a:r>
          </a:p>
          <a:p>
            <a:pPr algn="l" fontAlgn="base"/>
            <a:br>
              <a:rPr lang="en-US" sz="1400" b="1" i="0" dirty="0">
                <a:effectLst/>
                <a:latin typeface="inherit"/>
              </a:rPr>
            </a:br>
            <a:r>
              <a:rPr lang="en-US" sz="1200" b="0" i="0" dirty="0">
                <a:effectLst/>
                <a:latin typeface="Arial" panose="020B0604020202020204" pitchFamily="34" charset="0"/>
              </a:rPr>
              <a:t> </a:t>
            </a:r>
          </a:p>
          <a:p>
            <a:pPr algn="l" fontAlgn="base"/>
            <a:r>
              <a:rPr lang="en-US" sz="1200" b="1" i="0" dirty="0">
                <a:effectLst/>
                <a:latin typeface="inherit"/>
              </a:rPr>
              <a:t>Speaker A</a:t>
            </a:r>
            <a:r>
              <a:rPr lang="en-US" sz="1200" b="0" i="0" dirty="0">
                <a:effectLst/>
                <a:latin typeface="Arial" panose="020B0604020202020204" pitchFamily="34" charset="0"/>
              </a:rPr>
              <a:t>: I think people love dogs for many different reasons. But the main one, in my opinion, is that people believe their dogs love them. Unlike cats, dogs seem to be very attached to their owners. Of course, there is some question as to the degree to which dogs actually love their humans, or merely are responding to them as being, in effect, the dominant member of the pack to which the dog belongs. But in either case, there is a feeling of loyalty.</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B</a:t>
            </a:r>
            <a:r>
              <a:rPr lang="en-US" sz="1200" b="0" i="0" dirty="0">
                <a:effectLst/>
                <a:latin typeface="Arial" panose="020B0604020202020204" pitchFamily="34" charset="0"/>
              </a:rPr>
              <a:t>: I have a dog, and I’m happy about that. I think dogs are the best pets in the world. To start with, they are loyal and friendly. Dogs take a great interest in the people who own them as pets. Moreover, they seem to protect their owner’s interest to the extent that they are capable of by driving off an attacker, for example, or waking people up if there is a fire in the house, and so on. There are many more pluses. Dogs are just perfect!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C</a:t>
            </a:r>
            <a:r>
              <a:rPr lang="en-US" sz="1200" b="0" i="0" dirty="0">
                <a:effectLst/>
                <a:latin typeface="Arial" panose="020B0604020202020204" pitchFamily="34" charset="0"/>
              </a:rPr>
              <a:t>: As far as I know, some famous person once said something like “He liked dogs more than people.” Well, sometimes dogs really are better companions than people. Dogs have a certain mental simplicity. For example, they don’t lie to their owners, and their motives are relatively simple and understandable. And so, they are easier to deal with than human beings are. Dogs do not maneuver for status because they just accept that humans are in charge.</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D</a:t>
            </a:r>
            <a:r>
              <a:rPr lang="en-US" sz="1200" b="0" i="0" dirty="0">
                <a:effectLst/>
                <a:latin typeface="Arial" panose="020B0604020202020204" pitchFamily="34" charset="0"/>
              </a:rPr>
              <a:t>: I have a dog, and most of my friends have a dog too. When we discuss our pets, we understand that dogs are very clever. Well, of course, they are less clever than their owners, so we take care of them, much as we would of our own children. Still, in my opinion, dogs are relatively intelligent in comparison to many other animals, such as tropical fish, frogs, lizards, and so on. Sometimes, I think my dog understands every word I say. Isn’t it great?</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a:t>
            </a:r>
            <a:r>
              <a:rPr lang="en-US" sz="1200" b="0" i="0" dirty="0">
                <a:effectLst/>
                <a:latin typeface="Arial" panose="020B0604020202020204" pitchFamily="34" charset="0"/>
              </a:rPr>
              <a:t>E: I don’t have a dog because I’m allergic to fur, but I love looking at them. My favorite films are the ones about dogs. They are such beautiful creatures. They are warm, furry, and cute. They have soulful eyes, and in some ways remind people of children. I know lots of people who have photos of dogs as their screen savers, or just black caps or clothes with pictures of charming puppies. Your heart is literally melting when you see dogs or small puppies.</a:t>
            </a:r>
          </a:p>
          <a:p>
            <a:pPr algn="l" fontAlgn="base"/>
            <a:r>
              <a:rPr lang="en-US" sz="1200" b="0" i="0" dirty="0">
                <a:effectLst/>
                <a:latin typeface="Arial" panose="020B0604020202020204" pitchFamily="34" charset="0"/>
              </a:rPr>
              <a:t> </a:t>
            </a:r>
          </a:p>
          <a:p>
            <a:pPr algn="l" fontAlgn="base"/>
            <a:r>
              <a:rPr lang="en-US" sz="1200" b="1" i="0" dirty="0">
                <a:effectLst/>
                <a:latin typeface="inherit"/>
              </a:rPr>
              <a:t>Speaker F</a:t>
            </a:r>
            <a:r>
              <a:rPr lang="en-US" sz="1200" b="0" i="0" dirty="0">
                <a:effectLst/>
                <a:latin typeface="Arial" panose="020B0604020202020204" pitchFamily="34" charset="0"/>
              </a:rPr>
              <a:t>: I personally think that dogs are not as pretty and charming as one might think they are. In my opinion, any dog is dangerous — even those tea-cup dogs which girls like to carry in their handbags and boast of them like fashionable accessories. Even those small creatures can bite you and give you serious injuries, so you must be careful if you see a dog. There are many stories in the news about dogs being aggressive towards people for no reason.</a:t>
            </a:r>
          </a:p>
          <a:p>
            <a:pPr algn="l" fontAlgn="base"/>
            <a:r>
              <a:rPr lang="en-US" sz="1200" b="0" i="0" dirty="0">
                <a:effectLst/>
                <a:latin typeface="Arial" panose="020B0604020202020204" pitchFamily="34" charset="0"/>
              </a:rPr>
              <a:t> </a:t>
            </a:r>
            <a:endParaRPr lang="en-US" sz="1400" b="0" i="0" dirty="0">
              <a:effectLst/>
              <a:latin typeface="Arial" panose="020B0604020202020204" pitchFamily="34" charset="0"/>
            </a:endParaRPr>
          </a:p>
          <a:p>
            <a:pPr algn="l" fontAlgn="base">
              <a:lnSpc>
                <a:spcPct val="150000"/>
              </a:lnSpc>
            </a:pPr>
            <a:r>
              <a:rPr lang="en-US" sz="1400" b="1" i="0" dirty="0" err="1">
                <a:effectLst/>
                <a:latin typeface="inherit"/>
              </a:rPr>
              <a:t>Ответы</a:t>
            </a:r>
            <a:r>
              <a:rPr lang="en-US" sz="1400" b="0" i="0" dirty="0">
                <a:effectLst/>
                <a:latin typeface="Arial" panose="020B0604020202020204" pitchFamily="34" charset="0"/>
              </a:rPr>
              <a:t>:</a:t>
            </a:r>
          </a:p>
          <a:p>
            <a:pPr algn="l" fontAlgn="base">
              <a:lnSpc>
                <a:spcPct val="150000"/>
              </a:lnSpc>
            </a:pPr>
            <a:r>
              <a:rPr lang="en-US" sz="1400" b="0" i="0" dirty="0">
                <a:effectLst/>
                <a:latin typeface="Arial" panose="020B0604020202020204" pitchFamily="34" charset="0"/>
              </a:rPr>
              <a:t>A — 7: Dogs don’t love people as much as you may think</a:t>
            </a:r>
          </a:p>
          <a:p>
            <a:pPr algn="l" fontAlgn="base">
              <a:lnSpc>
                <a:spcPct val="150000"/>
              </a:lnSpc>
            </a:pPr>
            <a:r>
              <a:rPr lang="en-US" sz="1400" b="0" i="0" dirty="0">
                <a:effectLst/>
                <a:latin typeface="Arial" panose="020B0604020202020204" pitchFamily="34" charset="0"/>
              </a:rPr>
              <a:t>B — 1: There are many advantages of having a dog.</a:t>
            </a:r>
          </a:p>
          <a:p>
            <a:pPr algn="l" fontAlgn="base">
              <a:lnSpc>
                <a:spcPct val="150000"/>
              </a:lnSpc>
            </a:pPr>
            <a:r>
              <a:rPr lang="en-US" sz="1400" b="0" i="0" dirty="0">
                <a:effectLst/>
                <a:latin typeface="Arial" panose="020B0604020202020204" pitchFamily="34" charset="0"/>
              </a:rPr>
              <a:t>C — 3: Dogs may turn out to be better friends than people.</a:t>
            </a:r>
          </a:p>
          <a:p>
            <a:pPr algn="l" fontAlgn="base">
              <a:lnSpc>
                <a:spcPct val="150000"/>
              </a:lnSpc>
            </a:pPr>
            <a:r>
              <a:rPr lang="en-US" sz="1400" b="0" i="0" dirty="0">
                <a:effectLst/>
                <a:latin typeface="Arial" panose="020B0604020202020204" pitchFamily="34" charset="0"/>
              </a:rPr>
              <a:t>D — 6: Dogs are good pets because they are clever.</a:t>
            </a:r>
          </a:p>
          <a:p>
            <a:pPr algn="l" fontAlgn="base">
              <a:lnSpc>
                <a:spcPct val="150000"/>
              </a:lnSpc>
            </a:pPr>
            <a:r>
              <a:rPr lang="en-US" sz="1400" b="0" i="0" dirty="0">
                <a:effectLst/>
                <a:latin typeface="Arial" panose="020B0604020202020204" pitchFamily="34" charset="0"/>
              </a:rPr>
              <a:t>E — 2: People love dogs because they look pretty.</a:t>
            </a:r>
          </a:p>
          <a:p>
            <a:pPr algn="l" fontAlgn="base">
              <a:lnSpc>
                <a:spcPct val="150000"/>
              </a:lnSpc>
            </a:pPr>
            <a:r>
              <a:rPr lang="en-US" sz="1400" b="0" i="0" dirty="0">
                <a:effectLst/>
                <a:latin typeface="Arial" panose="020B0604020202020204" pitchFamily="34" charset="0"/>
              </a:rPr>
              <a:t>F — 4: It’s not a good idea to have a dog as a pet.</a:t>
            </a:r>
          </a:p>
          <a:p>
            <a:pPr algn="l" fontAlgn="base">
              <a:lnSpc>
                <a:spcPct val="150000"/>
              </a:lnSpc>
            </a:pPr>
            <a:r>
              <a:rPr lang="en-US" sz="14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1610215B-6EF4-421C-9D46-A124495FF9AB}"/>
              </a:ext>
            </a:extLst>
          </p:cNvPr>
          <p:cNvSpPr/>
          <p:nvPr/>
        </p:nvSpPr>
        <p:spPr>
          <a:xfrm>
            <a:off x="268941" y="276343"/>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12" name="Рисунок 11"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5E6245FD-04B6-4090-A7B4-35527BA65B6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813022" y="9354869"/>
            <a:ext cx="522515" cy="513151"/>
          </a:xfrm>
          <a:prstGeom prst="rect">
            <a:avLst/>
          </a:prstGeom>
        </p:spPr>
      </p:pic>
    </p:spTree>
    <p:extLst>
      <p:ext uri="{BB962C8B-B14F-4D97-AF65-F5344CB8AC3E}">
        <p14:creationId xmlns:p14="http://schemas.microsoft.com/office/powerpoint/2010/main" val="3689992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5F27D18-A3BA-4114-AFE3-D5FA3AAACC49}"/>
              </a:ext>
            </a:extLst>
          </p:cNvPr>
          <p:cNvSpPr txBox="1"/>
          <p:nvPr/>
        </p:nvSpPr>
        <p:spPr>
          <a:xfrm>
            <a:off x="269367" y="645062"/>
            <a:ext cx="6957640" cy="10833735"/>
          </a:xfrm>
          <a:prstGeom prst="rect">
            <a:avLst/>
          </a:prstGeom>
          <a:noFill/>
        </p:spPr>
        <p:txBody>
          <a:bodyPr wrap="square">
            <a:spAutoFit/>
          </a:bodyPr>
          <a:lstStyle/>
          <a:p>
            <a:pPr algn="ctr" fontAlgn="base"/>
            <a:r>
              <a:rPr lang="en-US" sz="1200" b="1" dirty="0" err="1">
                <a:effectLst/>
                <a:latin typeface="inherit"/>
              </a:rPr>
              <a:t>Задание</a:t>
            </a:r>
            <a:r>
              <a:rPr lang="en-US" sz="1200" b="1" dirty="0">
                <a:effectLst/>
                <a:latin typeface="inherit"/>
              </a:rPr>
              <a:t> 2</a:t>
            </a:r>
            <a:endParaRPr lang="en-US" sz="1200" b="1" dirty="0">
              <a:effectLst/>
              <a:latin typeface="Playfair Display"/>
            </a:endParaRPr>
          </a:p>
          <a:p>
            <a:pPr algn="ctr" fontAlgn="base"/>
            <a:r>
              <a:rPr lang="en-US" sz="1200" b="1" dirty="0" err="1">
                <a:effectLst/>
                <a:latin typeface="inherit"/>
              </a:rPr>
              <a:t>Тексты</a:t>
            </a:r>
            <a:r>
              <a:rPr lang="en-US" sz="1200" b="1" dirty="0">
                <a:effectLst/>
                <a:latin typeface="inherit"/>
              </a:rPr>
              <a:t> </a:t>
            </a:r>
            <a:r>
              <a:rPr lang="en-US" sz="1200" b="1" dirty="0" err="1">
                <a:effectLst/>
                <a:latin typeface="inherit"/>
              </a:rPr>
              <a:t>для</a:t>
            </a:r>
            <a:r>
              <a:rPr lang="en-US" sz="1200" b="1" dirty="0">
                <a:effectLst/>
                <a:latin typeface="inherit"/>
              </a:rPr>
              <a:t> </a:t>
            </a:r>
            <a:r>
              <a:rPr lang="en-US" sz="1200" b="1" dirty="0" err="1">
                <a:effectLst/>
                <a:latin typeface="inherit"/>
              </a:rPr>
              <a:t>аудирования</a:t>
            </a:r>
            <a:endParaRPr lang="en-US" sz="1200" b="1" dirty="0">
              <a:effectLst/>
              <a:latin typeface="Playfair Display"/>
            </a:endParaRPr>
          </a:p>
          <a:p>
            <a:pPr algn="l" fontAlgn="base"/>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r>
              <a:rPr lang="en-US" sz="1200" b="1" i="0" dirty="0">
                <a:effectLst/>
                <a:latin typeface="inherit"/>
              </a:rPr>
              <a:t>Peter</a:t>
            </a:r>
            <a:r>
              <a:rPr lang="en-US" sz="1200" b="0" i="0" dirty="0">
                <a:effectLst/>
                <a:latin typeface="Arial" panose="020B0604020202020204" pitchFamily="34" charset="0"/>
              </a:rPr>
              <a:t>: Hello, Jane. It’s so good you’re here. I’ve been looking for you.</a:t>
            </a:r>
          </a:p>
          <a:p>
            <a:pPr algn="l" fontAlgn="base"/>
            <a:r>
              <a:rPr lang="en-US" sz="1200" b="1" i="0" dirty="0">
                <a:effectLst/>
                <a:latin typeface="inherit"/>
              </a:rPr>
              <a:t>Jane</a:t>
            </a:r>
            <a:r>
              <a:rPr lang="en-US" sz="1200" b="0" i="0" dirty="0">
                <a:effectLst/>
                <a:latin typeface="Arial" panose="020B0604020202020204" pitchFamily="34" charset="0"/>
              </a:rPr>
              <a:t>: Hi, Peter. What’s up?</a:t>
            </a:r>
          </a:p>
          <a:p>
            <a:pPr algn="l" fontAlgn="base"/>
            <a:r>
              <a:rPr lang="en-US" sz="1200" b="1" i="0" dirty="0">
                <a:effectLst/>
                <a:latin typeface="inherit"/>
              </a:rPr>
              <a:t>Peter</a:t>
            </a:r>
            <a:r>
              <a:rPr lang="en-US" sz="1200" b="0" i="0" dirty="0">
                <a:effectLst/>
                <a:latin typeface="Arial" panose="020B0604020202020204" pitchFamily="34" charset="0"/>
              </a:rPr>
              <a:t>: Well, I wanted to ask you about your plans for the holidays. Have you decided what to do yet?</a:t>
            </a:r>
          </a:p>
          <a:p>
            <a:pPr algn="l" fontAlgn="base"/>
            <a:r>
              <a:rPr lang="en-US" sz="1200" b="1" i="0" dirty="0">
                <a:effectLst/>
                <a:latin typeface="inherit"/>
              </a:rPr>
              <a:t>Jane</a:t>
            </a:r>
            <a:r>
              <a:rPr lang="en-US" sz="1200" b="0" i="0" dirty="0">
                <a:effectLst/>
                <a:latin typeface="Arial" panose="020B0604020202020204" pitchFamily="34" charset="0"/>
              </a:rPr>
              <a:t>: Actually, I haven’t.</a:t>
            </a:r>
          </a:p>
          <a:p>
            <a:pPr algn="l" fontAlgn="base"/>
            <a:r>
              <a:rPr lang="en-US" sz="1200" b="1" i="0" dirty="0">
                <a:effectLst/>
                <a:latin typeface="inherit"/>
              </a:rPr>
              <a:t>Peter</a:t>
            </a:r>
            <a:r>
              <a:rPr lang="en-US" sz="1200" b="0" i="0" dirty="0">
                <a:effectLst/>
                <a:latin typeface="Arial" panose="020B0604020202020204" pitchFamily="34" charset="0"/>
              </a:rPr>
              <a:t>: Jane, if you want this summer to be truly unforgettable, you must go travel somewhere.</a:t>
            </a:r>
          </a:p>
          <a:p>
            <a:pPr algn="l" fontAlgn="base"/>
            <a:r>
              <a:rPr lang="en-US" sz="1200" b="1" i="0" dirty="0">
                <a:effectLst/>
                <a:latin typeface="inherit"/>
              </a:rPr>
              <a:t>Jane</a:t>
            </a:r>
            <a:r>
              <a:rPr lang="en-US" sz="1200" b="0" i="0" dirty="0">
                <a:effectLst/>
                <a:latin typeface="Arial" panose="020B0604020202020204" pitchFamily="34" charset="0"/>
              </a:rPr>
              <a:t>: I guess so. The good thing is that I can afford it, as I have saved a good sum of money, plus my granny gave me a generous cheque for my birthday last week.</a:t>
            </a:r>
          </a:p>
          <a:p>
            <a:pPr algn="l" fontAlgn="base"/>
            <a:r>
              <a:rPr lang="en-US" sz="1200" b="1" i="0" dirty="0">
                <a:effectLst/>
                <a:latin typeface="inherit"/>
              </a:rPr>
              <a:t>Peter</a:t>
            </a:r>
            <a:r>
              <a:rPr lang="en-US" sz="1200" b="0" i="0" dirty="0">
                <a:effectLst/>
                <a:latin typeface="Arial" panose="020B0604020202020204" pitchFamily="34" charset="0"/>
              </a:rPr>
              <a:t>: Well, I have enough money to travel too, so I thought we could plan a trip together. Certainly it would be more fun, and not so dangerous this way.</a:t>
            </a:r>
          </a:p>
          <a:p>
            <a:pPr algn="l" fontAlgn="base"/>
            <a:r>
              <a:rPr lang="en-US" sz="1200" b="1" i="0" dirty="0">
                <a:effectLst/>
                <a:latin typeface="inherit"/>
              </a:rPr>
              <a:t>Jane</a:t>
            </a:r>
            <a:r>
              <a:rPr lang="en-US" sz="1200" b="0" i="0" dirty="0">
                <a:effectLst/>
                <a:latin typeface="Arial" panose="020B0604020202020204" pitchFamily="34" charset="0"/>
              </a:rPr>
              <a:t>: Oh, Peter, your offer is just on time, as my best friend has just told me she won’t be able to be my travel companion this summer.</a:t>
            </a:r>
          </a:p>
          <a:p>
            <a:pPr algn="l" fontAlgn="base"/>
            <a:r>
              <a:rPr lang="en-US" sz="1200" b="1" i="0" dirty="0">
                <a:effectLst/>
                <a:latin typeface="inherit"/>
              </a:rPr>
              <a:t>Peter</a:t>
            </a:r>
            <a:r>
              <a:rPr lang="en-US" sz="1200" b="0" i="0" dirty="0">
                <a:effectLst/>
                <a:latin typeface="Arial" panose="020B0604020202020204" pitchFamily="34" charset="0"/>
              </a:rPr>
              <a:t>: So, we have to decide on where to go. I was thinking about something unusual. What would say if I suggested going to Russia for about two weeks.</a:t>
            </a:r>
          </a:p>
          <a:p>
            <a:pPr algn="l" fontAlgn="base"/>
            <a:r>
              <a:rPr lang="en-US" sz="1200" b="1" i="0" dirty="0">
                <a:effectLst/>
                <a:latin typeface="inherit"/>
              </a:rPr>
              <a:t>Jane</a:t>
            </a:r>
            <a:r>
              <a:rPr lang="en-US" sz="1200" b="0" i="0" dirty="0">
                <a:effectLst/>
                <a:latin typeface="Arial" panose="020B0604020202020204" pitchFamily="34" charset="0"/>
              </a:rPr>
              <a:t>: Russia? I say, Peter, it’s not half a bad idea. I’ve always wanted to see Moscow, the capital of the country.</a:t>
            </a:r>
          </a:p>
          <a:p>
            <a:pPr algn="l" fontAlgn="base"/>
            <a:r>
              <a:rPr lang="en-US" sz="1200" b="1" i="0" dirty="0">
                <a:effectLst/>
                <a:latin typeface="inherit"/>
              </a:rPr>
              <a:t>Peter</a:t>
            </a:r>
            <a:r>
              <a:rPr lang="en-US" sz="1200" b="0" i="0" dirty="0">
                <a:effectLst/>
                <a:latin typeface="Arial" panose="020B0604020202020204" pitchFamily="34" charset="0"/>
              </a:rPr>
              <a:t>: Yes, we could start it from there. Still, I believe there are many interesting places in Russia besides Moscow.</a:t>
            </a:r>
          </a:p>
          <a:p>
            <a:pPr algn="l" fontAlgn="base"/>
            <a:r>
              <a:rPr lang="en-US" sz="1200" b="1" i="0" dirty="0">
                <a:effectLst/>
                <a:latin typeface="inherit"/>
              </a:rPr>
              <a:t>Jane</a:t>
            </a:r>
            <a:r>
              <a:rPr lang="en-US" sz="1200" b="0" i="0" dirty="0">
                <a:effectLst/>
                <a:latin typeface="Arial" panose="020B0604020202020204" pitchFamily="34" charset="0"/>
              </a:rPr>
              <a:t>: I think we can book a hotel in Moscow and see it from inside, and then make short trips to the nearby cities and towns, like Smolensk or Tula.</a:t>
            </a:r>
          </a:p>
          <a:p>
            <a:pPr algn="l" fontAlgn="base"/>
            <a:r>
              <a:rPr lang="en-US" sz="1200" b="1" i="0" dirty="0">
                <a:effectLst/>
                <a:latin typeface="inherit"/>
              </a:rPr>
              <a:t>Peter</a:t>
            </a:r>
            <a:r>
              <a:rPr lang="en-US" sz="1200" b="0" i="0" dirty="0">
                <a:effectLst/>
                <a:latin typeface="Arial" panose="020B0604020202020204" pitchFamily="34" charset="0"/>
              </a:rPr>
              <a:t>: It sounds good to me. Still, we must keep it in mind that Russia is a huge country and two weeks is certainly not enough to see it all.</a:t>
            </a:r>
          </a:p>
          <a:p>
            <a:pPr algn="l" fontAlgn="base"/>
            <a:r>
              <a:rPr lang="en-US" sz="1200" b="1" i="0" dirty="0">
                <a:effectLst/>
                <a:latin typeface="inherit"/>
              </a:rPr>
              <a:t>Jane</a:t>
            </a:r>
            <a:r>
              <a:rPr lang="en-US" sz="1200" b="0" i="0" dirty="0">
                <a:effectLst/>
                <a:latin typeface="Arial" panose="020B0604020202020204" pitchFamily="34" charset="0"/>
              </a:rPr>
              <a:t>: What we need is planning our trip carefully. I don’t think we know much about Russia, so we need to buy some guidebooks, or surf the net. Personally, I don’t want to hire a guide. I’d really love to explore the country on my own.</a:t>
            </a:r>
          </a:p>
          <a:p>
            <a:pPr algn="l" fontAlgn="base"/>
            <a:r>
              <a:rPr lang="en-US" sz="1200" b="1" i="0" dirty="0">
                <a:effectLst/>
                <a:latin typeface="inherit"/>
              </a:rPr>
              <a:t>Peter</a:t>
            </a:r>
            <a:r>
              <a:rPr lang="en-US" sz="1200" b="0" i="0" dirty="0">
                <a:effectLst/>
                <a:latin typeface="Arial" panose="020B0604020202020204" pitchFamily="34" charset="0"/>
              </a:rPr>
              <a:t>: That sounds very tempting, but won’t it be difficult for us? We don’t know Russian.</a:t>
            </a:r>
          </a:p>
          <a:p>
            <a:pPr algn="l" fontAlgn="base"/>
            <a:r>
              <a:rPr lang="en-US" sz="1200" b="1" i="0" dirty="0">
                <a:effectLst/>
                <a:latin typeface="inherit"/>
              </a:rPr>
              <a:t>Jane</a:t>
            </a:r>
            <a:r>
              <a:rPr lang="en-US" sz="1200" b="0" i="0" dirty="0">
                <a:effectLst/>
                <a:latin typeface="Arial" panose="020B0604020202020204" pitchFamily="34" charset="0"/>
              </a:rPr>
              <a:t>: Oh, come on Peter! Russia is a civilized country. Everybody there speaks at least some English, I’m sure.</a:t>
            </a:r>
          </a:p>
          <a:p>
            <a:pPr algn="l" fontAlgn="base"/>
            <a:r>
              <a:rPr lang="en-US" sz="1200" b="1" i="0" dirty="0">
                <a:effectLst/>
                <a:latin typeface="inherit"/>
              </a:rPr>
              <a:t>Peter</a:t>
            </a:r>
            <a:r>
              <a:rPr lang="en-US" sz="1200" b="0" i="0" dirty="0">
                <a:effectLst/>
                <a:latin typeface="Arial" panose="020B0604020202020204" pitchFamily="34" charset="0"/>
              </a:rPr>
              <a:t>: Okay. I say, Jane, there may be some good guidebooks on Russia in our city library. We may look them through and make a rough itinerary of our future trip. Then, we could surf the net at home for more details.</a:t>
            </a:r>
          </a:p>
          <a:p>
            <a:pPr algn="l" fontAlgn="base"/>
            <a:r>
              <a:rPr lang="en-US" sz="1200" b="1" i="0" dirty="0">
                <a:effectLst/>
                <a:latin typeface="inherit"/>
              </a:rPr>
              <a:t>Jane</a:t>
            </a:r>
            <a:r>
              <a:rPr lang="en-US" sz="1200" b="0" i="0" dirty="0">
                <a:effectLst/>
                <a:latin typeface="Arial" panose="020B0604020202020204" pitchFamily="34" charset="0"/>
              </a:rPr>
              <a:t>: Fine, then. We mustn’t forget about applying for a visa and booking plane tickets. That might take us some time too.</a:t>
            </a:r>
          </a:p>
          <a:p>
            <a:pPr algn="l" fontAlgn="base"/>
            <a:r>
              <a:rPr lang="en-US" sz="1200" b="1" i="0" dirty="0">
                <a:effectLst/>
                <a:latin typeface="inherit"/>
              </a:rPr>
              <a:t>Peter</a:t>
            </a:r>
            <a:r>
              <a:rPr lang="en-US" sz="1200" b="0" i="0" dirty="0">
                <a:effectLst/>
                <a:latin typeface="Arial" panose="020B0604020202020204" pitchFamily="34" charset="0"/>
              </a:rPr>
              <a:t>: Okay! Let’s do it first thing tomorrow.</a:t>
            </a:r>
          </a:p>
          <a:p>
            <a:pPr algn="l" fontAlgn="base"/>
            <a:r>
              <a:rPr lang="en-US" sz="1200" b="1" i="0" dirty="0">
                <a:effectLst/>
                <a:latin typeface="inherit"/>
              </a:rPr>
              <a:t>Jane</a:t>
            </a:r>
            <a:r>
              <a:rPr lang="en-US" sz="1200" b="0" i="0" dirty="0">
                <a:effectLst/>
                <a:latin typeface="Arial" panose="020B0604020202020204" pitchFamily="34" charset="0"/>
              </a:rPr>
              <a:t>: Settled.</a:t>
            </a:r>
            <a:endParaRPr lang="en-US" sz="1400" b="0" i="0" dirty="0">
              <a:effectLst/>
              <a:latin typeface="Arial" panose="020B0604020202020204" pitchFamily="34" charset="0"/>
            </a:endParaRPr>
          </a:p>
          <a:p>
            <a:pPr algn="l" fontAlgn="base">
              <a:lnSpc>
                <a:spcPct val="150000"/>
              </a:lnSpc>
            </a:pPr>
            <a:r>
              <a:rPr lang="en-US" sz="1400" b="1" i="0" dirty="0" err="1">
                <a:effectLst/>
                <a:latin typeface="inherit"/>
              </a:rPr>
              <a:t>Ответы</a:t>
            </a:r>
            <a:r>
              <a:rPr lang="en-US" sz="1400" b="0" i="0" dirty="0">
                <a:effectLst/>
                <a:latin typeface="Arial" panose="020B0604020202020204" pitchFamily="34" charset="0"/>
              </a:rPr>
              <a:t>:</a:t>
            </a:r>
          </a:p>
          <a:p>
            <a:pPr algn="l" fontAlgn="base">
              <a:lnSpc>
                <a:spcPct val="150000"/>
              </a:lnSpc>
            </a:pPr>
            <a:r>
              <a:rPr lang="en-US" sz="1400" b="0" i="0" dirty="0">
                <a:effectLst/>
                <a:latin typeface="Arial" panose="020B0604020202020204" pitchFamily="34" charset="0"/>
              </a:rPr>
              <a:t>A. Peter thinks travelling is the best option for summer holidays. — 1: True</a:t>
            </a:r>
          </a:p>
          <a:p>
            <a:pPr algn="l" fontAlgn="base">
              <a:lnSpc>
                <a:spcPct val="150000"/>
              </a:lnSpc>
            </a:pPr>
            <a:r>
              <a:rPr lang="en-US" sz="1400" b="0" i="0" dirty="0">
                <a:effectLst/>
                <a:latin typeface="Arial" panose="020B0604020202020204" pitchFamily="34" charset="0"/>
              </a:rPr>
              <a:t>B. Jane saved money for the trip doing a part-time job. — 3: Not stated</a:t>
            </a:r>
          </a:p>
          <a:p>
            <a:pPr algn="l" fontAlgn="base">
              <a:lnSpc>
                <a:spcPct val="150000"/>
              </a:lnSpc>
            </a:pPr>
            <a:r>
              <a:rPr lang="en-US" sz="1400" b="0" i="0" dirty="0">
                <a:effectLst/>
                <a:latin typeface="Arial" panose="020B0604020202020204" pitchFamily="34" charset="0"/>
              </a:rPr>
              <a:t>C. Jane’s best friend can’t travel with her because the friend is ill. — 3: Not stated</a:t>
            </a:r>
          </a:p>
          <a:p>
            <a:pPr algn="l" fontAlgn="base">
              <a:lnSpc>
                <a:spcPct val="150000"/>
              </a:lnSpc>
            </a:pPr>
            <a:r>
              <a:rPr lang="en-US" sz="1400" b="0" i="0" dirty="0">
                <a:effectLst/>
                <a:latin typeface="Arial" panose="020B0604020202020204" pitchFamily="34" charset="0"/>
              </a:rPr>
              <a:t>D. Jane and Peter want to see only Moscow when in Russia. — 2: False</a:t>
            </a:r>
          </a:p>
          <a:p>
            <a:pPr algn="l" fontAlgn="base">
              <a:lnSpc>
                <a:spcPct val="150000"/>
              </a:lnSpc>
            </a:pPr>
            <a:r>
              <a:rPr lang="en-US" sz="1400" b="0" i="0" dirty="0">
                <a:effectLst/>
                <a:latin typeface="Arial" panose="020B0604020202020204" pitchFamily="34" charset="0"/>
              </a:rPr>
              <a:t>E. Jane is planning to find a guide for their trip to Russia. — 2: False</a:t>
            </a:r>
          </a:p>
          <a:p>
            <a:pPr algn="l" fontAlgn="base">
              <a:lnSpc>
                <a:spcPct val="150000"/>
              </a:lnSpc>
            </a:pPr>
            <a:r>
              <a:rPr lang="en-US" sz="1400" b="0" i="0" dirty="0">
                <a:effectLst/>
                <a:latin typeface="Arial" panose="020B0604020202020204" pitchFamily="34" charset="0"/>
              </a:rPr>
              <a:t>F. Jane doesn’t think they’ll have language problems in Russia. — 1: True</a:t>
            </a:r>
          </a:p>
          <a:p>
            <a:pPr algn="l" fontAlgn="base">
              <a:lnSpc>
                <a:spcPct val="150000"/>
              </a:lnSpc>
            </a:pPr>
            <a:r>
              <a:rPr lang="en-US" sz="1400" b="0" i="0" dirty="0">
                <a:effectLst/>
                <a:latin typeface="Arial" panose="020B0604020202020204" pitchFamily="34" charset="0"/>
              </a:rPr>
              <a:t>G. Jane and Peter have already got their visas to Russia. — 2: False</a:t>
            </a:r>
          </a:p>
          <a:p>
            <a:pPr algn="l" fontAlgn="base"/>
            <a:r>
              <a:rPr lang="en-US" sz="1200" b="0" i="0" dirty="0">
                <a:solidFill>
                  <a:srgbClr val="555555"/>
                </a:solidFill>
                <a:effectLst/>
                <a:latin typeface="Arial" panose="020B0604020202020204" pitchFamily="34" charset="0"/>
              </a:rPr>
              <a:t> </a:t>
            </a:r>
          </a:p>
          <a:p>
            <a:pPr algn="l" fontAlgn="base">
              <a:lnSpc>
                <a:spcPct val="150000"/>
              </a:lnSpc>
            </a:pPr>
            <a:r>
              <a:rPr lang="en-US" sz="1200" b="0" i="0" dirty="0">
                <a:effectLst/>
                <a:latin typeface="Arial" panose="020B0604020202020204" pitchFamily="34" charset="0"/>
              </a:rPr>
              <a:t> </a:t>
            </a:r>
          </a:p>
          <a:p>
            <a:pPr algn="l" fontAlgn="base"/>
            <a:r>
              <a:rPr lang="en-US" sz="1200" b="0" i="0" dirty="0">
                <a:effectLst/>
                <a:latin typeface="Arial" panose="020B0604020202020204" pitchFamily="34" charset="0"/>
              </a:rPr>
              <a:t> </a:t>
            </a:r>
          </a:p>
          <a:p>
            <a:pPr algn="l" fontAlgn="base"/>
            <a:endParaRPr lang="en-US" sz="1200" b="0" i="0" dirty="0">
              <a:effectLst/>
              <a:latin typeface="Arial" panose="020B0604020202020204" pitchFamily="34" charset="0"/>
            </a:endParaRPr>
          </a:p>
          <a:p>
            <a:pPr algn="l" fontAlgn="base"/>
            <a:endParaRPr lang="en-US" sz="2000" b="0" i="0" dirty="0">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EBEC6EB0-A2A3-47DE-93C2-A548DEA22F5C}"/>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9" name="Рисунок 8"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E093B90B-A600-481C-8CBD-7BB10F4A687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767793" y="9410287"/>
            <a:ext cx="522515" cy="513151"/>
          </a:xfrm>
          <a:prstGeom prst="rect">
            <a:avLst/>
          </a:prstGeom>
        </p:spPr>
      </p:pic>
    </p:spTree>
    <p:extLst>
      <p:ext uri="{BB962C8B-B14F-4D97-AF65-F5344CB8AC3E}">
        <p14:creationId xmlns:p14="http://schemas.microsoft.com/office/powerpoint/2010/main" val="723439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5969B17-ADE1-4356-AD17-D41A5114F70D}"/>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4" name="TextBox 3">
            <a:extLst>
              <a:ext uri="{FF2B5EF4-FFF2-40B4-BE49-F238E27FC236}">
                <a16:creationId xmlns:a16="http://schemas.microsoft.com/office/drawing/2014/main" id="{23E2C11F-5371-4989-87F4-B27F8FB9A633}"/>
              </a:ext>
            </a:extLst>
          </p:cNvPr>
          <p:cNvSpPr txBox="1"/>
          <p:nvPr/>
        </p:nvSpPr>
        <p:spPr>
          <a:xfrm>
            <a:off x="181534" y="211162"/>
            <a:ext cx="7196605" cy="9756517"/>
          </a:xfrm>
          <a:prstGeom prst="rect">
            <a:avLst/>
          </a:prstGeom>
          <a:noFill/>
        </p:spPr>
        <p:txBody>
          <a:bodyPr wrap="square">
            <a:spAutoFit/>
          </a:bodyPr>
          <a:lstStyle/>
          <a:p>
            <a:pPr algn="ctr" fontAlgn="base"/>
            <a:r>
              <a:rPr lang="en-US" sz="1400" b="1" dirty="0" err="1">
                <a:effectLst/>
                <a:latin typeface="inherit"/>
              </a:rPr>
              <a:t>Задания</a:t>
            </a:r>
            <a:r>
              <a:rPr lang="en-US" sz="1400" b="1" dirty="0">
                <a:effectLst/>
                <a:latin typeface="inherit"/>
              </a:rPr>
              <a:t> 3-9</a:t>
            </a:r>
            <a:endParaRPr lang="en-US" sz="1400" b="1" dirty="0">
              <a:effectLst/>
              <a:latin typeface="Playfair Display"/>
            </a:endParaRPr>
          </a:p>
          <a:p>
            <a:pPr algn="ctr" fontAlgn="base"/>
            <a:r>
              <a:rPr lang="en-US" sz="1400" b="1" dirty="0" err="1">
                <a:effectLst/>
                <a:latin typeface="inherit"/>
              </a:rPr>
              <a:t>Тексты</a:t>
            </a:r>
            <a:r>
              <a:rPr lang="en-US" sz="1400" b="1" dirty="0">
                <a:effectLst/>
                <a:latin typeface="inherit"/>
              </a:rPr>
              <a:t> </a:t>
            </a:r>
            <a:r>
              <a:rPr lang="en-US" sz="1400" b="1" dirty="0" err="1">
                <a:effectLst/>
                <a:latin typeface="inherit"/>
              </a:rPr>
              <a:t>для</a:t>
            </a:r>
            <a:r>
              <a:rPr lang="en-US" sz="1400" b="1" dirty="0">
                <a:effectLst/>
                <a:latin typeface="inherit"/>
              </a:rPr>
              <a:t> </a:t>
            </a:r>
            <a:r>
              <a:rPr lang="en-US" sz="1400" b="1" dirty="0" err="1">
                <a:effectLst/>
                <a:latin typeface="inherit"/>
              </a:rPr>
              <a:t>аудирования</a:t>
            </a:r>
            <a:endParaRPr lang="ru-RU" sz="1400" b="1" dirty="0">
              <a:effectLst/>
              <a:latin typeface="inherit"/>
            </a:endParaRPr>
          </a:p>
          <a:p>
            <a:pPr algn="ctr" fontAlgn="base"/>
            <a:endParaRPr lang="en-US" sz="1400" b="1" dirty="0">
              <a:effectLst/>
              <a:latin typeface="Playfair Display"/>
            </a:endParaRPr>
          </a:p>
          <a:p>
            <a:pPr algn="l" fontAlgn="base"/>
            <a:r>
              <a:rPr lang="en-US" sz="1300" b="1" i="0" dirty="0">
                <a:effectLst/>
                <a:latin typeface="inherit"/>
              </a:rPr>
              <a:t>Presenter</a:t>
            </a:r>
            <a:r>
              <a:rPr lang="en-US" sz="1300" b="0" i="0" dirty="0">
                <a:effectLst/>
                <a:latin typeface="Arial" panose="020B0604020202020204" pitchFamily="34" charset="0"/>
              </a:rPr>
              <a:t>: Hello, everybody, and welcome to our daily </a:t>
            </a:r>
            <a:r>
              <a:rPr lang="en-US" sz="1300" b="0" i="0" dirty="0" err="1">
                <a:effectLst/>
                <a:latin typeface="Arial" panose="020B0604020202020204" pitchFamily="34" charset="0"/>
              </a:rPr>
              <a:t>programe</a:t>
            </a:r>
            <a:r>
              <a:rPr lang="en-US" sz="1300" b="0" i="0" dirty="0">
                <a:effectLst/>
                <a:latin typeface="Arial" panose="020B0604020202020204" pitchFamily="34" charset="0"/>
              </a:rPr>
              <a:t> ‘</a:t>
            </a:r>
            <a:r>
              <a:rPr lang="en-US" sz="1300" b="0" i="1" dirty="0">
                <a:effectLst/>
                <a:latin typeface="inherit"/>
              </a:rPr>
              <a:t>Stardom</a:t>
            </a:r>
            <a:r>
              <a:rPr lang="en-US" sz="1300" b="0" i="0" dirty="0">
                <a:effectLst/>
                <a:latin typeface="Arial" panose="020B0604020202020204" pitchFamily="34" charset="0"/>
              </a:rPr>
              <a:t>.’ Today in our studio we have Maggie Smith, a famous actress. Hello, Maggie.</a:t>
            </a:r>
          </a:p>
          <a:p>
            <a:pPr algn="l" fontAlgn="base"/>
            <a:r>
              <a:rPr lang="en-US" sz="1300" b="1" i="0" dirty="0">
                <a:effectLst/>
                <a:latin typeface="inherit"/>
              </a:rPr>
              <a:t>Maggie</a:t>
            </a:r>
            <a:r>
              <a:rPr lang="en-US" sz="1300" b="0" i="0" dirty="0">
                <a:effectLst/>
                <a:latin typeface="Arial" panose="020B0604020202020204" pitchFamily="34" charset="0"/>
              </a:rPr>
              <a:t>: Hello. It’s so nice being here, thank you for inviting me.</a:t>
            </a:r>
          </a:p>
          <a:p>
            <a:pPr algn="l" fontAlgn="base"/>
            <a:r>
              <a:rPr lang="en-US" sz="1300" b="1" i="0" dirty="0">
                <a:effectLst/>
                <a:latin typeface="inherit"/>
              </a:rPr>
              <a:t>Presenter</a:t>
            </a:r>
            <a:r>
              <a:rPr lang="en-US" sz="1300" b="0" i="0" dirty="0">
                <a:effectLst/>
                <a:latin typeface="Arial" panose="020B0604020202020204" pitchFamily="34" charset="0"/>
              </a:rPr>
              <a:t>: Could you please tell us about what led you to become an actress?</a:t>
            </a:r>
          </a:p>
          <a:p>
            <a:pPr algn="l" fontAlgn="base"/>
            <a:r>
              <a:rPr lang="en-US" sz="1300" b="1" i="0" dirty="0">
                <a:effectLst/>
                <a:latin typeface="inherit"/>
              </a:rPr>
              <a:t>Maggie</a:t>
            </a:r>
            <a:r>
              <a:rPr lang="en-US" sz="1300" b="0" i="0" dirty="0">
                <a:effectLst/>
                <a:latin typeface="Arial" panose="020B0604020202020204" pitchFamily="34" charset="0"/>
              </a:rPr>
              <a:t>: Well, it’s a long story and it’s connected with my musical education.</a:t>
            </a:r>
          </a:p>
          <a:p>
            <a:pPr algn="l" fontAlgn="base"/>
            <a:r>
              <a:rPr lang="en-US" sz="1300" b="1" i="0" dirty="0">
                <a:effectLst/>
                <a:latin typeface="inherit"/>
              </a:rPr>
              <a:t>Presenter</a:t>
            </a:r>
            <a:r>
              <a:rPr lang="en-US" sz="1300" b="0" i="0" dirty="0">
                <a:effectLst/>
                <a:latin typeface="Arial" panose="020B0604020202020204" pitchFamily="34" charset="0"/>
              </a:rPr>
              <a:t>: Did you attend a musical school?</a:t>
            </a:r>
          </a:p>
          <a:p>
            <a:pPr algn="l" fontAlgn="base"/>
            <a:r>
              <a:rPr lang="en-US" sz="1300" b="1" i="0" dirty="0">
                <a:effectLst/>
                <a:latin typeface="inherit"/>
              </a:rPr>
              <a:t>Maggie</a:t>
            </a:r>
            <a:r>
              <a:rPr lang="en-US" sz="1300" b="0" i="0" dirty="0">
                <a:effectLst/>
                <a:latin typeface="Arial" panose="020B0604020202020204" pitchFamily="34" charset="0"/>
              </a:rPr>
              <a:t>: When I was nine years old, I started playing the piano. I was obsessed. I needed to play for several hours every day. But….I wasn’t great, though I was good and I had tremendous passion. I didn’t have any real technical skill, so no matter how much I </a:t>
            </a:r>
            <a:r>
              <a:rPr lang="en-US" sz="1300" b="0" i="0" dirty="0" err="1">
                <a:effectLst/>
                <a:latin typeface="Arial" panose="020B0604020202020204" pitchFamily="34" charset="0"/>
              </a:rPr>
              <a:t>practised</a:t>
            </a:r>
            <a:r>
              <a:rPr lang="en-US" sz="1300" b="0" i="0" dirty="0">
                <a:effectLst/>
                <a:latin typeface="Arial" panose="020B0604020202020204" pitchFamily="34" charset="0"/>
              </a:rPr>
              <a:t> I was never going to be able to really play in front of people. I had tremendous stage fright. Still, the piano was the beginning of me going, “I need an outlet. I need a vehicle.” And then from music, I joined the drama club in high school. I got on stage and I went, ‘Oh wow. No stage fright.’ I couldn’t do public speaking, and I couldn’t play the piano in front of people, but I could act. I found that being on stage I felt, ‘This is home.’ I felt an immediate right thing, and the exchange between the audience and the actors on stage was so fulfilling. I just went, ‘That is the conversation I want to have.’ It was unequivocal. There was nobody acting in my family, but there didn’t need to be. I just understood what I wanted to do at once.</a:t>
            </a:r>
          </a:p>
          <a:p>
            <a:pPr algn="l" fontAlgn="base"/>
            <a:r>
              <a:rPr lang="en-US" sz="1300" b="1" i="0" dirty="0">
                <a:effectLst/>
                <a:latin typeface="inherit"/>
              </a:rPr>
              <a:t>Presenter</a:t>
            </a:r>
            <a:r>
              <a:rPr lang="en-US" sz="1300" b="0" i="0" dirty="0">
                <a:effectLst/>
                <a:latin typeface="Arial" panose="020B0604020202020204" pitchFamily="34" charset="0"/>
              </a:rPr>
              <a:t>: Was it easy to find your director? Would you like to try directing yourself?</a:t>
            </a:r>
          </a:p>
          <a:p>
            <a:pPr algn="l" fontAlgn="base"/>
            <a:r>
              <a:rPr lang="en-US" sz="1300" b="1" i="0" dirty="0">
                <a:effectLst/>
                <a:latin typeface="inherit"/>
              </a:rPr>
              <a:t>Maggie</a:t>
            </a:r>
            <a:r>
              <a:rPr lang="en-US" sz="1300" b="0" i="0" dirty="0">
                <a:effectLst/>
                <a:latin typeface="Arial" panose="020B0604020202020204" pitchFamily="34" charset="0"/>
              </a:rPr>
              <a:t>: Well, speaking about working with good directors, that has always been a certain kismet with me. I was lucky. There was a period in the 1980s where you had people who were born to direct, born to shepherd stories. Like David Lynch, who was so unusual, such a rare storyteller, so personal and private, and dreamlike from his subconscious. You know, people ask me why I don’t direct. Well, it’s because I’ve worked with people where that’s what they were born to do, and it’s a little intimidating after you’ve worked with a rash of those people one after another. Then it’s like, ‘I like acting. Acting is good.’</a:t>
            </a:r>
          </a:p>
          <a:p>
            <a:pPr algn="l" fontAlgn="base"/>
            <a:r>
              <a:rPr lang="en-US" sz="1300" b="1" i="0" dirty="0">
                <a:effectLst/>
                <a:latin typeface="inherit"/>
              </a:rPr>
              <a:t>Presenter</a:t>
            </a:r>
            <a:r>
              <a:rPr lang="en-US" sz="1300" b="0" i="0" dirty="0">
                <a:effectLst/>
                <a:latin typeface="Arial" panose="020B0604020202020204" pitchFamily="34" charset="0"/>
              </a:rPr>
              <a:t>: What kind of films do you like acting in?</a:t>
            </a:r>
          </a:p>
          <a:p>
            <a:pPr algn="l" fontAlgn="base"/>
            <a:r>
              <a:rPr lang="en-US" sz="1300" b="1" i="0" dirty="0">
                <a:effectLst/>
                <a:latin typeface="inherit"/>
              </a:rPr>
              <a:t>Maggie</a:t>
            </a:r>
            <a:r>
              <a:rPr lang="en-US" sz="1300" b="0" i="0" dirty="0">
                <a:effectLst/>
                <a:latin typeface="Arial" panose="020B0604020202020204" pitchFamily="34" charset="0"/>
              </a:rPr>
              <a:t>: I don’t think the genre matters much. I even try not to look at the story itself because even a banal story may turn into a blockbuster. What I pay attention to, and fall in love with, is the script. If the script is good, I start just living in those dialogues or monologues.</a:t>
            </a:r>
          </a:p>
          <a:p>
            <a:pPr algn="l" fontAlgn="base"/>
            <a:r>
              <a:rPr lang="en-US" sz="1300" b="1" i="0" dirty="0">
                <a:effectLst/>
                <a:latin typeface="inherit"/>
              </a:rPr>
              <a:t>Presenter</a:t>
            </a:r>
            <a:r>
              <a:rPr lang="en-US" sz="1300" b="0" i="0" dirty="0">
                <a:effectLst/>
                <a:latin typeface="Arial" panose="020B0604020202020204" pitchFamily="34" charset="0"/>
              </a:rPr>
              <a:t>: You play a lot of family women. How come?</a:t>
            </a:r>
          </a:p>
          <a:p>
            <a:pPr algn="l" fontAlgn="base"/>
            <a:r>
              <a:rPr lang="en-US" sz="1300" b="1" i="0" dirty="0">
                <a:effectLst/>
                <a:latin typeface="inherit"/>
              </a:rPr>
              <a:t>Maggie</a:t>
            </a:r>
            <a:r>
              <a:rPr lang="en-US" sz="1300" b="0" i="0" dirty="0">
                <a:effectLst/>
                <a:latin typeface="Arial" panose="020B0604020202020204" pitchFamily="34" charset="0"/>
              </a:rPr>
              <a:t>: I’ve always played moms. I once played someone who wanted to be a mom. The thing with the role of a mother in our legacy, in world history, in world mythology, is that the role of a mother encompasses the entire universe. There is no limit to what you can express if you are representing that in a story. I’ve just got nominated for an Emmy for playing a mother!</a:t>
            </a:r>
          </a:p>
          <a:p>
            <a:pPr algn="l" fontAlgn="base"/>
            <a:r>
              <a:rPr lang="en-US" sz="1300" b="1" i="0" dirty="0">
                <a:effectLst/>
                <a:latin typeface="inherit"/>
              </a:rPr>
              <a:t>Presenter</a:t>
            </a:r>
            <a:r>
              <a:rPr lang="en-US" sz="1300" b="0" i="0" dirty="0">
                <a:effectLst/>
                <a:latin typeface="Arial" panose="020B0604020202020204" pitchFamily="34" charset="0"/>
              </a:rPr>
              <a:t>: Modern women are constantly looking for ways to be more beautiful. As a woman and as an actress, are you satisfied with your appearance?</a:t>
            </a:r>
          </a:p>
          <a:p>
            <a:pPr algn="l" fontAlgn="base"/>
            <a:r>
              <a:rPr lang="en-US" sz="1300" b="1" i="0" dirty="0">
                <a:effectLst/>
                <a:latin typeface="inherit"/>
              </a:rPr>
              <a:t>Maggie</a:t>
            </a:r>
            <a:r>
              <a:rPr lang="en-US" sz="1300" b="0" i="0" dirty="0">
                <a:effectLst/>
                <a:latin typeface="Arial" panose="020B0604020202020204" pitchFamily="34" charset="0"/>
              </a:rPr>
              <a:t>: I think that my looks through the years have served me well because I was never a great beauty and I was never cast as a great beauty. So I never leaned on it and I never really made that a high value. I’ve always been kind of androgynous and it’s one of the reasons why I love being an actress. I love experimenting with the male and the female in any character. That balance, the yin and the yang of that, is always in play, because everybody is male and female.</a:t>
            </a:r>
          </a:p>
          <a:p>
            <a:pPr algn="l" fontAlgn="base"/>
            <a:r>
              <a:rPr lang="en-US" sz="1300" b="1" i="0" dirty="0">
                <a:effectLst/>
                <a:latin typeface="inherit"/>
              </a:rPr>
              <a:t>Presenter</a:t>
            </a:r>
            <a:r>
              <a:rPr lang="en-US" sz="1300" b="0" i="0" dirty="0">
                <a:effectLst/>
                <a:latin typeface="Arial" panose="020B0604020202020204" pitchFamily="34" charset="0"/>
              </a:rPr>
              <a:t>: Thank you, Maggie. It has been a real pleasure talking with you today.</a:t>
            </a:r>
          </a:p>
          <a:p>
            <a:pPr algn="l" fontAlgn="base"/>
            <a:r>
              <a:rPr lang="en-US" sz="14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endParaRPr lang="en-US" sz="1200" b="0" i="0" dirty="0">
              <a:effectLst/>
              <a:latin typeface="Arial" panose="020B0604020202020204" pitchFamily="34" charset="0"/>
            </a:endParaRPr>
          </a:p>
        </p:txBody>
      </p:sp>
      <p:pic>
        <p:nvPicPr>
          <p:cNvPr id="5" name="Рисунок 4" descr="Изображение выглядит как текст, бильярдный шар&#10;&#10;Автоматически созданное описание">
            <a:extLst>
              <a:ext uri="{FF2B5EF4-FFF2-40B4-BE49-F238E27FC236}">
                <a16:creationId xmlns:a16="http://schemas.microsoft.com/office/drawing/2014/main" id="{96DA2408-F407-490A-B5D3-3CB036E20EF1}"/>
              </a:ext>
            </a:extLst>
          </p:cNvPr>
          <p:cNvPicPr>
            <a:picLocks noChangeAspect="1"/>
          </p:cNvPicPr>
          <p:nvPr/>
        </p:nvPicPr>
        <p:blipFill rotWithShape="1">
          <a:blip r:embed="rId2">
            <a:extLst>
              <a:ext uri="{28A0092B-C50C-407E-A947-70E740481C1C}">
                <a14:useLocalDpi xmlns:a14="http://schemas.microsoft.com/office/drawing/2010/main" val="0"/>
              </a:ext>
            </a:extLst>
          </a:blip>
          <a:srcRect l="23423" t="23769" r="23010" b="23625"/>
          <a:stretch/>
        </p:blipFill>
        <p:spPr>
          <a:xfrm>
            <a:off x="6699662" y="9257887"/>
            <a:ext cx="522515" cy="513151"/>
          </a:xfrm>
          <a:prstGeom prst="rect">
            <a:avLst/>
          </a:prstGeom>
        </p:spPr>
      </p:pic>
    </p:spTree>
    <p:extLst>
      <p:ext uri="{BB962C8B-B14F-4D97-AF65-F5344CB8AC3E}">
        <p14:creationId xmlns:p14="http://schemas.microsoft.com/office/powerpoint/2010/main" val="4104992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847E8F-176F-4DA0-AA21-310F2DF521CC}"/>
              </a:ext>
            </a:extLst>
          </p:cNvPr>
          <p:cNvSpPr txBox="1"/>
          <p:nvPr/>
        </p:nvSpPr>
        <p:spPr>
          <a:xfrm>
            <a:off x="282387" y="482042"/>
            <a:ext cx="6914218" cy="10495181"/>
          </a:xfrm>
          <a:prstGeom prst="rect">
            <a:avLst/>
          </a:prstGeom>
          <a:noFill/>
        </p:spPr>
        <p:txBody>
          <a:bodyPr wrap="square">
            <a:spAutoFit/>
          </a:bodyPr>
          <a:lstStyle/>
          <a:p>
            <a:pPr algn="ctr" fontAlgn="base"/>
            <a:r>
              <a:rPr lang="en-US" b="1" dirty="0">
                <a:effectLst/>
                <a:latin typeface="inherit"/>
              </a:rPr>
              <a:t>Ответы 3-9</a:t>
            </a:r>
          </a:p>
          <a:p>
            <a:pPr algn="ctr" fontAlgn="base"/>
            <a:endParaRPr lang="en-US" b="1" dirty="0">
              <a:effectLst/>
              <a:latin typeface="Playfair Display"/>
            </a:endParaRPr>
          </a:p>
          <a:p>
            <a:pPr algn="l" fontAlgn="base"/>
            <a:r>
              <a:rPr lang="en-US" sz="2000" b="0" i="0" dirty="0">
                <a:effectLst/>
                <a:latin typeface="Arial" panose="020B0604020202020204" pitchFamily="34" charset="0"/>
              </a:rPr>
              <a:t>3. What do we learn about Maggie’s musical education?</a:t>
            </a:r>
          </a:p>
          <a:p>
            <a:pPr algn="l" fontAlgn="base"/>
            <a:r>
              <a:rPr lang="en-US" sz="2000" b="0" i="0" dirty="0">
                <a:effectLst/>
                <a:latin typeface="Arial" panose="020B0604020202020204" pitchFamily="34" charset="0"/>
              </a:rPr>
              <a:t>3) </a:t>
            </a:r>
            <a:r>
              <a:rPr lang="en-US" sz="2000" b="1" i="0" dirty="0">
                <a:effectLst/>
                <a:latin typeface="inherit"/>
              </a:rPr>
              <a:t>She didn’t have a special music talent.</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4. Why did Maggie want to become an actress?</a:t>
            </a:r>
          </a:p>
          <a:p>
            <a:pPr algn="l" fontAlgn="base"/>
            <a:r>
              <a:rPr lang="en-US" sz="2000" b="0" i="0" dirty="0">
                <a:effectLst/>
                <a:latin typeface="Arial" panose="020B0604020202020204" pitchFamily="34" charset="0"/>
              </a:rPr>
              <a:t>2) </a:t>
            </a:r>
            <a:r>
              <a:rPr lang="en-US" sz="2000" b="1" i="0" dirty="0">
                <a:effectLst/>
                <a:latin typeface="inherit"/>
              </a:rPr>
              <a:t>Acting on stage felt natural to her.</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5. What does Maggie say about directors and directing?</a:t>
            </a:r>
          </a:p>
          <a:p>
            <a:pPr algn="l" fontAlgn="base"/>
            <a:r>
              <a:rPr lang="en-US" sz="2000" b="0" i="0" dirty="0">
                <a:effectLst/>
                <a:latin typeface="Arial" panose="020B0604020202020204" pitchFamily="34" charset="0"/>
              </a:rPr>
              <a:t>1) </a:t>
            </a:r>
            <a:r>
              <a:rPr lang="en-US" sz="2000" b="1" i="0" dirty="0">
                <a:effectLst/>
                <a:latin typeface="inherit"/>
              </a:rPr>
              <a:t>She thinks she was fortunate to work with many talented directors.</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6. What does Maggie say is the most important thing for her about a film?</a:t>
            </a:r>
          </a:p>
          <a:p>
            <a:pPr algn="l" fontAlgn="base"/>
            <a:r>
              <a:rPr lang="en-US" sz="2000" b="0" i="0" dirty="0">
                <a:effectLst/>
                <a:latin typeface="Arial" panose="020B0604020202020204" pitchFamily="34" charset="0"/>
              </a:rPr>
              <a:t>2) </a:t>
            </a:r>
            <a:r>
              <a:rPr lang="en-US" sz="2000" b="1" i="0" dirty="0">
                <a:effectLst/>
                <a:latin typeface="inherit"/>
              </a:rPr>
              <a:t>The screenplay.</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7. Maggie often plays mothers because …</a:t>
            </a:r>
          </a:p>
          <a:p>
            <a:pPr algn="l" fontAlgn="base"/>
            <a:r>
              <a:rPr lang="en-US" sz="2000" b="0" i="0" dirty="0">
                <a:effectLst/>
                <a:latin typeface="Arial" panose="020B0604020202020204" pitchFamily="34" charset="0"/>
              </a:rPr>
              <a:t>2) </a:t>
            </a:r>
            <a:r>
              <a:rPr lang="en-US" sz="2000" b="1" i="0" dirty="0">
                <a:effectLst/>
                <a:latin typeface="inherit"/>
              </a:rPr>
              <a:t>such roles provide lots of opportunities to an actress.</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8. What does Maggie think of her appearance?</a:t>
            </a:r>
          </a:p>
          <a:p>
            <a:pPr algn="l" fontAlgn="base"/>
            <a:r>
              <a:rPr lang="en-US" sz="2000" b="0" i="0" dirty="0">
                <a:effectLst/>
                <a:latin typeface="Arial" panose="020B0604020202020204" pitchFamily="34" charset="0"/>
              </a:rPr>
              <a:t>3) </a:t>
            </a:r>
            <a:r>
              <a:rPr lang="en-US" sz="2000" b="1" i="0" dirty="0">
                <a:effectLst/>
                <a:latin typeface="inherit"/>
              </a:rPr>
              <a:t>She thinks her looks don’t interfere with her job.</a:t>
            </a:r>
            <a:endParaRPr lang="en-US" sz="2000" b="0" i="0" dirty="0">
              <a:effectLst/>
              <a:latin typeface="Arial" panose="020B0604020202020204" pitchFamily="34" charset="0"/>
            </a:endParaRP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effectLst/>
                <a:latin typeface="Arial" panose="020B0604020202020204" pitchFamily="34" charset="0"/>
              </a:rPr>
              <a:t>9. What does Maggie love about being an actress?</a:t>
            </a:r>
          </a:p>
          <a:p>
            <a:pPr algn="l" fontAlgn="base"/>
            <a:r>
              <a:rPr lang="en-US" sz="2000" b="0" i="0" dirty="0">
                <a:effectLst/>
                <a:latin typeface="Arial" panose="020B0604020202020204" pitchFamily="34" charset="0"/>
              </a:rPr>
              <a:t>3) </a:t>
            </a:r>
            <a:r>
              <a:rPr lang="en-US" sz="2000" b="1" i="0" dirty="0">
                <a:effectLst/>
                <a:latin typeface="inherit"/>
              </a:rPr>
              <a:t>Being able to express complex characters.</a:t>
            </a:r>
            <a:endParaRPr lang="en-US" sz="2000" b="0" i="0" dirty="0">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CFA75981-88E2-45A3-A9C0-2EB8C9C2FF7D}"/>
              </a:ext>
            </a:extLst>
          </p:cNvPr>
          <p:cNvSpPr/>
          <p:nvPr/>
        </p:nvSpPr>
        <p:spPr>
          <a:xfrm>
            <a:off x="363070" y="451157"/>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pic>
        <p:nvPicPr>
          <p:cNvPr id="5" name="Рисунок 4"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97AB4BB4-FA7F-4496-BDFD-95678B2F78E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816287" y="9444207"/>
            <a:ext cx="522515" cy="513151"/>
          </a:xfrm>
          <a:prstGeom prst="rect">
            <a:avLst/>
          </a:prstGeom>
        </p:spPr>
      </p:pic>
    </p:spTree>
    <p:extLst>
      <p:ext uri="{BB962C8B-B14F-4D97-AF65-F5344CB8AC3E}">
        <p14:creationId xmlns:p14="http://schemas.microsoft.com/office/powerpoint/2010/main" val="33061428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A31C6F-AC74-4E66-AA80-9CE4078CE829}"/>
              </a:ext>
            </a:extLst>
          </p:cNvPr>
          <p:cNvSpPr txBox="1"/>
          <p:nvPr/>
        </p:nvSpPr>
        <p:spPr>
          <a:xfrm>
            <a:off x="618567" y="595264"/>
            <a:ext cx="5062816" cy="5355312"/>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 </a:t>
            </a:r>
          </a:p>
          <a:p>
            <a:pPr algn="l" fontAlgn="base"/>
            <a:r>
              <a:rPr lang="en-US" b="1" i="0" dirty="0">
                <a:effectLst/>
                <a:latin typeface="inherit"/>
              </a:rPr>
              <a:t>Answers</a:t>
            </a:r>
            <a:r>
              <a:rPr lang="en-US" b="0" i="0" dirty="0">
                <a:effectLst/>
                <a:latin typeface="Arial" panose="020B0604020202020204" pitchFamily="34" charset="0"/>
              </a:rPr>
              <a:t>:</a:t>
            </a:r>
          </a:p>
          <a:p>
            <a:pPr algn="l" fontAlgn="base">
              <a:lnSpc>
                <a:spcPct val="150000"/>
              </a:lnSpc>
            </a:pP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cs typeface="Arial" panose="020B0604020202020204" pitchFamily="34" charset="0"/>
              </a:rPr>
              <a:t>A — 3: Where they live</a:t>
            </a:r>
          </a:p>
          <a:p>
            <a:pPr algn="l" fontAlgn="base">
              <a:lnSpc>
                <a:spcPct val="150000"/>
              </a:lnSpc>
            </a:pPr>
            <a:r>
              <a:rPr lang="en-US" b="0" i="0" dirty="0">
                <a:effectLst/>
                <a:latin typeface="Arial" panose="020B0604020202020204" pitchFamily="34" charset="0"/>
                <a:cs typeface="Arial" panose="020B0604020202020204" pitchFamily="34" charset="0"/>
              </a:rPr>
              <a:t>B — 2: How they get their food</a:t>
            </a:r>
          </a:p>
          <a:p>
            <a:pPr algn="l" fontAlgn="base">
              <a:lnSpc>
                <a:spcPct val="150000"/>
              </a:lnSpc>
            </a:pPr>
            <a:r>
              <a:rPr lang="en-US" b="0" i="0" dirty="0">
                <a:effectLst/>
                <a:latin typeface="Arial" panose="020B0604020202020204" pitchFamily="34" charset="0"/>
                <a:cs typeface="Arial" panose="020B0604020202020204" pitchFamily="34" charset="0"/>
              </a:rPr>
              <a:t>C — 7: How they breed</a:t>
            </a:r>
          </a:p>
          <a:p>
            <a:pPr algn="l" fontAlgn="base">
              <a:lnSpc>
                <a:spcPct val="150000"/>
              </a:lnSpc>
            </a:pPr>
            <a:r>
              <a:rPr lang="en-US" b="0" i="0" dirty="0">
                <a:effectLst/>
                <a:latin typeface="Arial" panose="020B0604020202020204" pitchFamily="34" charset="0"/>
                <a:cs typeface="Arial" panose="020B0604020202020204" pitchFamily="34" charset="0"/>
              </a:rPr>
              <a:t>D — 5: How they confuse the scientists</a:t>
            </a:r>
          </a:p>
          <a:p>
            <a:pPr algn="l" fontAlgn="base">
              <a:lnSpc>
                <a:spcPct val="150000"/>
              </a:lnSpc>
            </a:pPr>
            <a:r>
              <a:rPr lang="en-US" b="0" i="0" dirty="0">
                <a:effectLst/>
                <a:latin typeface="Arial" panose="020B0604020202020204" pitchFamily="34" charset="0"/>
                <a:cs typeface="Arial" panose="020B0604020202020204" pitchFamily="34" charset="0"/>
              </a:rPr>
              <a:t>E — 1: How people used to treat them</a:t>
            </a:r>
          </a:p>
          <a:p>
            <a:pPr algn="l" fontAlgn="base">
              <a:lnSpc>
                <a:spcPct val="150000"/>
              </a:lnSpc>
            </a:pPr>
            <a:r>
              <a:rPr lang="en-US" b="0" i="0" dirty="0">
                <a:effectLst/>
                <a:latin typeface="Arial" panose="020B0604020202020204" pitchFamily="34" charset="0"/>
                <a:cs typeface="Arial" panose="020B0604020202020204" pitchFamily="34" charset="0"/>
              </a:rPr>
              <a:t>F — 4: How people start to collect their images</a:t>
            </a:r>
          </a:p>
          <a:p>
            <a:pPr algn="l" fontAlgn="base">
              <a:lnSpc>
                <a:spcPct val="150000"/>
              </a:lnSpc>
            </a:pPr>
            <a:r>
              <a:rPr lang="en-US" b="0" i="0" dirty="0">
                <a:effectLst/>
                <a:latin typeface="Arial" panose="020B0604020202020204" pitchFamily="34" charset="0"/>
                <a:cs typeface="Arial" panose="020B0604020202020204" pitchFamily="34" charset="0"/>
              </a:rPr>
              <a:t>G — 8: What endangers them</a:t>
            </a: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10</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599825" y="465946"/>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8" name="TextBox 7">
            <a:extLst>
              <a:ext uri="{FF2B5EF4-FFF2-40B4-BE49-F238E27FC236}">
                <a16:creationId xmlns:a16="http://schemas.microsoft.com/office/drawing/2014/main" id="{394AC32D-F11F-4A49-A297-DDEDCA6B7658}"/>
              </a:ext>
            </a:extLst>
          </p:cNvPr>
          <p:cNvSpPr txBox="1"/>
          <p:nvPr/>
        </p:nvSpPr>
        <p:spPr>
          <a:xfrm>
            <a:off x="1674159" y="4935772"/>
            <a:ext cx="3778622" cy="646331"/>
          </a:xfrm>
          <a:prstGeom prst="rect">
            <a:avLst/>
          </a:prstGeom>
          <a:noFill/>
        </p:spPr>
        <p:txBody>
          <a:bodyPr wrap="square">
            <a:spAutoFit/>
          </a:bodyPr>
          <a:lstStyle/>
          <a:p>
            <a:pPr algn="ctr" fontAlgn="base"/>
            <a:r>
              <a:rPr lang="ru-RU" b="1" dirty="0">
                <a:solidFill>
                  <a:srgbClr val="111111"/>
                </a:solidFill>
                <a:effectLst/>
                <a:latin typeface="inherit"/>
              </a:rPr>
              <a:t>Задание 11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0" name="TextBox 9">
            <a:extLst>
              <a:ext uri="{FF2B5EF4-FFF2-40B4-BE49-F238E27FC236}">
                <a16:creationId xmlns:a16="http://schemas.microsoft.com/office/drawing/2014/main" id="{9B71EF4A-1F95-4949-9573-DDD2FE0BE7D9}"/>
              </a:ext>
            </a:extLst>
          </p:cNvPr>
          <p:cNvSpPr txBox="1"/>
          <p:nvPr/>
        </p:nvSpPr>
        <p:spPr>
          <a:xfrm>
            <a:off x="546440" y="5219700"/>
            <a:ext cx="6945086" cy="4196020"/>
          </a:xfrm>
          <a:prstGeom prst="rect">
            <a:avLst/>
          </a:prstGeom>
          <a:noFill/>
        </p:spPr>
        <p:txBody>
          <a:bodyPr wrap="square">
            <a:spAutoFit/>
          </a:bodyPr>
          <a:lstStyle/>
          <a:p>
            <a:pPr algn="l" fontAlgn="base"/>
            <a:endParaRPr lang="ru-RU" b="0" i="0" dirty="0">
              <a:effectLst/>
              <a:latin typeface="Arial" panose="020B0604020202020204" pitchFamily="34" charset="0"/>
            </a:endParaRPr>
          </a:p>
          <a:p>
            <a:pPr algn="l" fontAlgn="base"/>
            <a:r>
              <a:rPr lang="en-US" b="1" i="0" dirty="0">
                <a:effectLst/>
                <a:latin typeface="inherit"/>
              </a:rPr>
              <a:t>Answers</a:t>
            </a:r>
            <a:r>
              <a:rPr lang="en-US" b="0" i="0" dirty="0">
                <a:effectLst/>
                <a:latin typeface="Arial" panose="020B0604020202020204" pitchFamily="34" charset="0"/>
              </a:rPr>
              <a:t>:</a:t>
            </a:r>
          </a:p>
          <a:p>
            <a:pPr algn="l" fontAlgn="base"/>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A – 5: why the EU uses so many official languages</a:t>
            </a:r>
          </a:p>
          <a:p>
            <a:pPr algn="l" fontAlgn="base">
              <a:lnSpc>
                <a:spcPct val="150000"/>
              </a:lnSpc>
            </a:pPr>
            <a:r>
              <a:rPr lang="en-US" b="0" i="0" dirty="0">
                <a:effectLst/>
                <a:latin typeface="Arial" panose="020B0604020202020204" pitchFamily="34" charset="0"/>
              </a:rPr>
              <a:t>B – 3: that the EU launches, often online</a:t>
            </a:r>
          </a:p>
          <a:p>
            <a:pPr algn="l" fontAlgn="base">
              <a:lnSpc>
                <a:spcPct val="150000"/>
              </a:lnSpc>
            </a:pPr>
            <a:r>
              <a:rPr lang="en-US" b="0" i="0" dirty="0">
                <a:effectLst/>
                <a:latin typeface="Arial" panose="020B0604020202020204" pitchFamily="34" charset="0"/>
              </a:rPr>
              <a:t>C – 7: why the EU uses more languages than multinational bodies</a:t>
            </a:r>
          </a:p>
          <a:p>
            <a:pPr algn="l" fontAlgn="base">
              <a:lnSpc>
                <a:spcPct val="150000"/>
              </a:lnSpc>
            </a:pPr>
            <a:r>
              <a:rPr lang="en-US" b="0" i="0" dirty="0">
                <a:effectLst/>
                <a:latin typeface="Arial" panose="020B0604020202020204" pitchFamily="34" charset="0"/>
              </a:rPr>
              <a:t>D – 1: with more members than the EU</a:t>
            </a:r>
          </a:p>
          <a:p>
            <a:pPr algn="l" fontAlgn="base">
              <a:lnSpc>
                <a:spcPct val="150000"/>
              </a:lnSpc>
            </a:pPr>
            <a:r>
              <a:rPr lang="en-US" b="0" i="0" dirty="0">
                <a:effectLst/>
                <a:latin typeface="Arial" panose="020B0604020202020204" pitchFamily="34" charset="0"/>
              </a:rPr>
              <a:t>E – 4: which is a little over </a:t>
            </a:r>
            <a:r>
              <a:rPr lang="en-US" b="0" i="1" dirty="0">
                <a:effectLst/>
                <a:latin typeface="inherit"/>
              </a:rPr>
              <a:t>€</a:t>
            </a:r>
            <a:r>
              <a:rPr lang="en-US" b="0" i="0" dirty="0">
                <a:effectLst/>
                <a:latin typeface="Arial" panose="020B0604020202020204" pitchFamily="34" charset="0"/>
              </a:rPr>
              <a:t> 2 for every citizen</a:t>
            </a:r>
          </a:p>
          <a:p>
            <a:pPr algn="l" fontAlgn="base">
              <a:lnSpc>
                <a:spcPct val="150000"/>
              </a:lnSpc>
            </a:pPr>
            <a:r>
              <a:rPr lang="en-US" b="0" i="0" dirty="0">
                <a:effectLst/>
                <a:latin typeface="Arial" panose="020B0604020202020204" pitchFamily="34" charset="0"/>
              </a:rPr>
              <a:t>F – 2: which is usually their mother tongue</a:t>
            </a:r>
          </a:p>
          <a:p>
            <a:pPr algn="l" fontAlgn="base">
              <a:lnSpc>
                <a:spcPct val="150000"/>
              </a:lnSpc>
            </a:pPr>
            <a:r>
              <a:rPr lang="en-US" b="0" i="0" dirty="0">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0921E0B3-E57B-478C-B9D3-7C787182C6A7}"/>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7851" y="9060811"/>
            <a:ext cx="522515" cy="513151"/>
          </a:xfrm>
          <a:prstGeom prst="rect">
            <a:avLst/>
          </a:prstGeom>
        </p:spPr>
      </p:pic>
      <p:pic>
        <p:nvPicPr>
          <p:cNvPr id="12" name="Рисунок 11"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E353B490-4821-410A-A598-D0C6954BE0B1}"/>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9850" y="3923224"/>
            <a:ext cx="522515" cy="513151"/>
          </a:xfrm>
          <a:prstGeom prst="rect">
            <a:avLst/>
          </a:prstGeom>
        </p:spPr>
      </p:pic>
    </p:spTree>
    <p:extLst>
      <p:ext uri="{BB962C8B-B14F-4D97-AF65-F5344CB8AC3E}">
        <p14:creationId xmlns:p14="http://schemas.microsoft.com/office/powerpoint/2010/main" val="2039515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890526" y="645062"/>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12-18</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492030" y="359081"/>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492030" y="1014394"/>
            <a:ext cx="6910255" cy="8679299"/>
          </a:xfrm>
          <a:prstGeom prst="rect">
            <a:avLst/>
          </a:prstGeom>
          <a:noFill/>
        </p:spPr>
        <p:txBody>
          <a:bodyPr wrap="square">
            <a:spAutoFit/>
          </a:bodyPr>
          <a:lstStyle/>
          <a:p>
            <a:pPr algn="l" fontAlgn="base"/>
            <a:r>
              <a:rPr lang="en-US"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12. What problem is raised in the article?</a:t>
            </a:r>
          </a:p>
          <a:p>
            <a:pPr algn="l" fontAlgn="base"/>
            <a:r>
              <a:rPr lang="en-US" b="1" i="0" dirty="0">
                <a:effectLst/>
                <a:latin typeface="inherit"/>
              </a:rPr>
              <a:t>D) Lack of water supplies on Earth.</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13. According to the author, the information published in the US Geological Survey is meant to …</a:t>
            </a:r>
          </a:p>
          <a:p>
            <a:pPr algn="l" fontAlgn="base"/>
            <a:r>
              <a:rPr lang="en-US" b="1" i="0" dirty="0">
                <a:effectLst/>
                <a:latin typeface="inherit"/>
              </a:rPr>
              <a:t>A) help to monitor the state of the country’s water resources.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14. The author thinks that outer space …</a:t>
            </a:r>
          </a:p>
          <a:p>
            <a:pPr algn="l" fontAlgn="base"/>
            <a:r>
              <a:rPr lang="en-US" b="1" i="0" dirty="0">
                <a:effectLst/>
                <a:latin typeface="inherit"/>
              </a:rPr>
              <a:t>D) is a source of important supplies.</a:t>
            </a:r>
            <a:endParaRPr lang="en-US" b="0" i="0" dirty="0">
              <a:effectLst/>
              <a:latin typeface="inherit"/>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15. According to the author, the space water sources may be used for …</a:t>
            </a:r>
          </a:p>
          <a:p>
            <a:pPr algn="l" fontAlgn="base"/>
            <a:r>
              <a:rPr lang="en-US" b="1" i="0" dirty="0">
                <a:effectLst/>
                <a:latin typeface="inherit"/>
              </a:rPr>
              <a:t>B) fuel production.</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16. The </a:t>
            </a:r>
            <a:r>
              <a:rPr lang="en-US" b="0" i="1" dirty="0">
                <a:effectLst/>
                <a:latin typeface="inherit"/>
              </a:rPr>
              <a:t>Google </a:t>
            </a:r>
            <a:r>
              <a:rPr lang="en-US" b="0" i="0" dirty="0">
                <a:effectLst/>
                <a:latin typeface="Arial" panose="020B0604020202020204" pitchFamily="34" charset="0"/>
              </a:rPr>
              <a:t>and </a:t>
            </a:r>
            <a:r>
              <a:rPr lang="en-US" b="0" i="1" dirty="0">
                <a:effectLst/>
                <a:latin typeface="inherit"/>
              </a:rPr>
              <a:t>Microsoft</a:t>
            </a:r>
            <a:r>
              <a:rPr lang="en-US" b="0" i="0" dirty="0">
                <a:effectLst/>
                <a:latin typeface="Arial" panose="020B0604020202020204" pitchFamily="34" charset="0"/>
              </a:rPr>
              <a:t> (paragraph 9) are mentioned to …</a:t>
            </a:r>
          </a:p>
          <a:p>
            <a:pPr algn="l" fontAlgn="base"/>
            <a:r>
              <a:rPr lang="en-US" b="1" i="0" dirty="0">
                <a:effectLst/>
                <a:latin typeface="inherit"/>
              </a:rPr>
              <a:t>B) prove that asteroids can be commercially attractive.</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17. The expression </a:t>
            </a:r>
            <a:r>
              <a:rPr lang="en-US" b="0" i="1" dirty="0">
                <a:effectLst/>
                <a:latin typeface="inherit"/>
              </a:rPr>
              <a:t>“put the gears in motion”</a:t>
            </a:r>
            <a:r>
              <a:rPr lang="en-US" b="0" i="0" dirty="0">
                <a:effectLst/>
                <a:latin typeface="Arial" panose="020B0604020202020204" pitchFamily="34" charset="0"/>
              </a:rPr>
              <a:t> in “…it is wise to </a:t>
            </a:r>
            <a:r>
              <a:rPr lang="en-US" b="1" i="0" dirty="0">
                <a:effectLst/>
                <a:latin typeface="inherit"/>
              </a:rPr>
              <a:t>put the gears in motion</a:t>
            </a:r>
            <a:r>
              <a:rPr lang="en-US" b="0" i="0" dirty="0">
                <a:effectLst/>
                <a:latin typeface="Arial" panose="020B0604020202020204" pitchFamily="34" charset="0"/>
              </a:rPr>
              <a:t> now” (paragraph 9) means …</a:t>
            </a:r>
          </a:p>
          <a:p>
            <a:pPr algn="l" fontAlgn="base"/>
            <a:r>
              <a:rPr lang="en-US" b="1" i="0" dirty="0">
                <a:effectLst/>
                <a:latin typeface="inherit"/>
              </a:rPr>
              <a:t>C) to begin.</a:t>
            </a:r>
            <a:endParaRPr lang="en-US" b="0" i="0" dirty="0">
              <a:effectLst/>
              <a:latin typeface="inherit"/>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18. What idea is stressed in the last two paragraphs?</a:t>
            </a:r>
          </a:p>
          <a:p>
            <a:pPr algn="l" fontAlgn="base"/>
            <a:r>
              <a:rPr lang="en-US" b="1" i="0" dirty="0">
                <a:effectLst/>
                <a:latin typeface="inherit"/>
              </a:rPr>
              <a:t>C) There is room for further achievements in space exploration.</a:t>
            </a:r>
            <a:endParaRPr lang="en-US" b="0" i="0" dirty="0">
              <a:effectLst/>
              <a:latin typeface="Arial" panose="020B0604020202020204" pitchFamily="34" charset="0"/>
            </a:endParaRPr>
          </a:p>
          <a:p>
            <a:pPr algn="l" fontAlgn="base"/>
            <a:r>
              <a:rPr lang="en-US" b="0" i="0" dirty="0">
                <a:solidFill>
                  <a:srgbClr val="555555"/>
                </a:solidFill>
                <a:effectLst/>
                <a:latin typeface="Arial" panose="020B0604020202020204" pitchFamily="34" charset="0"/>
              </a:rPr>
              <a:t> </a:t>
            </a:r>
          </a:p>
          <a:p>
            <a:pPr algn="l" fontAlgn="base"/>
            <a:endParaRPr lang="en-US" b="0" i="0" dirty="0">
              <a:effectLst/>
              <a:latin typeface="Arial" panose="020B0604020202020204" pitchFamily="34" charset="0"/>
            </a:endParaRPr>
          </a:p>
        </p:txBody>
      </p:sp>
      <p:pic>
        <p:nvPicPr>
          <p:cNvPr id="7" name="Рисунок 6"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3A23941B-74F3-4FE8-9757-6F8CED96FD85}"/>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806387" y="9168430"/>
            <a:ext cx="522515" cy="513151"/>
          </a:xfrm>
          <a:prstGeom prst="rect">
            <a:avLst/>
          </a:prstGeom>
        </p:spPr>
      </p:pic>
    </p:spTree>
    <p:extLst>
      <p:ext uri="{BB962C8B-B14F-4D97-AF65-F5344CB8AC3E}">
        <p14:creationId xmlns:p14="http://schemas.microsoft.com/office/powerpoint/2010/main" val="80599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5C9814-6330-4B52-BB21-87CEA44840D9}"/>
              </a:ext>
            </a:extLst>
          </p:cNvPr>
          <p:cNvSpPr txBox="1"/>
          <p:nvPr/>
        </p:nvSpPr>
        <p:spPr>
          <a:xfrm>
            <a:off x="1674159" y="595264"/>
            <a:ext cx="3778622" cy="369332"/>
          </a:xfrm>
          <a:prstGeom prst="rect">
            <a:avLst/>
          </a:prstGeom>
          <a:noFill/>
        </p:spPr>
        <p:txBody>
          <a:bodyPr wrap="square">
            <a:spAutoFit/>
          </a:bodyPr>
          <a:lstStyle/>
          <a:p>
            <a:pPr algn="ctr" fontAlgn="base"/>
            <a:r>
              <a:rPr lang="ru-RU" b="1" dirty="0">
                <a:solidFill>
                  <a:srgbClr val="111111"/>
                </a:solidFill>
                <a:effectLst/>
                <a:latin typeface="inherit"/>
              </a:rPr>
              <a:t>Задание 1</a:t>
            </a:r>
            <a:r>
              <a:rPr lang="en-US" b="1" dirty="0">
                <a:solidFill>
                  <a:srgbClr val="111111"/>
                </a:solidFill>
                <a:effectLst/>
                <a:latin typeface="inherit"/>
              </a:rPr>
              <a:t>9-24</a:t>
            </a:r>
            <a:endParaRPr lang="ru-RU" b="1" dirty="0">
              <a:solidFill>
                <a:srgbClr val="111111"/>
              </a:solidFill>
              <a:effectLst/>
              <a:latin typeface="Playfair Display"/>
            </a:endParaRPr>
          </a:p>
        </p:txBody>
      </p:sp>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9" name="TextBox 8">
            <a:extLst>
              <a:ext uri="{FF2B5EF4-FFF2-40B4-BE49-F238E27FC236}">
                <a16:creationId xmlns:a16="http://schemas.microsoft.com/office/drawing/2014/main" id="{820DB1D4-C476-460D-B2D7-2FB10CCBD404}"/>
              </a:ext>
            </a:extLst>
          </p:cNvPr>
          <p:cNvSpPr txBox="1"/>
          <p:nvPr/>
        </p:nvSpPr>
        <p:spPr>
          <a:xfrm>
            <a:off x="510988" y="1279556"/>
            <a:ext cx="4814047" cy="2534027"/>
          </a:xfrm>
          <a:prstGeom prst="rect">
            <a:avLst/>
          </a:prstGeom>
          <a:noFill/>
        </p:spPr>
        <p:txBody>
          <a:bodyPr wrap="square">
            <a:spAutoFit/>
          </a:bodyPr>
          <a:lstStyle/>
          <a:p>
            <a:pPr algn="l" fontAlgn="base">
              <a:lnSpc>
                <a:spcPct val="150000"/>
              </a:lnSpc>
            </a:pPr>
            <a:r>
              <a:rPr lang="en-US" b="0" i="0" dirty="0">
                <a:effectLst/>
                <a:latin typeface="Arial" panose="020B0604020202020204" pitchFamily="34" charset="0"/>
              </a:rPr>
              <a:t>19. </a:t>
            </a:r>
            <a:r>
              <a:rPr lang="en-US" b="1" i="0" dirty="0">
                <a:effectLst/>
                <a:latin typeface="Arial" panose="020B0604020202020204" pitchFamily="34" charset="0"/>
              </a:rPr>
              <a:t>DOESNOTHELP</a:t>
            </a:r>
          </a:p>
          <a:p>
            <a:pPr algn="l" fontAlgn="base">
              <a:lnSpc>
                <a:spcPct val="150000"/>
              </a:lnSpc>
            </a:pPr>
            <a:r>
              <a:rPr lang="en-US" dirty="0">
                <a:latin typeface="Arial" panose="020B0604020202020204" pitchFamily="34" charset="0"/>
              </a:rPr>
              <a:t>20. </a:t>
            </a:r>
            <a:r>
              <a:rPr lang="en-US" b="1" dirty="0">
                <a:latin typeface="Arial" panose="020B0604020202020204" pitchFamily="34" charset="0"/>
              </a:rPr>
              <a:t>WEREINVENTED</a:t>
            </a:r>
          </a:p>
          <a:p>
            <a:pPr algn="l" fontAlgn="base">
              <a:lnSpc>
                <a:spcPct val="150000"/>
              </a:lnSpc>
            </a:pPr>
            <a:r>
              <a:rPr lang="en-US" b="0" i="0" dirty="0">
                <a:effectLst/>
                <a:latin typeface="Arial" panose="020B0604020202020204" pitchFamily="34" charset="0"/>
              </a:rPr>
              <a:t>21. </a:t>
            </a:r>
            <a:r>
              <a:rPr lang="en-US" b="1" i="0" dirty="0">
                <a:effectLst/>
                <a:latin typeface="Arial" panose="020B0604020202020204" pitchFamily="34" charset="0"/>
              </a:rPr>
              <a:t>WILLUSE</a:t>
            </a:r>
          </a:p>
          <a:p>
            <a:pPr algn="l" fontAlgn="base">
              <a:lnSpc>
                <a:spcPct val="150000"/>
              </a:lnSpc>
            </a:pPr>
            <a:r>
              <a:rPr lang="en-US" dirty="0">
                <a:latin typeface="Arial" panose="020B0604020202020204" pitchFamily="34" charset="0"/>
              </a:rPr>
              <a:t>22. </a:t>
            </a:r>
            <a:r>
              <a:rPr lang="en-US" b="1" dirty="0">
                <a:latin typeface="Arial" panose="020B0604020202020204" pitchFamily="34" charset="0"/>
              </a:rPr>
              <a:t>ISSITUATED</a:t>
            </a:r>
          </a:p>
          <a:p>
            <a:pPr algn="l" fontAlgn="base">
              <a:lnSpc>
                <a:spcPct val="150000"/>
              </a:lnSpc>
            </a:pPr>
            <a:r>
              <a:rPr lang="en-US" b="0" i="0" dirty="0">
                <a:effectLst/>
                <a:latin typeface="Arial" panose="020B0604020202020204" pitchFamily="34" charset="0"/>
              </a:rPr>
              <a:t>23. </a:t>
            </a:r>
            <a:r>
              <a:rPr lang="en-US" b="1" i="0" dirty="0">
                <a:effectLst/>
                <a:latin typeface="Arial" panose="020B0604020202020204" pitchFamily="34" charset="0"/>
              </a:rPr>
              <a:t>BUILT</a:t>
            </a:r>
          </a:p>
          <a:p>
            <a:pPr algn="l" fontAlgn="base">
              <a:lnSpc>
                <a:spcPct val="150000"/>
              </a:lnSpc>
            </a:pPr>
            <a:r>
              <a:rPr lang="en-US" dirty="0">
                <a:latin typeface="Arial" panose="020B0604020202020204" pitchFamily="34" charset="0"/>
              </a:rPr>
              <a:t>24.</a:t>
            </a:r>
            <a:r>
              <a:rPr lang="en-US" b="1" dirty="0">
                <a:latin typeface="Arial" panose="020B0604020202020204" pitchFamily="34" charset="0"/>
              </a:rPr>
              <a:t> VISITING</a:t>
            </a:r>
          </a:p>
        </p:txBody>
      </p:sp>
      <p:sp>
        <p:nvSpPr>
          <p:cNvPr id="12" name="TextBox 11">
            <a:extLst>
              <a:ext uri="{FF2B5EF4-FFF2-40B4-BE49-F238E27FC236}">
                <a16:creationId xmlns:a16="http://schemas.microsoft.com/office/drawing/2014/main" id="{870E68FB-C316-467E-9754-183C6BF55545}"/>
              </a:ext>
            </a:extLst>
          </p:cNvPr>
          <p:cNvSpPr txBox="1"/>
          <p:nvPr/>
        </p:nvSpPr>
        <p:spPr>
          <a:xfrm>
            <a:off x="1961070" y="4727276"/>
            <a:ext cx="3933370" cy="646331"/>
          </a:xfrm>
          <a:prstGeom prst="rect">
            <a:avLst/>
          </a:prstGeom>
          <a:noFill/>
        </p:spPr>
        <p:txBody>
          <a:bodyPr wrap="square">
            <a:spAutoFit/>
          </a:bodyPr>
          <a:lstStyle/>
          <a:p>
            <a:pPr algn="ctr" fontAlgn="base"/>
            <a:r>
              <a:rPr lang="ru-RU" b="1" dirty="0">
                <a:solidFill>
                  <a:srgbClr val="111111"/>
                </a:solidFill>
                <a:effectLst/>
                <a:latin typeface="inherit"/>
              </a:rPr>
              <a:t>Задания 2</a:t>
            </a:r>
            <a:r>
              <a:rPr lang="en-US" b="1" dirty="0">
                <a:solidFill>
                  <a:srgbClr val="111111"/>
                </a:solidFill>
                <a:effectLst/>
                <a:latin typeface="inherit"/>
              </a:rPr>
              <a:t>5</a:t>
            </a:r>
            <a:r>
              <a:rPr lang="ru-RU" b="1" dirty="0">
                <a:solidFill>
                  <a:srgbClr val="111111"/>
                </a:solidFill>
                <a:effectLst/>
                <a:latin typeface="inherit"/>
              </a:rPr>
              <a:t>-</a:t>
            </a:r>
            <a:r>
              <a:rPr lang="en-US" b="1" dirty="0">
                <a:solidFill>
                  <a:srgbClr val="111111"/>
                </a:solidFill>
                <a:effectLst/>
                <a:latin typeface="inherit"/>
              </a:rPr>
              <a:t>29</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p:txBody>
      </p:sp>
      <p:sp>
        <p:nvSpPr>
          <p:cNvPr id="13" name="TextBox 12">
            <a:extLst>
              <a:ext uri="{FF2B5EF4-FFF2-40B4-BE49-F238E27FC236}">
                <a16:creationId xmlns:a16="http://schemas.microsoft.com/office/drawing/2014/main" id="{FFC5C22C-E246-4115-B4ED-C6C0C8292388}"/>
              </a:ext>
            </a:extLst>
          </p:cNvPr>
          <p:cNvSpPr txBox="1"/>
          <p:nvPr/>
        </p:nvSpPr>
        <p:spPr>
          <a:xfrm>
            <a:off x="510988" y="5373607"/>
            <a:ext cx="3933370" cy="2534027"/>
          </a:xfrm>
          <a:prstGeom prst="rect">
            <a:avLst/>
          </a:prstGeom>
          <a:noFill/>
        </p:spPr>
        <p:txBody>
          <a:bodyPr wrap="square">
            <a:spAutoFit/>
          </a:bodyPr>
          <a:lstStyle/>
          <a:p>
            <a:pPr algn="l" fontAlgn="base">
              <a:lnSpc>
                <a:spcPct val="150000"/>
              </a:lnSpc>
            </a:pPr>
            <a:r>
              <a:rPr lang="en-US" b="1" i="0" dirty="0">
                <a:effectLst/>
                <a:latin typeface="inherit"/>
              </a:rPr>
              <a:t>Ответы</a:t>
            </a:r>
            <a:r>
              <a:rPr lang="en-US" b="0" i="0" dirty="0">
                <a:effectLst/>
                <a:latin typeface="Arial" panose="020B0604020202020204" pitchFamily="34" charset="0"/>
              </a:rPr>
              <a:t>:</a:t>
            </a:r>
            <a:endParaRPr lang="ru-RU"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25. </a:t>
            </a:r>
            <a:r>
              <a:rPr lang="en-US" b="1" i="0" dirty="0">
                <a:effectLst/>
                <a:latin typeface="Arial" panose="020B0604020202020204" pitchFamily="34" charset="0"/>
              </a:rPr>
              <a:t>ACTUALLY</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26.</a:t>
            </a:r>
            <a:r>
              <a:rPr lang="en-US" b="1" i="0" dirty="0">
                <a:effectLst/>
                <a:latin typeface="Arial" panose="020B0604020202020204" pitchFamily="34" charset="0"/>
              </a:rPr>
              <a:t> </a:t>
            </a:r>
            <a:r>
              <a:rPr lang="en-US" b="1" dirty="0">
                <a:latin typeface="Arial" panose="020B0604020202020204" pitchFamily="34" charset="0"/>
              </a:rPr>
              <a:t>RELATIONSHIPS</a:t>
            </a:r>
            <a:endParaRPr lang="en-US" dirty="0">
              <a:latin typeface="Arial" panose="020B0604020202020204" pitchFamily="34" charset="0"/>
            </a:endParaRPr>
          </a:p>
          <a:p>
            <a:pPr algn="l" fontAlgn="base">
              <a:lnSpc>
                <a:spcPct val="150000"/>
              </a:lnSpc>
            </a:pPr>
            <a:r>
              <a:rPr lang="en-US" b="0" i="0" dirty="0">
                <a:effectLst/>
                <a:latin typeface="Arial" panose="020B0604020202020204" pitchFamily="34" charset="0"/>
              </a:rPr>
              <a:t>27.</a:t>
            </a:r>
            <a:r>
              <a:rPr lang="en-US" b="1" i="0" dirty="0">
                <a:effectLst/>
                <a:latin typeface="Arial" panose="020B0604020202020204" pitchFamily="34" charset="0"/>
              </a:rPr>
              <a:t> INTERESTING</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28. </a:t>
            </a:r>
            <a:r>
              <a:rPr lang="en-US" b="1" i="0" dirty="0">
                <a:effectLst/>
                <a:latin typeface="Arial" panose="020B0604020202020204" pitchFamily="34" charset="0"/>
              </a:rPr>
              <a:t>GOVERNMENT</a:t>
            </a:r>
            <a:endParaRPr lang="en-US" b="0" i="0" dirty="0">
              <a:effectLst/>
              <a:latin typeface="Arial" panose="020B0604020202020204" pitchFamily="34" charset="0"/>
            </a:endParaRPr>
          </a:p>
          <a:p>
            <a:pPr algn="l" fontAlgn="base">
              <a:lnSpc>
                <a:spcPct val="150000"/>
              </a:lnSpc>
            </a:pPr>
            <a:r>
              <a:rPr lang="en-US" dirty="0">
                <a:latin typeface="Arial" panose="020B0604020202020204" pitchFamily="34" charset="0"/>
              </a:rPr>
              <a:t>29</a:t>
            </a:r>
            <a:r>
              <a:rPr lang="en-US" b="0" i="0" dirty="0">
                <a:effectLst/>
                <a:latin typeface="Arial" panose="020B0604020202020204" pitchFamily="34" charset="0"/>
              </a:rPr>
              <a:t>.</a:t>
            </a:r>
            <a:r>
              <a:rPr lang="en-US" b="1" i="0" dirty="0">
                <a:effectLst/>
                <a:latin typeface="Arial" panose="020B0604020202020204" pitchFamily="34" charset="0"/>
              </a:rPr>
              <a:t>IMPOSSIBLE</a:t>
            </a:r>
            <a:endParaRPr lang="en-US" dirty="0">
              <a:latin typeface="Arial" panose="020B0604020202020204" pitchFamily="34" charset="0"/>
            </a:endParaRPr>
          </a:p>
        </p:txBody>
      </p:sp>
      <p:pic>
        <p:nvPicPr>
          <p:cNvPr id="14" name="Рисунок 13"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D5C249BD-1F07-42A9-B84E-9A83BF2AFE60}"/>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58098" y="9216324"/>
            <a:ext cx="522515" cy="513151"/>
          </a:xfrm>
          <a:prstGeom prst="rect">
            <a:avLst/>
          </a:prstGeom>
        </p:spPr>
      </p:pic>
      <p:pic>
        <p:nvPicPr>
          <p:cNvPr id="15" name="Рисунок 14" descr="Изображение выглядит как текст, бильярдный шар&#10;&#10;Автоматически созданное описание">
            <a:hlinkClick r:id="rId4" action="ppaction://hlinksldjump"/>
            <a:extLst>
              <a:ext uri="{FF2B5EF4-FFF2-40B4-BE49-F238E27FC236}">
                <a16:creationId xmlns:a16="http://schemas.microsoft.com/office/drawing/2014/main" id="{C219E738-CA42-48D1-A66F-E46B68A9B78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526172" y="3715930"/>
            <a:ext cx="522515" cy="513151"/>
          </a:xfrm>
          <a:prstGeom prst="rect">
            <a:avLst/>
          </a:prstGeom>
        </p:spPr>
      </p:pic>
    </p:spTree>
    <p:extLst>
      <p:ext uri="{BB962C8B-B14F-4D97-AF65-F5344CB8AC3E}">
        <p14:creationId xmlns:p14="http://schemas.microsoft.com/office/powerpoint/2010/main" val="1069811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6F8F4BDA-0454-460B-91A4-62A5285E17E8}"/>
              </a:ext>
            </a:extLst>
          </p:cNvPr>
          <p:cNvSpPr/>
          <p:nvPr/>
        </p:nvSpPr>
        <p:spPr>
          <a:xfrm>
            <a:off x="363070" y="409739"/>
            <a:ext cx="1169894"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KEYS</a:t>
            </a:r>
            <a:endParaRPr lang="ru-RU" sz="2400" b="1" dirty="0">
              <a:solidFill>
                <a:schemeClr val="tx1"/>
              </a:solidFill>
            </a:endParaRPr>
          </a:p>
        </p:txBody>
      </p:sp>
      <p:sp>
        <p:nvSpPr>
          <p:cNvPr id="7" name="TextBox 6">
            <a:extLst>
              <a:ext uri="{FF2B5EF4-FFF2-40B4-BE49-F238E27FC236}">
                <a16:creationId xmlns:a16="http://schemas.microsoft.com/office/drawing/2014/main" id="{2185290B-670C-480C-AD32-12CF4202407C}"/>
              </a:ext>
            </a:extLst>
          </p:cNvPr>
          <p:cNvSpPr txBox="1"/>
          <p:nvPr/>
        </p:nvSpPr>
        <p:spPr>
          <a:xfrm>
            <a:off x="363070" y="645062"/>
            <a:ext cx="7144674" cy="7048083"/>
          </a:xfrm>
          <a:prstGeom prst="rect">
            <a:avLst/>
          </a:prstGeom>
          <a:noFill/>
        </p:spPr>
        <p:txBody>
          <a:bodyPr wrap="square">
            <a:spAutoFit/>
          </a:bodyPr>
          <a:lstStyle/>
          <a:p>
            <a:pPr algn="ctr" fontAlgn="base"/>
            <a:r>
              <a:rPr lang="en-US" b="1" dirty="0" err="1">
                <a:effectLst/>
                <a:latin typeface="inherit"/>
              </a:rPr>
              <a:t>Задания</a:t>
            </a:r>
            <a:r>
              <a:rPr lang="en-US" b="1" dirty="0">
                <a:effectLst/>
                <a:latin typeface="inherit"/>
              </a:rPr>
              <a:t> 30-36</a:t>
            </a:r>
            <a:endParaRPr lang="en-US" b="1" dirty="0">
              <a:effectLst/>
              <a:latin typeface="Playfair Display"/>
            </a:endParaRPr>
          </a:p>
          <a:p>
            <a:pPr algn="l" fontAlgn="base"/>
            <a:r>
              <a:rPr lang="en-US" b="0" i="0" dirty="0">
                <a:effectLst/>
                <a:latin typeface="Arial" panose="020B0604020202020204" pitchFamily="34" charset="0"/>
              </a:rPr>
              <a:t> </a:t>
            </a:r>
          </a:p>
          <a:p>
            <a:pPr algn="l" fontAlgn="base">
              <a:lnSpc>
                <a:spcPct val="150000"/>
              </a:lnSpc>
            </a:pPr>
            <a:r>
              <a:rPr lang="en-US" b="0" i="0" dirty="0">
                <a:effectLst/>
                <a:latin typeface="Arial" panose="020B0604020202020204" pitchFamily="34" charset="0"/>
              </a:rPr>
              <a:t> </a:t>
            </a:r>
          </a:p>
          <a:p>
            <a:pPr algn="l" fontAlgn="base"/>
            <a:r>
              <a:rPr lang="en-US" sz="2000" b="1" i="0" dirty="0" err="1">
                <a:effectLst/>
                <a:latin typeface="inherit"/>
              </a:rPr>
              <a:t>Ответы</a:t>
            </a:r>
            <a:r>
              <a:rPr lang="en-US" sz="2000" b="0" i="0" dirty="0">
                <a:effectLst/>
                <a:latin typeface="Arial" panose="020B0604020202020204" pitchFamily="34" charset="0"/>
              </a:rPr>
              <a:t>:</a:t>
            </a:r>
          </a:p>
          <a:p>
            <a:pPr algn="l" fontAlgn="base"/>
            <a:endParaRPr lang="ru-RU" sz="2000" b="0" i="0" dirty="0">
              <a:effectLst/>
              <a:latin typeface="Arial" panose="020B0604020202020204" pitchFamily="34" charset="0"/>
            </a:endParaRPr>
          </a:p>
          <a:p>
            <a:pPr algn="l" fontAlgn="base">
              <a:lnSpc>
                <a:spcPct val="150000"/>
              </a:lnSpc>
            </a:pPr>
            <a:r>
              <a:rPr lang="en-US" sz="2000" b="0" i="0" dirty="0">
                <a:effectLst/>
                <a:latin typeface="inherit"/>
              </a:rPr>
              <a:t>30. C) </a:t>
            </a:r>
            <a:r>
              <a:rPr lang="en-US" sz="2000" b="1" i="0" dirty="0">
                <a:effectLst/>
                <a:latin typeface="inherit"/>
              </a:rPr>
              <a:t>REMEMBER</a:t>
            </a:r>
            <a:endParaRPr lang="en-US" sz="2000" b="0" i="0" dirty="0">
              <a:effectLst/>
              <a:latin typeface="inherit"/>
            </a:endParaRPr>
          </a:p>
          <a:p>
            <a:pPr algn="l" fontAlgn="base">
              <a:lnSpc>
                <a:spcPct val="150000"/>
              </a:lnSpc>
            </a:pPr>
            <a:r>
              <a:rPr lang="en-US" sz="2000" b="0" i="0" dirty="0">
                <a:effectLst/>
                <a:latin typeface="inherit"/>
              </a:rPr>
              <a:t>31. B) </a:t>
            </a:r>
            <a:r>
              <a:rPr lang="en-US" sz="2000" b="1" i="0" dirty="0">
                <a:effectLst/>
                <a:latin typeface="inherit"/>
              </a:rPr>
              <a:t>ALTHOUGH</a:t>
            </a:r>
            <a:endParaRPr lang="en-US" sz="2000" dirty="0">
              <a:latin typeface="inherit"/>
            </a:endParaRPr>
          </a:p>
          <a:p>
            <a:pPr algn="l" fontAlgn="base">
              <a:lnSpc>
                <a:spcPct val="150000"/>
              </a:lnSpc>
            </a:pPr>
            <a:r>
              <a:rPr lang="en-US" sz="2000" b="0" i="0" dirty="0">
                <a:effectLst/>
                <a:latin typeface="inherit"/>
              </a:rPr>
              <a:t>32. D) </a:t>
            </a:r>
            <a:r>
              <a:rPr lang="en-US" sz="2000" b="1" i="0" dirty="0">
                <a:effectLst/>
                <a:latin typeface="inherit"/>
              </a:rPr>
              <a:t>OUT</a:t>
            </a:r>
            <a:endParaRPr lang="en-US" sz="2000" b="0" i="0" dirty="0">
              <a:effectLst/>
              <a:latin typeface="inherit"/>
            </a:endParaRPr>
          </a:p>
          <a:p>
            <a:pPr algn="l" fontAlgn="base">
              <a:lnSpc>
                <a:spcPct val="150000"/>
              </a:lnSpc>
            </a:pPr>
            <a:r>
              <a:rPr lang="en-US" sz="2000" b="0" i="0" dirty="0">
                <a:effectLst/>
                <a:latin typeface="inherit"/>
              </a:rPr>
              <a:t>33. C) </a:t>
            </a:r>
            <a:r>
              <a:rPr lang="en-US" sz="2000" b="1" i="0" dirty="0">
                <a:effectLst/>
                <a:latin typeface="inherit"/>
              </a:rPr>
              <a:t>CONSIDERED</a:t>
            </a:r>
            <a:endParaRPr lang="en-US" sz="2000" b="0" i="0" dirty="0">
              <a:effectLst/>
              <a:latin typeface="inherit"/>
            </a:endParaRPr>
          </a:p>
          <a:p>
            <a:pPr algn="l" fontAlgn="base">
              <a:lnSpc>
                <a:spcPct val="150000"/>
              </a:lnSpc>
            </a:pPr>
            <a:r>
              <a:rPr lang="en-US" sz="2000" b="0" i="0" dirty="0">
                <a:effectLst/>
                <a:latin typeface="inherit"/>
              </a:rPr>
              <a:t>34. B) </a:t>
            </a:r>
            <a:r>
              <a:rPr lang="en-US" sz="2000" b="1" i="0" dirty="0">
                <a:effectLst/>
                <a:latin typeface="inherit"/>
              </a:rPr>
              <a:t>SAID</a:t>
            </a:r>
            <a:endParaRPr lang="en-US" sz="2000" b="0" i="0" dirty="0">
              <a:effectLst/>
              <a:latin typeface="inherit"/>
            </a:endParaRPr>
          </a:p>
          <a:p>
            <a:pPr algn="l" fontAlgn="base">
              <a:lnSpc>
                <a:spcPct val="150000"/>
              </a:lnSpc>
            </a:pPr>
            <a:r>
              <a:rPr lang="en-US" sz="2000" b="0" i="0" dirty="0">
                <a:effectLst/>
                <a:latin typeface="inherit"/>
              </a:rPr>
              <a:t>35. A) </a:t>
            </a:r>
            <a:r>
              <a:rPr lang="en-US" sz="2000" b="1" i="0" dirty="0">
                <a:effectLst/>
                <a:latin typeface="inherit"/>
              </a:rPr>
              <a:t>STILL</a:t>
            </a:r>
          </a:p>
          <a:p>
            <a:pPr algn="l" fontAlgn="base">
              <a:lnSpc>
                <a:spcPct val="150000"/>
              </a:lnSpc>
            </a:pPr>
            <a:r>
              <a:rPr lang="en-US" sz="2000" dirty="0">
                <a:latin typeface="inherit"/>
              </a:rPr>
              <a:t>36. </a:t>
            </a:r>
            <a:r>
              <a:rPr lang="en-US" sz="2000" b="0" i="0" dirty="0">
                <a:effectLst/>
                <a:latin typeface="inherit"/>
              </a:rPr>
              <a:t>B) </a:t>
            </a:r>
            <a:r>
              <a:rPr lang="en-US" sz="2000" b="1" i="0" dirty="0">
                <a:effectLst/>
                <a:latin typeface="inherit"/>
              </a:rPr>
              <a:t>USED</a:t>
            </a:r>
            <a:endParaRPr lang="en-US" sz="2000" b="0" i="0" dirty="0">
              <a:effectLst/>
              <a:latin typeface="inherit"/>
            </a:endParaRPr>
          </a:p>
          <a:p>
            <a:pPr algn="l" fontAlgn="base"/>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a:p>
            <a:pPr algn="l" fontAlgn="base"/>
            <a:endParaRPr lang="en-US" b="0" i="0" dirty="0">
              <a:solidFill>
                <a:srgbClr val="555555"/>
              </a:solidFill>
              <a:effectLst/>
              <a:latin typeface="Arial" panose="020B0604020202020204" pitchFamily="34" charset="0"/>
            </a:endParaRPr>
          </a:p>
          <a:p>
            <a:pPr algn="l" fontAlgn="base"/>
            <a:r>
              <a:rPr lang="en-US" sz="2000" b="0" i="0" dirty="0">
                <a:solidFill>
                  <a:srgbClr val="555555"/>
                </a:solidFill>
                <a:effectLst/>
                <a:latin typeface="Arial" panose="020B0604020202020204" pitchFamily="34" charset="0"/>
              </a:rPr>
              <a:t> </a:t>
            </a:r>
          </a:p>
          <a:p>
            <a:pPr algn="l" fontAlgn="base"/>
            <a:r>
              <a:rPr lang="en-US" sz="2000" b="0" i="0" dirty="0">
                <a:solidFill>
                  <a:srgbClr val="555555"/>
                </a:solidFill>
                <a:effectLst/>
                <a:latin typeface="Arial" panose="020B0604020202020204" pitchFamily="34" charset="0"/>
              </a:rPr>
              <a:t> </a:t>
            </a:r>
          </a:p>
          <a:p>
            <a:pPr algn="l" fontAlgn="base">
              <a:lnSpc>
                <a:spcPct val="150000"/>
              </a:lnSpc>
            </a:pPr>
            <a:r>
              <a:rPr lang="en-US" b="0" i="0" dirty="0">
                <a:solidFill>
                  <a:srgbClr val="555555"/>
                </a:solidFill>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pic>
        <p:nvPicPr>
          <p:cNvPr id="11" name="Рисунок 10" descr="Изображение выглядит как текст, бильярдный шар&#10;&#10;Автоматически созданное описание">
            <a:hlinkClick r:id="rId2" action="ppaction://hlinksldjump"/>
            <a:extLst>
              <a:ext uri="{FF2B5EF4-FFF2-40B4-BE49-F238E27FC236}">
                <a16:creationId xmlns:a16="http://schemas.microsoft.com/office/drawing/2014/main" id="{C71189C2-79CC-40BB-BEB3-2C57BB6D8D0E}"/>
              </a:ext>
            </a:extLst>
          </p:cNvPr>
          <p:cNvPicPr>
            <a:picLocks noChangeAspect="1"/>
          </p:cNvPicPr>
          <p:nvPr/>
        </p:nvPicPr>
        <p:blipFill rotWithShape="1">
          <a:blip r:embed="rId3">
            <a:extLst>
              <a:ext uri="{28A0092B-C50C-407E-A947-70E740481C1C}">
                <a14:useLocalDpi xmlns:a14="http://schemas.microsoft.com/office/drawing/2010/main" val="0"/>
              </a:ext>
            </a:extLst>
          </a:blip>
          <a:srcRect l="23423" t="23769" r="23010" b="23625"/>
          <a:stretch/>
        </p:blipFill>
        <p:spPr>
          <a:xfrm>
            <a:off x="6674090" y="4706549"/>
            <a:ext cx="522515" cy="513151"/>
          </a:xfrm>
          <a:prstGeom prst="rect">
            <a:avLst/>
          </a:prstGeom>
        </p:spPr>
      </p:pic>
    </p:spTree>
    <p:extLst>
      <p:ext uri="{BB962C8B-B14F-4D97-AF65-F5344CB8AC3E}">
        <p14:creationId xmlns:p14="http://schemas.microsoft.com/office/powerpoint/2010/main" val="1878365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7213</TotalTime>
  <Words>6977</Words>
  <Application>Microsoft Office PowerPoint</Application>
  <PresentationFormat>Произвольный</PresentationFormat>
  <Paragraphs>589</Paragraphs>
  <Slides>26</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26</vt:i4>
      </vt:variant>
    </vt:vector>
  </HeadingPairs>
  <TitlesOfParts>
    <vt:vector size="36"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391</cp:revision>
  <dcterms:created xsi:type="dcterms:W3CDTF">2021-06-14T22:32:42Z</dcterms:created>
  <dcterms:modified xsi:type="dcterms:W3CDTF">2022-09-25T18:39:45Z</dcterms:modified>
</cp:coreProperties>
</file>