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8" r:id="rId2"/>
    <p:sldId id="263" r:id="rId3"/>
    <p:sldId id="266" r:id="rId4"/>
    <p:sldId id="259" r:id="rId5"/>
    <p:sldId id="267" r:id="rId6"/>
    <p:sldId id="268" r:id="rId7"/>
    <p:sldId id="269" r:id="rId8"/>
    <p:sldId id="285" r:id="rId9"/>
    <p:sldId id="273" r:id="rId10"/>
    <p:sldId id="270" r:id="rId11"/>
    <p:sldId id="287" r:id="rId12"/>
    <p:sldId id="284" r:id="rId13"/>
    <p:sldId id="282" r:id="rId14"/>
    <p:sldId id="277" r:id="rId15"/>
    <p:sldId id="281" r:id="rId16"/>
    <p:sldId id="283" r:id="rId17"/>
    <p:sldId id="272" r:id="rId18"/>
    <p:sldId id="278" r:id="rId19"/>
    <p:sldId id="279" r:id="rId20"/>
    <p:sldId id="271" r:id="rId21"/>
    <p:sldId id="288" r:id="rId22"/>
    <p:sldId id="280" r:id="rId23"/>
    <p:sldId id="274" r:id="rId24"/>
    <p:sldId id="264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dmin" initials="p" lastIdx="1" clrIdx="0">
    <p:extLst>
      <p:ext uri="{19B8F6BF-5375-455C-9EA6-DF929625EA0E}">
        <p15:presenceInfo xmlns:p15="http://schemas.microsoft.com/office/powerpoint/2012/main" userId="p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11-27T19:43:25.173" idx="1">
    <p:pos x="7680" y="0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924E44-5843-491B-A451-6F06F2D8AC23}" type="datetimeFigureOut">
              <a:rPr lang="ru-RU" smtClean="0"/>
              <a:t>05.01.2022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449FE7-420F-4151-83D6-CA1ED4338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5165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449FE7-420F-4151-83D6-CA1ED433876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8395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EB4B53-09C4-4AA2-A25B-F880C4F441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5DB3F4B-1EBD-498A-B77A-BE40A623F2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F70032E-01C2-4364-8491-85CBEE662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EA035-8114-410A-A434-F09969D0D4AF}" type="datetimeFigureOut">
              <a:rPr lang="ru-RU" smtClean="0"/>
              <a:t>05.01.2022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C102FA-0C93-4EAF-93EA-0177FD0D0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E56DDC6-AB9E-4F72-B8A0-AE7A69C20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295C2-AF4A-4DF4-9D7D-6BC016818D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2030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D312DD-6354-4C03-AF15-9249921CF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0A119A9-B59F-4CE6-B728-2C70F5E6EC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683AA6-D4C5-4E71-9C58-2AE2AA911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EA035-8114-410A-A434-F09969D0D4AF}" type="datetimeFigureOut">
              <a:rPr lang="ru-RU" smtClean="0"/>
              <a:t>05.01.2022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64E996-D42A-408A-8C84-938D6CB07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B438308-DB06-48D8-9B73-699EC0F66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295C2-AF4A-4DF4-9D7D-6BC016818D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2630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ADD51C-F209-47AB-85F0-FDB91FE82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E32BAEF-8A7F-4C38-9BCE-1D8ED9A977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74EDB8F-3C55-4360-A1AF-5F59904A6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EA035-8114-410A-A434-F09969D0D4AF}" type="datetimeFigureOut">
              <a:rPr lang="ru-RU" smtClean="0"/>
              <a:t>05.01.2022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D8AABD6-36F5-4464-B514-628179ADE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7FA8EEF-1A6E-475D-9D31-485332E26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295C2-AF4A-4DF4-9D7D-6BC016818D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2466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AEE6BB-DB26-47C2-9BCF-F162C9DAA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AD2BE5F-2ACA-4C2F-946C-9AFBEB2827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D3C7F84-F16D-4B14-84F6-292AA8CD48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8C3A17A-0D02-462E-BD86-1DA2B419B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EA035-8114-410A-A434-F09969D0D4AF}" type="datetimeFigureOut">
              <a:rPr lang="ru-RU" smtClean="0"/>
              <a:t>05.01.2022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7634C78-3E82-4C97-90AD-1BF231461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7D43A8F-82C6-42D6-BD02-4A61E6D46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295C2-AF4A-4DF4-9D7D-6BC016818D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135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E7A445-6BE0-47F7-90A2-5FD8A496A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6F1CE27-AFE1-4F88-A4E2-788BE96370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D73CBD8-356C-4FC2-A238-E99057C57A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B7DC290-3648-4B8E-8F93-81C2552DC6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0828BC8-C97D-4E7D-B669-C15A7533E3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11A4487-A4CB-4063-9F7D-EB9CD5BDE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EA035-8114-410A-A434-F09969D0D4AF}" type="datetimeFigureOut">
              <a:rPr lang="ru-RU" smtClean="0"/>
              <a:t>05.01.2022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A392113-F668-429B-A75F-FBC72EA2C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43E21AC-28BC-4DC5-B31E-3835A0335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295C2-AF4A-4DF4-9D7D-6BC016818D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7538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56079C-7EB3-4594-9423-91E805E7E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DDED940-4059-43DF-B1A0-DB686E4A4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EA035-8114-410A-A434-F09969D0D4AF}" type="datetimeFigureOut">
              <a:rPr lang="ru-RU" smtClean="0"/>
              <a:t>05.01.2022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8D40B95-A434-4455-8805-B82B4448E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CB11469-8BE9-4693-950A-56738AE67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295C2-AF4A-4DF4-9D7D-6BC016818D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187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E4F2A34-6447-468F-9709-DA3DC7E41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EA035-8114-410A-A434-F09969D0D4AF}" type="datetimeFigureOut">
              <a:rPr lang="ru-RU" smtClean="0"/>
              <a:t>05.01.2022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A89541C-4626-4E98-BBEC-BB1D381B6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E58626D-813C-4086-AFFC-107CB06B9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295C2-AF4A-4DF4-9D7D-6BC016818D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7451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770888-75FB-4D76-9C99-9E1FE4140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6072B8-B237-4DF4-920D-AC5AAC9865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5CBD771-A822-4387-B9A2-A7DE786312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5AFDB22-D00B-45B8-AFF2-CE1EDE870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EA035-8114-410A-A434-F09969D0D4AF}" type="datetimeFigureOut">
              <a:rPr lang="ru-RU" smtClean="0"/>
              <a:t>05.01.2022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E1CA52B-8476-44FD-8BE8-6D8B879FD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4B848A8-FEDE-464E-A82B-C8366E884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295C2-AF4A-4DF4-9D7D-6BC016818D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9313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84E793-A681-491D-81D2-F2302D4B1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CFFCF9F-26FE-4F39-9780-00E3C2D81E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9743785-79DF-4942-9167-36CDCC9852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64829B7-0801-466C-850D-EC20890FF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EA035-8114-410A-A434-F09969D0D4AF}" type="datetimeFigureOut">
              <a:rPr lang="ru-RU" smtClean="0"/>
              <a:t>05.01.2022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AA15233-EEF4-4548-9752-9334564D7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A53900A-F5E2-4231-8261-09D5C0126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295C2-AF4A-4DF4-9D7D-6BC016818D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2812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E57D13-3ECB-4D04-AD1F-E10C0C7CC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8264F7A-8F93-4FB6-B473-9CEA0D29AD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03D0417-6E26-4D5E-A6F3-AAB4254C2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EA035-8114-410A-A434-F09969D0D4AF}" type="datetimeFigureOut">
              <a:rPr lang="ru-RU" smtClean="0"/>
              <a:t>05.01.2022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1B1A26-085A-47D3-9CED-95E20270E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FD7CB6-3350-42F9-8492-B0E91BEC5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295C2-AF4A-4DF4-9D7D-6BC016818D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749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3C69338-1F66-45A6-B692-36DB1D2118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890331F-0745-4EFF-A8AA-9A8AA6A098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1A32FE2-7218-4FA1-AA04-4EA364EE2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EA035-8114-410A-A434-F09969D0D4AF}" type="datetimeFigureOut">
              <a:rPr lang="ru-RU" smtClean="0"/>
              <a:t>05.01.2022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94551B-648D-4219-949B-3B1BE95E6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ADD9501-044D-4AE4-ACEE-2B47301FB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295C2-AF4A-4DF4-9D7D-6BC016818D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6996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466304-40CC-4664-9CC9-3F3CEDF52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5213CB9-5644-4D9A-B41D-DE3C865924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9BDBE92-D535-497C-993B-8E2FA7D3D7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9EA035-8114-410A-A434-F09969D0D4AF}" type="datetimeFigureOut">
              <a:rPr lang="ru-RU" smtClean="0"/>
              <a:t>05.01.2022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929F4D-EE5A-43E2-B22E-D6CA066C94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C110EAA-EC15-4E29-89FD-06A5912112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0295C2-AF4A-4DF4-9D7D-6BC016818D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48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comments" Target="../comments/commen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5.png"/><Relationship Id="rId4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BA1B52AB-B4C3-44F1-A8A8-9DD350D83C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10718"/>
            <a:ext cx="12192001" cy="6971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5D6D207-8D11-452E-ADE8-F8D4252FBFC6}"/>
              </a:ext>
            </a:extLst>
          </p:cNvPr>
          <p:cNvSpPr txBox="1"/>
          <p:nvPr/>
        </p:nvSpPr>
        <p:spPr>
          <a:xfrm>
            <a:off x="2067951" y="1987826"/>
            <a:ext cx="7962314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</a:t>
            </a:r>
            <a:endParaRPr lang="ru-RU" sz="3600" dirty="0">
              <a:solidFill>
                <a:srgbClr val="00B05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Детский сад «Улыбка»-филиал Муниципального бюджетного дошкольного            образовательного учреждения-детский сад общеразвивающего вида</a:t>
            </a:r>
          </a:p>
          <a:p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«Солнышко» с. Боровиха.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600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</a:t>
            </a:r>
            <a:r>
              <a:rPr lang="ru-RU" sz="3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Проект </a:t>
            </a:r>
          </a:p>
          <a:p>
            <a:r>
              <a:rPr lang="ru-RU" sz="3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</a:t>
            </a:r>
            <a:r>
              <a:rPr lang="ru-RU" sz="3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«Знакомимся с    профессиями» </a:t>
            </a:r>
          </a:p>
          <a:p>
            <a:r>
              <a:rPr lang="ru-RU" sz="3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группа раннего </a:t>
            </a:r>
            <a:r>
              <a:rPr lang="ru-RU" sz="3200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возраста</a:t>
            </a:r>
            <a:r>
              <a:rPr lang="ru-RU" sz="3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«Звёздочки» </a:t>
            </a:r>
          </a:p>
          <a:p>
            <a:endParaRPr lang="ru-RU" sz="3600" dirty="0">
              <a:solidFill>
                <a:srgbClr val="00B05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3600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</a:t>
            </a:r>
          </a:p>
          <a:p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Подготовили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Ушакова Е.Е.</a:t>
            </a:r>
          </a:p>
          <a:p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          </a:t>
            </a: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Песенко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</a:t>
            </a:r>
            <a:r>
              <a:rPr lang="ru-RU" b="1">
                <a:latin typeface="Times New Roman" panose="02020603050405020304" pitchFamily="18" charset="0"/>
                <a:ea typeface="Times New Roman" panose="02020603050405020304" pitchFamily="18" charset="0"/>
              </a:rPr>
              <a:t>.В.</a:t>
            </a:r>
            <a:endParaRPr lang="ru-RU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BF14EC-BB60-409E-A20D-1BB307A85CF0}"/>
              </a:ext>
            </a:extLst>
          </p:cNvPr>
          <p:cNvSpPr txBox="1"/>
          <p:nvPr/>
        </p:nvSpPr>
        <p:spPr>
          <a:xfrm>
            <a:off x="5854506" y="5219479"/>
            <a:ext cx="63374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0822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553A2AFE-FCCA-482D-8DDA-AE4FABA81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05AE570-EDFF-4557-B40F-10A41D37CC28}"/>
              </a:ext>
            </a:extLst>
          </p:cNvPr>
          <p:cNvSpPr txBox="1"/>
          <p:nvPr/>
        </p:nvSpPr>
        <p:spPr>
          <a:xfrm>
            <a:off x="942536" y="679974"/>
            <a:ext cx="10213144" cy="54040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28600">
              <a:spcBef>
                <a:spcPts val="1125"/>
              </a:spcBef>
              <a:spcAft>
                <a:spcPts val="1125"/>
              </a:spcAft>
            </a:pPr>
            <a:r>
              <a:rPr lang="ru-RU" sz="24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Актуальность.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28600"/>
            <a:r>
              <a:rPr lang="ru-RU" sz="24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Детский сад является первой важной ступенью знакомства дошкольников с </a:t>
            </a:r>
            <a:r>
              <a:rPr lang="ru-RU" sz="2400" b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профессиями</a:t>
            </a:r>
            <a:r>
              <a:rPr lang="ru-RU" sz="24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что не только расширяет общую осведомленность об окружающем </a:t>
            </a:r>
            <a:r>
              <a:rPr lang="ru-RU" sz="2400" b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мире и кругозор детей</a:t>
            </a:r>
            <a:r>
              <a:rPr lang="ru-RU" sz="24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но и формирует у них определенный элементарный опыт, способствует </a:t>
            </a:r>
            <a:r>
              <a:rPr lang="ru-RU" sz="2400" b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ранней профессиональной ориентации</a:t>
            </a:r>
            <a:r>
              <a:rPr lang="ru-RU" sz="24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28600"/>
            <a:r>
              <a:rPr lang="ru-RU" sz="24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Игра - ведущий вид деятельности ребенка. В играх дошкольники воспроизводят все то, что они видят вокруг себя в жизни и деятельности взрослых. Подавляющее большинство игр детей посвящено отображению труда людей разных </a:t>
            </a:r>
            <a:r>
              <a:rPr lang="ru-RU" sz="2400" b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профессий</a:t>
            </a:r>
            <a:r>
              <a:rPr lang="ru-RU" sz="24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поэтому наиболее целесообразно проводить работу по </a:t>
            </a:r>
            <a:r>
              <a:rPr lang="ru-RU" sz="2400" b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ранней профориентации</a:t>
            </a:r>
            <a:r>
              <a:rPr lang="ru-RU" sz="24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дошкольников через организацию игровой деятельности.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28600"/>
            <a:r>
              <a:rPr lang="ru-RU" sz="24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Важно чтобы ребёнок с </a:t>
            </a:r>
            <a:r>
              <a:rPr lang="ru-RU" sz="2400" b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раннего</a:t>
            </a:r>
            <a:r>
              <a:rPr lang="ru-RU" sz="24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возраста проникся уважением к любой </a:t>
            </a:r>
            <a:r>
              <a:rPr lang="ru-RU" sz="2400" b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профессии</a:t>
            </a:r>
            <a:r>
              <a:rPr lang="ru-RU" sz="24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и понял, что любой </a:t>
            </a:r>
            <a:r>
              <a:rPr lang="ru-RU" sz="2400" b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профессиональный</a:t>
            </a:r>
            <a:r>
              <a:rPr lang="ru-RU" sz="24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труд должен приносить радость самому человеку и быть полезным окружающим людям.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0791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553A2AFE-FCCA-482D-8DDA-AE4FABA81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1228D62-7533-4989-BA4F-E4A602EF24E4}"/>
              </a:ext>
            </a:extLst>
          </p:cNvPr>
          <p:cNvSpPr txBox="1"/>
          <p:nvPr/>
        </p:nvSpPr>
        <p:spPr>
          <a:xfrm>
            <a:off x="1026942" y="740247"/>
            <a:ext cx="10086535" cy="5191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28600"/>
            <a:r>
              <a:rPr lang="ru-RU" sz="2400" u="sng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Цель</a:t>
            </a:r>
            <a:r>
              <a:rPr lang="ru-RU" sz="24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Формирование представлений детей раннего </a:t>
            </a: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возраста</a:t>
            </a:r>
            <a:r>
              <a:rPr lang="ru-RU" sz="24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о разнообразии </a:t>
            </a:r>
            <a:r>
              <a:rPr lang="ru-RU" sz="2400" b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профессий</a:t>
            </a:r>
            <a:r>
              <a:rPr lang="ru-RU" sz="24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посредством игровой деятельности.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28600"/>
            <a:r>
              <a:rPr lang="ru-RU" sz="2400" u="sng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Задачи </a:t>
            </a:r>
            <a:r>
              <a:rPr lang="ru-RU" sz="2400" b="0" u="sng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проекта</a:t>
            </a:r>
            <a:r>
              <a:rPr lang="ru-RU" sz="2400" u="sng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RU" sz="2400" u="sng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28600"/>
            <a:r>
              <a:rPr lang="ru-RU" sz="24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• знакомить детей с </a:t>
            </a:r>
            <a:r>
              <a:rPr lang="ru-RU" sz="2400" b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профессиями взрослых</a:t>
            </a:r>
            <a:r>
              <a:rPr lang="ru-RU" sz="24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с трудовыми действиями, совершаемые взрослыми с орудиями труда;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28600">
              <a:spcBef>
                <a:spcPts val="1125"/>
              </a:spcBef>
              <a:spcAft>
                <a:spcPts val="1125"/>
              </a:spcAft>
            </a:pPr>
            <a:r>
              <a:rPr lang="ru-RU" sz="24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• расширять и активизировать словарь по лексической теме «Профессии»;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28600">
              <a:spcBef>
                <a:spcPts val="1125"/>
              </a:spcBef>
              <a:spcAft>
                <a:spcPts val="1125"/>
              </a:spcAft>
            </a:pPr>
            <a:r>
              <a:rPr lang="ru-RU" sz="24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• развивать коммуникативные навыки;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28600">
              <a:spcBef>
                <a:spcPts val="1125"/>
              </a:spcBef>
              <a:spcAft>
                <a:spcPts val="1125"/>
              </a:spcAft>
            </a:pPr>
            <a:r>
              <a:rPr lang="ru-RU" sz="24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• развивать зрительное внимание и восприятие;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28600">
              <a:spcBef>
                <a:spcPts val="1125"/>
              </a:spcBef>
              <a:spcAft>
                <a:spcPts val="1125"/>
              </a:spcAft>
            </a:pPr>
            <a:r>
              <a:rPr lang="ru-RU" sz="24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• воспитывать бережное отношение к труду взрослых и результатам их труда.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28600"/>
            <a:r>
              <a:rPr lang="ru-RU" sz="1800" u="none" strike="noStrike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4573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553A2AFE-FCCA-482D-8DDA-AE4FABA81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DCBA21-B7C6-446E-9405-A7D141F06CFD}"/>
              </a:ext>
            </a:extLst>
          </p:cNvPr>
          <p:cNvSpPr txBox="1"/>
          <p:nvPr/>
        </p:nvSpPr>
        <p:spPr>
          <a:xfrm>
            <a:off x="787792" y="98474"/>
            <a:ext cx="10635174" cy="7094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80340" algn="l"/>
              </a:tabLst>
            </a:pPr>
            <a:r>
              <a:rPr lang="ru-RU" sz="24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Вид </a:t>
            </a:r>
            <a:r>
              <a:rPr lang="ru-RU" sz="2400" b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проекта</a:t>
            </a:r>
            <a:r>
              <a:rPr lang="ru-RU" sz="24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информационно - игровой.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tabLst>
                <a:tab pos="180340" algn="l"/>
              </a:tabLst>
            </a:pPr>
            <a:r>
              <a:rPr lang="ru-RU" sz="24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Продолжительность </a:t>
            </a:r>
            <a:r>
              <a:rPr lang="ru-RU" sz="2400" b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проекта</a:t>
            </a:r>
            <a:r>
              <a:rPr lang="ru-RU" sz="24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(сентябрь – ноябрь).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tabLst>
                <a:tab pos="180340" algn="l"/>
              </a:tabLst>
            </a:pPr>
            <a:r>
              <a:rPr lang="ru-RU" sz="2400" u="sng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Образовательная область</a:t>
            </a:r>
            <a:r>
              <a:rPr lang="ru-RU" sz="24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 «Социально – коммуникативное развитие». «Речевое развитие», «Физическое развитие», «Познавательное развитие».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tabLst>
                <a:tab pos="180340" algn="l"/>
              </a:tabLst>
            </a:pPr>
            <a:r>
              <a:rPr lang="ru-RU" sz="2400" u="sng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 форме реализации</a:t>
            </a:r>
            <a:r>
              <a:rPr lang="ru-RU" sz="24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индивидуально- </a:t>
            </a:r>
            <a:r>
              <a:rPr lang="ru-RU" sz="2400" b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групповой</a:t>
            </a:r>
            <a:r>
              <a:rPr lang="ru-RU" sz="24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Участники </a:t>
            </a:r>
            <a:r>
              <a:rPr lang="ru-RU" sz="2400" b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проекта</a:t>
            </a:r>
            <a:r>
              <a:rPr lang="ru-RU" sz="24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воспитатели, дети раннего возраста, родители.</a:t>
            </a:r>
            <a:r>
              <a:rPr lang="ru-RU" sz="2400" u="sng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endParaRPr lang="ru-RU" sz="2400" u="sng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400" u="sng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Ожидаемый результат</a:t>
            </a:r>
            <a:r>
              <a:rPr lang="ru-RU" sz="24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28600"/>
            <a:r>
              <a:rPr lang="ru-RU" sz="24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-сформировать у детей знания о </a:t>
            </a:r>
            <a:r>
              <a:rPr lang="ru-RU" sz="2400" b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профессиях,</a:t>
            </a:r>
            <a:r>
              <a:rPr lang="ru-RU" sz="24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умение различать </a:t>
            </a:r>
            <a:r>
              <a:rPr lang="ru-RU" sz="2400" b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профессии</a:t>
            </a:r>
            <a:r>
              <a:rPr lang="ru-RU" sz="24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по существенным признакам;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28600">
              <a:spcBef>
                <a:spcPts val="1125"/>
              </a:spcBef>
              <a:spcAft>
                <a:spcPts val="1125"/>
              </a:spcAft>
            </a:pPr>
            <a:r>
              <a:rPr lang="ru-RU" sz="24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-создать предметно- развивающую среды в группе по данной теме. (пополнение дидактических игр по теме, атрибутов к сюжетно – ролевым играм).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125"/>
              </a:spcBef>
              <a:spcAft>
                <a:spcPts val="1125"/>
              </a:spcAft>
            </a:pPr>
            <a:r>
              <a:rPr lang="ru-RU" sz="24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-активизировать творческий потенциал педагогов;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125"/>
              </a:spcBef>
              <a:spcAft>
                <a:spcPts val="1125"/>
              </a:spcAft>
            </a:pPr>
            <a:r>
              <a:rPr lang="ru-RU" sz="24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-вызвать интерес у детей и родителей.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tabLst>
                <a:tab pos="180340" algn="l"/>
              </a:tabLst>
            </a:pPr>
            <a:endParaRPr lang="ru-RU" sz="2400" dirty="0">
              <a:solidFill>
                <a:srgbClr val="11111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tabLst>
                <a:tab pos="180340" algn="l"/>
              </a:tabLst>
            </a:pP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999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553A2AFE-FCCA-482D-8DDA-AE4FABA81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423453-95D7-415A-BFDF-315BCD550532}"/>
              </a:ext>
            </a:extLst>
          </p:cNvPr>
          <p:cNvSpPr txBox="1"/>
          <p:nvPr/>
        </p:nvSpPr>
        <p:spPr>
          <a:xfrm>
            <a:off x="154745" y="182880"/>
            <a:ext cx="8992771" cy="3806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28600">
              <a:spcBef>
                <a:spcPts val="1125"/>
              </a:spcBef>
              <a:spcAft>
                <a:spcPts val="1125"/>
              </a:spcAft>
            </a:pPr>
            <a:r>
              <a:rPr lang="ru-RU" sz="24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1этап – подготовительный</a:t>
            </a:r>
          </a:p>
          <a:p>
            <a:pPr indent="228600">
              <a:spcBef>
                <a:spcPts val="1125"/>
              </a:spcBef>
              <a:spcAft>
                <a:spcPts val="1125"/>
              </a:spcAft>
            </a:pPr>
            <a:r>
              <a:rPr lang="ru-RU" sz="24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-подбор методической и художественной литературы по теме;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28600"/>
            <a:r>
              <a:rPr lang="ru-RU" sz="24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-определение темы </a:t>
            </a:r>
            <a:r>
              <a:rPr lang="ru-RU" sz="2400" b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проекта</a:t>
            </a:r>
            <a:r>
              <a:rPr lang="ru-RU" sz="24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обоснование его актуальности;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28600">
              <a:spcBef>
                <a:spcPts val="1125"/>
              </a:spcBef>
              <a:spcAft>
                <a:spcPts val="1125"/>
              </a:spcAft>
            </a:pPr>
            <a:r>
              <a:rPr lang="ru-RU" sz="24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-постановка целей и задач работы, планирование;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28600">
              <a:spcBef>
                <a:spcPts val="1125"/>
              </a:spcBef>
              <a:spcAft>
                <a:spcPts val="1125"/>
              </a:spcAft>
            </a:pPr>
            <a:r>
              <a:rPr lang="ru-RU" sz="24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-подбор дидактических игр, информационного, наглядного материала по теме;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28600">
              <a:spcBef>
                <a:spcPts val="1125"/>
              </a:spcBef>
              <a:spcAft>
                <a:spcPts val="1125"/>
              </a:spcAft>
            </a:pPr>
            <a:r>
              <a:rPr lang="ru-RU" sz="2400" kern="120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+mn-ea"/>
              </a:rPr>
              <a:t>-</a:t>
            </a:r>
            <a:r>
              <a:rPr lang="ru-RU" sz="24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+mn-ea"/>
              </a:rPr>
              <a:t>предварительная работа с детьми и их родителями.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6837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553A2AFE-FCCA-482D-8DDA-AE4FABA81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7CF7B9D-2391-4858-9647-69488E2B41D2}"/>
              </a:ext>
            </a:extLst>
          </p:cNvPr>
          <p:cNvSpPr txBox="1"/>
          <p:nvPr/>
        </p:nvSpPr>
        <p:spPr>
          <a:xfrm>
            <a:off x="4389120" y="211015"/>
            <a:ext cx="3307079" cy="66179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</a:pPr>
            <a:r>
              <a:rPr lang="ru-RU" sz="2400" kern="12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этап основной:</a:t>
            </a:r>
            <a:endParaRPr lang="ru-RU" sz="24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71755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4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Речевое развитие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-беседы о профессиях. (</a:t>
            </a:r>
            <a:r>
              <a:rPr lang="ru-RU" sz="2400" dirty="0">
                <a:solidFill>
                  <a:srgbClr val="0E0E0E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воспитатель, помощник воспитателя, повар, врач, дворник, строитель, шофер;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-рассматривание картинок с профессиями;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-занятие «Грузовичок»;</a:t>
            </a:r>
          </a:p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-дыхательная гимнастика «Накачай шины».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75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F2D38E6-A5A0-428E-AEC1-0FF8A8A447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627" y="379828"/>
            <a:ext cx="3865186" cy="51535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1E4A5EF-A473-44DB-A1CE-2C0F92DBE8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20" y="1227406"/>
            <a:ext cx="3759680" cy="50129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413168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553A2AFE-FCCA-482D-8DDA-AE4FABA81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4307C86-4968-44B4-B380-54A148E6D7E3}"/>
              </a:ext>
            </a:extLst>
          </p:cNvPr>
          <p:cNvSpPr txBox="1"/>
          <p:nvPr/>
        </p:nvSpPr>
        <p:spPr>
          <a:xfrm>
            <a:off x="159657" y="261257"/>
            <a:ext cx="5210629" cy="30442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71755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-пальчиковая гимнастика «Капуста», «Мы делили апельсин», «Я пеку, пеку…»;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71755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-физкультминутка «Грузовик», «Профессии»;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71755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-разучивание стихотворений о профессиях к конкурсу чтецов;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66FEA16-32A7-4D41-87DB-9E9E3C835D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3124" y="2075544"/>
            <a:ext cx="6028267" cy="4521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CB66C9-5E82-49C4-8F8B-1B7C975EE015}"/>
              </a:ext>
            </a:extLst>
          </p:cNvPr>
          <p:cNvSpPr txBox="1"/>
          <p:nvPr/>
        </p:nvSpPr>
        <p:spPr>
          <a:xfrm rot="10800000" flipV="1">
            <a:off x="159657" y="3464749"/>
            <a:ext cx="5052420" cy="1258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71755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чтение: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А.Барто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«Грузовик», «Самолёт», отрывок К. Чуковского «Доктор Айболит».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292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553A2AFE-FCCA-482D-8DDA-AE4FABA81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A99887D-3C15-4481-8EA7-407EF4925422}"/>
              </a:ext>
            </a:extLst>
          </p:cNvPr>
          <p:cNvSpPr txBox="1"/>
          <p:nvPr/>
        </p:nvSpPr>
        <p:spPr>
          <a:xfrm>
            <a:off x="221673" y="267004"/>
            <a:ext cx="11748654" cy="13610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71755">
              <a:lnSpc>
                <a:spcPct val="107000"/>
              </a:lnSpc>
              <a:spcAft>
                <a:spcPts val="800"/>
              </a:spcAft>
            </a:pPr>
            <a:r>
              <a:rPr lang="ru-RU" sz="2400" u="sng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Игровая деятельность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71755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-дидактическая игра: «Знакомимся с профессиями», «Собери грузовичок»,</a:t>
            </a:r>
            <a:r>
              <a:rPr lang="ru-RU" sz="24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«Суп или компот», «Что кому нужно?».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7894230-5E04-4D78-86BB-D7AD1F74F3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1155" y="1913207"/>
            <a:ext cx="5355477" cy="40166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AC563F4-D679-4464-9E6C-C3E445CE77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368" y="2416305"/>
            <a:ext cx="5355477" cy="40166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5957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553A2AFE-FCCA-482D-8DDA-AE4FABA81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C69EBCE-7975-4288-BA8C-E64D032E1248}"/>
              </a:ext>
            </a:extLst>
          </p:cNvPr>
          <p:cNvSpPr txBox="1"/>
          <p:nvPr/>
        </p:nvSpPr>
        <p:spPr>
          <a:xfrm>
            <a:off x="590843" y="333829"/>
            <a:ext cx="11451102" cy="468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71755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-конструирование: «Кроватка для куклы», «Дорога для машины», «Башня».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93EC0BE-D2BC-4AFB-971F-5F0EA58726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355" y="1539500"/>
            <a:ext cx="3692496" cy="49233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1168D8E-1185-44EE-85AD-D4C3EFD81A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257017" y="868224"/>
            <a:ext cx="3669492" cy="48926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723DEC9-30E3-4313-8EB1-2F6E5C4DB9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9246" y="1205671"/>
            <a:ext cx="3650376" cy="49233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82071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553A2AFE-FCCA-482D-8DDA-AE4FABA81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8DA9F5-B2A8-4B3F-A9FB-00CEF878E5A9}"/>
              </a:ext>
            </a:extLst>
          </p:cNvPr>
          <p:cNvSpPr txBox="1"/>
          <p:nvPr/>
        </p:nvSpPr>
        <p:spPr>
          <a:xfrm>
            <a:off x="492369" y="352084"/>
            <a:ext cx="87043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-сюжетно-ролевая игра: </a:t>
            </a:r>
            <a:r>
              <a:rPr lang="ru-RU" sz="24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«Больница». 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DDC7BFC-9C2B-4711-9617-07552156FC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52084"/>
            <a:ext cx="5997526" cy="44981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C2A58B5-5EFB-4E6D-AF9C-9427510742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151354"/>
            <a:ext cx="5486400" cy="4114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097760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553A2AFE-FCCA-482D-8DDA-AE4FABA81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17007E9-FC39-43A3-8C6E-66446D198C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474" y="323388"/>
            <a:ext cx="4658418" cy="62112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028FC9B-7727-4F8B-9667-59A3E4F3F2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269" y="562033"/>
            <a:ext cx="4539096" cy="60521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956273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553A2AFE-FCCA-482D-8DDA-AE4FABA81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375FC59-B583-45AA-BA63-1450D16DFB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459" y="365760"/>
            <a:ext cx="4594860" cy="61264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027A41D-8B5E-4888-AAE5-2DA5A0645C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93" y="962098"/>
            <a:ext cx="6712341" cy="50342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88C360C-D530-4203-A7CA-AEB7451FEA3D}"/>
              </a:ext>
            </a:extLst>
          </p:cNvPr>
          <p:cNvSpPr txBox="1"/>
          <p:nvPr/>
        </p:nvSpPr>
        <p:spPr>
          <a:xfrm>
            <a:off x="391886" y="365760"/>
            <a:ext cx="88029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-сюжетно-ролевая игра: «Салон красоты».</a:t>
            </a:r>
            <a:r>
              <a:rPr lang="ru-RU" sz="24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7127428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553A2AFE-FCCA-482D-8DDA-AE4FABA81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34CB8C7-70C4-42FF-84A0-9A47E1718479}"/>
              </a:ext>
            </a:extLst>
          </p:cNvPr>
          <p:cNvSpPr txBox="1"/>
          <p:nvPr/>
        </p:nvSpPr>
        <p:spPr>
          <a:xfrm>
            <a:off x="174172" y="290287"/>
            <a:ext cx="863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сюжетно-ролевая игра: </a:t>
            </a:r>
            <a:r>
              <a:rPr lang="ru-RU" sz="24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«Детский сад» «Готовим обед для куклы Кати», «Кафе».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DB78DB0-306E-4F8F-929A-E274C95544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628" y="888682"/>
            <a:ext cx="3886625" cy="52419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5E05DA7-8E42-43DB-9C1E-4C36042F58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08" y="1814732"/>
            <a:ext cx="5169688" cy="38772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192609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553A2AFE-FCCA-482D-8DDA-AE4FABA81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8AC9B09-E067-4ED7-A79E-EA9D8499B2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302" y="373858"/>
            <a:ext cx="4447149" cy="59295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4405B91-09CD-4944-9E6F-442F51C6C8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549" y="373858"/>
            <a:ext cx="4447149" cy="59295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74954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553A2AFE-FCCA-482D-8DDA-AE4FABA81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068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2D242FE-9B1B-4744-874E-B52276FEDC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53790">
            <a:off x="5848190" y="752316"/>
            <a:ext cx="5950632" cy="45649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CBA57FC-2ACF-45BC-A471-32AEA76E88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96092">
            <a:off x="232111" y="1806784"/>
            <a:ext cx="5729555" cy="42971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E8E356A-C583-43CF-924B-8A2C6C61912C}"/>
              </a:ext>
            </a:extLst>
          </p:cNvPr>
          <p:cNvSpPr txBox="1"/>
          <p:nvPr/>
        </p:nvSpPr>
        <p:spPr>
          <a:xfrm>
            <a:off x="3004457" y="3109463"/>
            <a:ext cx="61250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D1DF3B-EB7E-4F00-A79C-F2FF9F2C4FD1}"/>
              </a:ext>
            </a:extLst>
          </p:cNvPr>
          <p:cNvSpPr txBox="1"/>
          <p:nvPr/>
        </p:nvSpPr>
        <p:spPr>
          <a:xfrm>
            <a:off x="253217" y="576998"/>
            <a:ext cx="89415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-сюжетно-ролевая игра: «Автобус».</a:t>
            </a:r>
            <a:r>
              <a:rPr lang="ru-RU" sz="24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4274542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553A2AFE-FCCA-482D-8DDA-AE4FABA81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72F371-E843-4858-86CE-E002C3923F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8936" y="285849"/>
            <a:ext cx="4714728" cy="62863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5DA42B7-8F01-4A72-835A-803F54ACBC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92" y="285848"/>
            <a:ext cx="4714728" cy="62863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792517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553A2AFE-FCCA-482D-8DDA-AE4FABA81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C54D41E-5222-4312-A2F2-28E69379F4C6}"/>
              </a:ext>
            </a:extLst>
          </p:cNvPr>
          <p:cNvSpPr txBox="1"/>
          <p:nvPr/>
        </p:nvSpPr>
        <p:spPr>
          <a:xfrm>
            <a:off x="731520" y="177144"/>
            <a:ext cx="10874325" cy="863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71755">
              <a:lnSpc>
                <a:spcPct val="107000"/>
              </a:lnSpc>
              <a:spcAft>
                <a:spcPts val="800"/>
              </a:spcAft>
            </a:pPr>
            <a:r>
              <a:rPr lang="ru-RU" sz="2400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-подвижная игра: «Воробушки и автомобиль», «Автомобили», «Самолёты», «Поезд»;</a:t>
            </a:r>
            <a:r>
              <a:rPr lang="ru-RU" sz="2400" kern="12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-музыкальная игра: «Паровозик», «Самолёты».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VID-20211119-WA0019">
            <a:hlinkClick r:id="" action="ppaction://media"/>
            <a:extLst>
              <a:ext uri="{FF2B5EF4-FFF2-40B4-BE49-F238E27FC236}">
                <a16:creationId xmlns:a16="http://schemas.microsoft.com/office/drawing/2014/main" id="{0A1F9CC9-4CCB-4BDD-BF82-8751B93E52C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5380" y="1217538"/>
            <a:ext cx="9921240" cy="5456682"/>
          </a:xfrm>
          <a:prstGeom prst="roundRect">
            <a:avLst>
              <a:gd name="adj" fmla="val 5299"/>
            </a:avLst>
          </a:prstGeom>
          <a:ln>
            <a:noFill/>
          </a:ln>
          <a:effectLst/>
          <a:scene3d>
            <a:camera prst="orthographicFront"/>
            <a:lightRig rig="balanced" dir="t"/>
          </a:scene3d>
          <a:sp3d prstMaterial="plastic">
            <a:bevelT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01054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3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553A2AFE-FCCA-482D-8DDA-AE4FABA81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2D734B0-9A41-42EF-A064-07CF53BB5333}"/>
              </a:ext>
            </a:extLst>
          </p:cNvPr>
          <p:cNvSpPr txBox="1"/>
          <p:nvPr/>
        </p:nvSpPr>
        <p:spPr>
          <a:xfrm>
            <a:off x="502920" y="339950"/>
            <a:ext cx="6098344" cy="1258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71755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-просмотр мультфильмов: «Мы играем в доктора», «Все профессии нужны, все профессии важны», «Про машинки».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286CF49-AE63-43D1-B294-F355B21934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4044" y="1178169"/>
            <a:ext cx="6002216" cy="45016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9800DE8-7377-4B34-9187-F31A0177DE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" y="1938321"/>
            <a:ext cx="5645293" cy="42339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857726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553A2AFE-FCCA-482D-8DDA-AE4FABA81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06F98E9-1839-4164-BC3A-AFD7BF954B9F}"/>
              </a:ext>
            </a:extLst>
          </p:cNvPr>
          <p:cNvSpPr txBox="1"/>
          <p:nvPr/>
        </p:nvSpPr>
        <p:spPr>
          <a:xfrm>
            <a:off x="309489" y="168813"/>
            <a:ext cx="11211951" cy="468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71755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-экскурсия в пищевой блок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0452889-8EE4-43B1-9AE8-1BFDD26CCF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152" y="355851"/>
            <a:ext cx="5404360" cy="54043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B5D3837-1617-4DCB-B507-2650A690F7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40" y="1547445"/>
            <a:ext cx="6018271" cy="49368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597000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553A2AFE-FCCA-482D-8DDA-AE4FABA81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4E3DE9-A9FF-42F2-BFFE-FD39BE9BFD38}"/>
              </a:ext>
            </a:extLst>
          </p:cNvPr>
          <p:cNvSpPr txBox="1"/>
          <p:nvPr/>
        </p:nvSpPr>
        <p:spPr>
          <a:xfrm>
            <a:off x="362857" y="464457"/>
            <a:ext cx="88319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-экскурсия в медицинский кабинет</a:t>
            </a:r>
            <a:endParaRPr lang="ru-RU" sz="2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E38CB2F-F629-4C53-9DEE-5C887488AD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078" y="665310"/>
            <a:ext cx="5290457" cy="52904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D16936A-2334-4DAE-A9A1-957A3B6E5F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57" y="1501725"/>
            <a:ext cx="5005756" cy="50057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5953084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553A2AFE-FCCA-482D-8DDA-AE4FABA81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318024-D5D6-456C-8BE9-F9113D5E48C7}"/>
              </a:ext>
            </a:extLst>
          </p:cNvPr>
          <p:cNvSpPr txBox="1"/>
          <p:nvPr/>
        </p:nvSpPr>
        <p:spPr>
          <a:xfrm>
            <a:off x="208547" y="288759"/>
            <a:ext cx="11726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Участвовали в выставках:  « Я мечтаю стать….», «Профессия моей мамочки»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8DB0F34-ABA3-4F16-8550-AA85E3278B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74" y="2047601"/>
            <a:ext cx="5516114" cy="41370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04E7124-9013-4676-915F-D1BCA646B5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379" y="1399675"/>
            <a:ext cx="5694947" cy="42712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5014533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553A2AFE-FCCA-482D-8DDA-AE4FABA81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222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B5DE5AB-ED2C-4496-97FA-4BD3063A7A92}"/>
              </a:ext>
            </a:extLst>
          </p:cNvPr>
          <p:cNvSpPr txBox="1"/>
          <p:nvPr/>
        </p:nvSpPr>
        <p:spPr>
          <a:xfrm>
            <a:off x="464235" y="422031"/>
            <a:ext cx="5219113" cy="5368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71755">
              <a:lnSpc>
                <a:spcPct val="107000"/>
              </a:lnSpc>
              <a:spcAft>
                <a:spcPts val="800"/>
              </a:spcAft>
            </a:pP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71755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-наблюдение за работой дворника.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71755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71755">
              <a:lnSpc>
                <a:spcPct val="107000"/>
              </a:lnSpc>
              <a:spcAft>
                <a:spcPts val="800"/>
              </a:spcAft>
            </a:pPr>
            <a:r>
              <a:rPr lang="ru-RU" sz="24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Эстетическое развитие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71755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рисование: «Дорожки для автомобиля», «Разноцветные тарелочки».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71755">
              <a:lnSpc>
                <a:spcPct val="107000"/>
              </a:lnSpc>
              <a:spcAft>
                <a:spcPts val="800"/>
              </a:spcAft>
            </a:pPr>
            <a:r>
              <a:rPr lang="ru-RU" sz="24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 с родителями: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71755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-беседа родителей с детьми: «Профессии моих родителей.»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71755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-сбор фотографий профессий родителей.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F3101F4-E464-4F70-8867-B84C2D90FB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579" y="943352"/>
            <a:ext cx="5767752" cy="43258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6299979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553A2AFE-FCCA-482D-8DDA-AE4FABA81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DA050C6-010E-49E8-9205-6800AE72477F}"/>
              </a:ext>
            </a:extLst>
          </p:cNvPr>
          <p:cNvSpPr txBox="1"/>
          <p:nvPr/>
        </p:nvSpPr>
        <p:spPr>
          <a:xfrm>
            <a:off x="196948" y="211015"/>
            <a:ext cx="12323298" cy="9658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71755">
              <a:lnSpc>
                <a:spcPct val="107000"/>
              </a:lnSpc>
              <a:spcAft>
                <a:spcPts val="800"/>
              </a:spcAft>
            </a:pPr>
            <a:r>
              <a:rPr lang="ru-RU" sz="2400" u="sng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этап заключительный</a:t>
            </a:r>
            <a:endParaRPr lang="ru-RU" sz="24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71755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Подведение итогов работы: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C02B115-CF8A-4FC1-8384-3F0613DE1C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776" y="499419"/>
            <a:ext cx="8123276" cy="58591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41DC958-1ABF-4C75-9EDB-ED5A6428EB17}"/>
              </a:ext>
            </a:extLst>
          </p:cNvPr>
          <p:cNvSpPr txBox="1"/>
          <p:nvPr/>
        </p:nvSpPr>
        <p:spPr>
          <a:xfrm>
            <a:off x="196948" y="1176857"/>
            <a:ext cx="3601329" cy="362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71755" lvl="0" indent="-342900">
              <a:lnSpc>
                <a:spcPct val="107000"/>
              </a:lnSpc>
              <a:buFont typeface="+mj-lt"/>
              <a:buAutoNum type="arabicPeriod"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Развлечение «Знакомимся с профессиями»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71755" lvl="0" indent="-342900">
              <a:lnSpc>
                <a:spcPct val="107000"/>
              </a:lnSpc>
              <a:buFont typeface="+mj-lt"/>
              <a:buAutoNum type="arabicPeriod"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Альбом «Профессии моих родителей»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71755" lvl="0" indent="-342900">
              <a:lnSpc>
                <a:spcPct val="107000"/>
              </a:lnSpc>
              <a:buFont typeface="+mj-lt"/>
              <a:buAutoNum type="arabicPeriod"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Дидактическая игра «Знакомимся с профессиями»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71755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Презентация опыта.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7677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553A2AFE-FCCA-482D-8DDA-AE4FABA81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06680CE8-3781-4BFC-974D-9B58BC61EA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334" y="2658794"/>
            <a:ext cx="9531384" cy="3169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25A7253-E8B6-4ADC-B72F-1198B116B7F2}"/>
              </a:ext>
            </a:extLst>
          </p:cNvPr>
          <p:cNvSpPr txBox="1"/>
          <p:nvPr/>
        </p:nvSpPr>
        <p:spPr>
          <a:xfrm>
            <a:off x="2110154" y="1030021"/>
            <a:ext cx="7835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197466977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541</TotalTime>
  <Words>739</Words>
  <Application>Microsoft Office PowerPoint</Application>
  <PresentationFormat>Широкоэкранный</PresentationFormat>
  <Paragraphs>78</Paragraphs>
  <Slides>24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padmin</dc:creator>
  <cp:lastModifiedBy>BOSS</cp:lastModifiedBy>
  <cp:revision>13</cp:revision>
  <dcterms:created xsi:type="dcterms:W3CDTF">2021-11-27T12:37:48Z</dcterms:created>
  <dcterms:modified xsi:type="dcterms:W3CDTF">2022-01-05T16:58:15Z</dcterms:modified>
</cp:coreProperties>
</file>