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2" r:id="rId15"/>
    <p:sldId id="271" r:id="rId16"/>
    <p:sldId id="272" r:id="rId17"/>
    <p:sldId id="273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35DAE4B-C1ED-4E10-B6BC-91F199CEC3DB}" type="datetimeFigureOut">
              <a:rPr lang="ru-RU" smtClean="0"/>
              <a:t>20.03.2018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F177F69-CE69-4CFD-BAAF-A74092DFFA0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794935"/>
            <a:ext cx="6768751" cy="182809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accent2"/>
                </a:solidFill>
                <a:latin typeface="Comic Sans MS" pitchFamily="66" charset="0"/>
              </a:rPr>
              <a:t>Грамматика</a:t>
            </a:r>
            <a:endParaRPr lang="ru-RU" sz="8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3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Грамматика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31640" y="2564904"/>
            <a:ext cx="3200400" cy="3602736"/>
          </a:xfrm>
        </p:spPr>
        <p:txBody>
          <a:bodyPr/>
          <a:lstStyle/>
          <a:p>
            <a:r>
              <a:rPr lang="ru-RU" dirty="0" smtClean="0"/>
              <a:t>Морфология</a:t>
            </a:r>
          </a:p>
          <a:p>
            <a:endParaRPr lang="ru-RU" dirty="0"/>
          </a:p>
          <a:p>
            <a:pPr lvl="0">
              <a:buClr>
                <a:srgbClr val="AA2B1E"/>
              </a:buClr>
            </a:pPr>
            <a:r>
              <a:rPr lang="ru-RU" dirty="0" smtClean="0">
                <a:solidFill>
                  <a:prstClr val="black"/>
                </a:solidFill>
              </a:rPr>
              <a:t>        Предложение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644008" y="2564904"/>
            <a:ext cx="3200400" cy="3605212"/>
          </a:xfrm>
        </p:spPr>
        <p:txBody>
          <a:bodyPr/>
          <a:lstStyle/>
          <a:p>
            <a:r>
              <a:rPr lang="ru-RU" dirty="0" smtClean="0"/>
              <a:t>Синтаксис</a:t>
            </a:r>
          </a:p>
          <a:p>
            <a:endParaRPr lang="ru-RU" dirty="0"/>
          </a:p>
          <a:p>
            <a:r>
              <a:rPr lang="ru-RU" dirty="0" smtClean="0"/>
              <a:t>Словосочетание</a:t>
            </a:r>
          </a:p>
          <a:p>
            <a:r>
              <a:rPr lang="ru-RU" dirty="0"/>
              <a:t> </a:t>
            </a:r>
            <a:r>
              <a:rPr lang="ru-RU" dirty="0" smtClean="0"/>
              <a:t>            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131840" y="1772816"/>
            <a:ext cx="504056" cy="5760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508104" y="1772816"/>
            <a:ext cx="360040" cy="7920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3851920" y="2996952"/>
            <a:ext cx="1368152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28184" y="2996952"/>
            <a:ext cx="720080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88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6" y="260648"/>
            <a:ext cx="6845633" cy="1944216"/>
          </a:xfrm>
          <a:noFill/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Calibri"/>
                <a:cs typeface="Times New Roman"/>
              </a:rPr>
              <a:t>Умный друг – половина дороги</a:t>
            </a:r>
            <a:r>
              <a:rPr lang="ru-RU" dirty="0">
                <a:latin typeface="Calibri"/>
                <a:ea typeface="Calibri"/>
                <a:cs typeface="Times New Roman"/>
              </a:rPr>
              <a:t>. 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74168"/>
            <a:ext cx="7703867" cy="4293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65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95736" y="1340768"/>
            <a:ext cx="34018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П</a:t>
            </a:r>
            <a:r>
              <a:rPr lang="ru-RU" sz="4400" b="1" dirty="0" smtClean="0">
                <a:latin typeface="Comic Sans MS" pitchFamily="66" charset="0"/>
              </a:rPr>
              <a:t>АССАЖИР</a:t>
            </a:r>
            <a:endParaRPr lang="ru-RU" sz="4400" b="1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996480"/>
            <a:ext cx="31117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Comic Sans MS" pitchFamily="66" charset="0"/>
              </a:rPr>
              <a:t>ЧЕМ</a:t>
            </a:r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О</a:t>
            </a:r>
            <a:r>
              <a:rPr lang="ru-RU" sz="4400" b="1" dirty="0" smtClean="0">
                <a:latin typeface="Comic Sans MS" pitchFamily="66" charset="0"/>
              </a:rPr>
              <a:t>ДАН</a:t>
            </a:r>
            <a:endParaRPr lang="ru-RU" sz="4400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5608" y="2745138"/>
            <a:ext cx="21002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Comic Sans MS" pitchFamily="66" charset="0"/>
              </a:rPr>
              <a:t>БИЛ</a:t>
            </a:r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Е</a:t>
            </a:r>
            <a:r>
              <a:rPr lang="ru-RU" sz="4400" b="1" dirty="0" smtClean="0">
                <a:latin typeface="Comic Sans MS" pitchFamily="66" charset="0"/>
              </a:rPr>
              <a:t>Т</a:t>
            </a:r>
            <a:endParaRPr lang="ru-RU" sz="44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6872" y="3451647"/>
            <a:ext cx="25170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Comic Sans MS" pitchFamily="66" charset="0"/>
              </a:rPr>
              <a:t>ВОК</a:t>
            </a:r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З</a:t>
            </a:r>
            <a:r>
              <a:rPr lang="ru-RU" sz="4400" b="1" dirty="0" smtClean="0">
                <a:latin typeface="Comic Sans MS" pitchFamily="66" charset="0"/>
              </a:rPr>
              <a:t>АЛ</a:t>
            </a:r>
            <a:endParaRPr lang="ru-RU" sz="4400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7568" y="4190319"/>
            <a:ext cx="25715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Comic Sans MS" pitchFamily="66" charset="0"/>
              </a:rPr>
              <a:t>Д</a:t>
            </a:r>
            <a:r>
              <a:rPr lang="ru-RU" sz="4400" b="1" dirty="0" smtClean="0">
                <a:latin typeface="Comic Sans MS" pitchFamily="66" charset="0"/>
              </a:rPr>
              <a:t>ОРОГА</a:t>
            </a:r>
            <a:endParaRPr lang="ru-RU" sz="4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35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074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1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388" y="169462"/>
            <a:ext cx="4572000" cy="66882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Шла весной по льду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свинья.</a:t>
            </a:r>
            <a:endParaRPr lang="ru-RU" sz="2200" b="1" dirty="0" smtClean="0">
              <a:solidFill>
                <a:srgbClr val="C00000"/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Ей попалась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полынья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.</a:t>
            </a:r>
            <a:endParaRPr lang="ru-RU" sz="2200" b="1" dirty="0" smtClean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Плюх!.. Торчит из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полыньи</a:t>
            </a:r>
            <a:endParaRPr lang="ru-RU" sz="2200" b="1" dirty="0" smtClean="0">
              <a:solidFill>
                <a:srgbClr val="C00000"/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Только хвостик от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свиньи.</a:t>
            </a:r>
            <a:endParaRPr lang="ru-RU" sz="2200" b="1" dirty="0" smtClean="0">
              <a:solidFill>
                <a:srgbClr val="C00000"/>
              </a:solidFill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Мы скорее к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полынье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,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Мы помочь хотим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свинье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Сами -  чуть не в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полынью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Но спасли-таки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свинью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!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Недовольны мы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свиньёй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Разве шутят с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полыньёй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?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Вспоминайте </a:t>
            </a:r>
            <a:r>
              <a:rPr lang="ru-RU" sz="2200" b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о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свинье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Чтоб не плавать </a:t>
            </a:r>
            <a:r>
              <a:rPr lang="ru-RU" sz="2200" b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в </a:t>
            </a:r>
            <a:r>
              <a:rPr lang="ru-RU" sz="2200" b="1" i="1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полынье</a:t>
            </a:r>
            <a:r>
              <a:rPr lang="ru-RU" sz="2200" b="1" dirty="0" smtClean="0">
                <a:solidFill>
                  <a:srgbClr val="002060"/>
                </a:solidFill>
                <a:effectLst/>
                <a:latin typeface="Calibri"/>
                <a:ea typeface="Calibri"/>
                <a:cs typeface="Times New Roman"/>
              </a:rPr>
              <a:t>!</a:t>
            </a:r>
            <a:endParaRPr lang="ru-RU" sz="2200" b="1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780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3191" y="5301208"/>
            <a:ext cx="79576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Именительный падеж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93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992888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ru-RU" sz="4400" dirty="0" smtClean="0">
                <a:solidFill>
                  <a:srgbClr val="7030A0"/>
                </a:solidFill>
                <a:effectLst/>
                <a:latin typeface="Times New Roman"/>
                <a:ea typeface="Calibri"/>
                <a:cs typeface="Times New Roman"/>
              </a:rPr>
              <a:t>Из глубины веков дошли до нас старинные народные песни.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4400" dirty="0" smtClean="0">
                <a:solidFill>
                  <a:srgbClr val="7030A0"/>
                </a:solidFill>
                <a:effectLst/>
                <a:latin typeface="Times New Roman"/>
                <a:ea typeface="Calibri"/>
                <a:cs typeface="Times New Roman"/>
              </a:rPr>
              <a:t> 2. Их протяжные мелодии сохраняют чувства и думы наших предков.</a:t>
            </a:r>
            <a:endParaRPr lang="ru-RU" sz="3600" dirty="0"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259632" y="278092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012160" y="1196752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12160" y="134076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372200" y="3645024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39552" y="4437112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39552" y="4581128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1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5817" y="5301208"/>
            <a:ext cx="7292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Родительный падеж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909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9135" y="5301208"/>
            <a:ext cx="4605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Физминутка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 descr="http://900igr.net/up/datas/115985/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2" t="30742" r="24815"/>
          <a:stretch/>
        </p:blipFill>
        <p:spPr bwMode="auto">
          <a:xfrm>
            <a:off x="2123728" y="332656"/>
            <a:ext cx="4478048" cy="47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27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25770" y="5301208"/>
            <a:ext cx="6492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Дательный падеж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60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196" y="188640"/>
            <a:ext cx="8352928" cy="6489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1.Вер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и Кол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надо много заниматься, если они хотят хорошо сдать экзамен. 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2. Она рада хорош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ей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отметк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3. М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ей подруг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нельзя опаздывать, 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ей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  пора научиться рано вставать.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4.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Им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было весело на цирковом представлении. 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5. Девочк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было скучно дома, и она пошла гулять.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6. Если 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вам</a:t>
            </a:r>
            <a:r>
              <a:rPr lang="ru-RU" sz="3200" dirty="0" smtClean="0">
                <a:effectLst/>
                <a:latin typeface="Times New Roman"/>
                <a:ea typeface="Calibri"/>
                <a:cs typeface="Times New Roman"/>
              </a:rPr>
              <a:t> холодно, закройте окно. 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74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4911" y="5301208"/>
            <a:ext cx="74142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Винительный падеж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4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9652"/>
            <a:ext cx="856895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Ответьте на вопросы, используя слова в скобках.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1.  Кого вы видели вчера? (Мы,  общие друзья).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2. Кого ты вчера встретил(а)? (я,  лучшие подруги)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3. Я даже сразу не узнал(а) (Он,  родственники).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4. Надо встретить в аэропорту (Они,  приятели).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AutoNum type="arabicPeriod" startAt="5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Я очень люблю (я,  папа и я, мама).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AutoNum type="arabicPeriod" startAt="5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Я очень рад(а) за (ты, друг).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AutoNum type="arabicPeriod" startAt="5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Я хочу покормить (она,  собака).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AutoNum type="arabicPeriod" startAt="5"/>
            </a:pPr>
            <a:r>
              <a:rPr lang="ru-RU" sz="28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Как хорошо, что мы поддержали (мы, друг) в трудную минуту! </a:t>
            </a:r>
            <a:endParaRPr lang="ru-RU" sz="28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908720"/>
            <a:ext cx="3469283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Наших общих друзей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39" y="1464732"/>
            <a:ext cx="3459665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Моих лучших подруг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8004" y="2093985"/>
            <a:ext cx="3068982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родственников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1615" y="2608439"/>
            <a:ext cx="2916183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наших приятелей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0555" y="3174527"/>
            <a:ext cx="3891002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моего папу и мою маму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8355" y="3820228"/>
            <a:ext cx="2147576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твоего друга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7176" y="4371188"/>
            <a:ext cx="213695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её собаку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5250" y="4942572"/>
            <a:ext cx="2480936" cy="52322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нашего друга 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51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7016" y="5301208"/>
            <a:ext cx="7730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Творительный падеж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4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3075" y="5301208"/>
            <a:ext cx="7237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Предложный падеж</a:t>
            </a:r>
            <a:endParaRPr lang="ru-RU" sz="5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4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24744"/>
            <a:ext cx="82809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Домашнее задание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1 уровень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Просклонять 4 существительных из орфографического словаря, в правописании которых вы сомневаетесь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2уровень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Составить 4 словосочетания существительное + прилагательное, используя словарные слова.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3 уровень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Составить 4 предложения, в которых словарные слова являлись бы подлежащими. Сделать их синтаксический разбор.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31681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463"/>
            <a:ext cx="9144000" cy="4029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6973" y="4797152"/>
            <a:ext cx="6050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урок!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62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101</TotalTime>
  <Words>309</Words>
  <Application>Microsoft Office PowerPoint</Application>
  <PresentationFormat>Экран (4:3)</PresentationFormat>
  <Paragraphs>72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Исполнительная</vt:lpstr>
      <vt:lpstr>Грамматика</vt:lpstr>
      <vt:lpstr>Грамматика</vt:lpstr>
      <vt:lpstr>Умный друг – половина дороги.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Грамматика</dc:title>
  <dc:creator>наташа</dc:creator>
  <cp:lastModifiedBy>наташа</cp:lastModifiedBy>
  <cp:revision>11</cp:revision>
  <dcterms:created xsi:type="dcterms:W3CDTF">2018-03-19T19:25:57Z</dcterms:created>
  <dcterms:modified xsi:type="dcterms:W3CDTF">2018-03-20T07:15:10Z</dcterms:modified>
</cp:coreProperties>
</file>