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0" r:id="rId2"/>
  </p:sldMasterIdLst>
  <p:sldIdLst>
    <p:sldId id="256" r:id="rId3"/>
    <p:sldId id="257" r:id="rId4"/>
    <p:sldId id="258" r:id="rId5"/>
    <p:sldId id="259" r:id="rId6"/>
    <p:sldId id="263" r:id="rId7"/>
    <p:sldId id="264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720B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588" y="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78E3D-8E71-4F6C-8FEC-D84BAF06ACCD}" type="datetimeFigureOut">
              <a:rPr lang="ru-RU"/>
              <a:pPr>
                <a:defRPr/>
              </a:pPr>
              <a:t>13.03.2019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09BAF-A0B8-4479-9E8C-26E3532B2B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6EF5D0-B268-4F5F-940B-B4B4E330C9C5}" type="datetimeFigureOut">
              <a:rPr lang="ru-RU"/>
              <a:pPr>
                <a:defRPr/>
              </a:pPr>
              <a:t>13.03.2019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33F1F-85B2-4C76-A675-EFDB6E1F64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590F3C-564C-4335-AB09-E2CC66D0F7AD}" type="datetimeFigureOut">
              <a:rPr lang="ru-RU"/>
              <a:pPr>
                <a:defRPr/>
              </a:pPr>
              <a:t>13.03.2019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3D33E-B181-4DFF-A852-EF3058A428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8249C-A004-451F-B75D-FF79B4F33940}" type="datetimeFigureOut">
              <a:rPr lang="ru-RU"/>
              <a:pPr>
                <a:defRPr/>
              </a:pPr>
              <a:t>13.03.2019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9FAB55-3125-4D2E-9DF7-24B0B0521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86EF6E-E4D0-4596-8D33-F9FD7432B7C6}" type="datetimeFigureOut">
              <a:rPr lang="ru-RU"/>
              <a:pPr>
                <a:defRPr/>
              </a:pPr>
              <a:t>13.03.2019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144C2-CEC4-4F88-AB66-4E150FB423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D573C-B5CD-4B64-85D5-5C9650832FBD}" type="datetimeFigureOut">
              <a:rPr lang="ru-RU"/>
              <a:pPr>
                <a:defRPr/>
              </a:pPr>
              <a:t>13.03.2019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9F3AB-EE88-4974-A3BD-E6769E29E2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E69F6-B0E6-4894-9BE0-931FDA80168A}" type="datetimeFigureOut">
              <a:rPr lang="ru-RU"/>
              <a:pPr>
                <a:defRPr/>
              </a:pPr>
              <a:t>13.03.2019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D002C-1335-40F1-9470-54E3507D6C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C30C9-DBF8-49BE-9C57-027EA89865DD}" type="datetimeFigureOut">
              <a:rPr lang="ru-RU"/>
              <a:pPr>
                <a:defRPr/>
              </a:pPr>
              <a:t>13.03.2019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946811-2FB6-48DF-9ED4-FD3CA271B0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603E7-85D8-44CA-B709-B28EFCDDD343}" type="datetimeFigureOut">
              <a:rPr lang="ru-RU"/>
              <a:pPr>
                <a:defRPr/>
              </a:pPr>
              <a:t>13.03.2019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FCF2F-1257-4086-9329-3DE6FF1B3D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56BD64-BFFE-4211-95AB-2399047479BA}" type="datetimeFigureOut">
              <a:rPr lang="ru-RU"/>
              <a:pPr>
                <a:defRPr/>
              </a:pPr>
              <a:t>13.03.2019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6770EA-198A-4641-9DE8-AC01F0D52F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EF8B05-5CEA-46EF-94BC-5E1F6EF56D42}" type="datetimeFigureOut">
              <a:rPr lang="ru-RU"/>
              <a:pPr/>
              <a:t>13.03.2019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D0AF2B-9EAF-42A2-A504-423A59B4AB3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F24CF41-63F9-4769-BAF1-E2633C94EB21}" type="datetimeFigureOut">
              <a:rPr lang="ru-RU"/>
              <a:pPr/>
              <a:t>13.03.2019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326956-2E6D-45E0-A36F-968944919DF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2D3C0C-182D-4C0C-8D56-BAD84FF498D6}" type="datetimeFigureOut">
              <a:rPr lang="ru-RU"/>
              <a:pPr/>
              <a:t>13.03.2019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C49197-9A85-4C37-AD4C-2F44293FBD1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ABBA43B-91C5-4345-9B2F-D18F5350C642}" type="datetimeFigureOut">
              <a:rPr lang="ru-RU"/>
              <a:pPr/>
              <a:t>13.03.2019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FFE61C-738B-41D7-902D-2631E6E365C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B58195F-1B00-42F6-9E57-7944D6B3D460}" type="datetimeFigureOut">
              <a:rPr lang="ru-RU"/>
              <a:pPr/>
              <a:t>13.03.2019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8A8546-B167-4147-A50C-88617543BDE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9E1BBB-D18D-4548-814B-B6D500F25803}" type="datetimeFigureOut">
              <a:rPr lang="ru-RU"/>
              <a:pPr/>
              <a:t>13.03.2019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9687F-6762-4815-9C6F-51C3323508A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7931B21-E8DB-4198-9E86-54D60F495533}" type="datetimeFigureOut">
              <a:rPr lang="ru-RU"/>
              <a:pPr/>
              <a:t>13.03.2019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E1B716-3363-4ECA-ADCF-7919F380753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9AF8DD7-93D9-4381-BB9F-7AD85018CE6F}" type="datetimeFigureOut">
              <a:rPr lang="ru-RU"/>
              <a:pPr/>
              <a:t>13.03.2019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58F987-79FF-483C-B7BC-1D7DB65000B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C978D2F-6286-46FD-BF10-53B1D8784E2D}" type="datetimeFigureOut">
              <a:rPr lang="ru-RU"/>
              <a:pPr/>
              <a:t>13.03.2019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BBD806-6CF2-4872-8D3B-85E38902191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B922CEF-CF0C-4A11-9099-1822B1765344}" type="datetimeFigureOut">
              <a:rPr lang="ru-RU"/>
              <a:pPr/>
              <a:t>13.03.2019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D01466-1791-48ED-9929-9C27E9920DE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75168E6-4586-4B25-A066-98886E046B3A}" type="datetimeFigureOut">
              <a:rPr lang="ru-RU"/>
              <a:pPr/>
              <a:t>13.03.2019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8C5285-547E-4607-AA06-2B01D53D5C7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1AB26F5-4AB5-4E8A-BCEB-73204B93F685}" type="datetimeFigureOut">
              <a:rPr lang="ru-RU"/>
              <a:pPr>
                <a:defRPr/>
              </a:pPr>
              <a:t>13.03.2019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6E060CA-87D3-41AE-9BE0-EC7E55D613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20" r:id="rId2"/>
    <p:sldLayoutId id="2147483707" r:id="rId3"/>
    <p:sldLayoutId id="2147483706" r:id="rId4"/>
    <p:sldLayoutId id="2147483705" r:id="rId5"/>
    <p:sldLayoutId id="2147483704" r:id="rId6"/>
    <p:sldLayoutId id="2147483703" r:id="rId7"/>
    <p:sldLayoutId id="2147483721" r:id="rId8"/>
    <p:sldLayoutId id="2147483702" r:id="rId9"/>
    <p:sldLayoutId id="2147483701" r:id="rId10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F700CBE0-17F4-43D7-B8BF-C3D929CA4A13}" type="datetimeFigureOut">
              <a:rPr lang="ru-RU"/>
              <a:pPr/>
              <a:t>13.03.2019</a:t>
            </a:fld>
            <a:endParaRPr lang="ru-RU"/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C3DD689-402E-4E3D-892B-CCF1414FFEB1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school-science.ru/2/1/31419" TargetMode="External"/><Relationship Id="rId2" Type="http://schemas.openxmlformats.org/officeDocument/2006/relationships/hyperlink" Target="https://&#1091;&#1088;&#1086;&#1082;.&#1088;&#1092;/library/metodika_opredelenie_chistoti_vozduha_po_lishajnikam_070422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yandex.ru/images/search?text=%2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73162" y="1847999"/>
            <a:ext cx="8964488" cy="2160240"/>
          </a:xfrm>
          <a:noFill/>
          <a:ln/>
        </p:spPr>
        <p:txBody>
          <a:bodyPr lIns="0" tIns="0" rIns="18288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kern="1200" dirty="0"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«Определение чистоты воздуха по лишайникам </a:t>
            </a:r>
            <a:br>
              <a:rPr lang="ru-RU" sz="4000" b="1" kern="1200" dirty="0"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ru-RU" sz="4000" b="1" kern="1200" dirty="0"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(методом </a:t>
            </a:r>
            <a:r>
              <a:rPr lang="ru-RU" sz="4000" b="1" kern="1200" dirty="0" err="1"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лихеноиндикации</a:t>
            </a:r>
            <a:r>
              <a:rPr lang="ru-RU" sz="4000" b="1" kern="1200" dirty="0"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)»  </a:t>
            </a:r>
            <a:endParaRPr lang="ru-RU" sz="4000" b="1" kern="1200" dirty="0">
              <a:solidFill>
                <a:schemeClr val="accent3">
                  <a:tint val="90000"/>
                  <a:satMod val="12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3314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3851275" y="4005263"/>
            <a:ext cx="5113338" cy="2852737"/>
          </a:xfrm>
        </p:spPr>
        <p:txBody>
          <a:bodyPr lIns="0" rIns="18288"/>
          <a:lstStyle/>
          <a:p>
            <a:pPr marL="0" indent="0" algn="r">
              <a:buFontTx/>
              <a:buNone/>
            </a:pPr>
            <a:r>
              <a:rPr lang="ru-RU" sz="1800" b="1">
                <a:latin typeface="Times New Roman" pitchFamily="18" charset="0"/>
                <a:cs typeface="Times New Roman" pitchFamily="18" charset="0"/>
              </a:rPr>
              <a:t>Выполнили</a:t>
            </a:r>
          </a:p>
          <a:p>
            <a:pPr marL="0" indent="0" algn="r">
              <a:buFontTx/>
              <a:buNone/>
            </a:pPr>
            <a:r>
              <a:rPr lang="ru-RU" sz="1800" b="1">
                <a:latin typeface="Times New Roman" pitchFamily="18" charset="0"/>
                <a:cs typeface="Times New Roman" pitchFamily="18" charset="0"/>
              </a:rPr>
              <a:t>ученицы 9б класса:</a:t>
            </a:r>
          </a:p>
          <a:p>
            <a:pPr marL="0" indent="0" algn="r">
              <a:buFontTx/>
              <a:buNone/>
            </a:pPr>
            <a:r>
              <a:rPr lang="ru-RU" sz="1800" b="1">
                <a:latin typeface="Times New Roman" pitchFamily="18" charset="0"/>
                <a:cs typeface="Times New Roman" pitchFamily="18" charset="0"/>
              </a:rPr>
              <a:t>Лыщенко Ксения</a:t>
            </a:r>
          </a:p>
          <a:p>
            <a:pPr marL="0" indent="0" algn="r">
              <a:buFontTx/>
              <a:buNone/>
            </a:pPr>
            <a:r>
              <a:rPr lang="ru-RU" sz="1800" b="1">
                <a:latin typeface="Times New Roman" pitchFamily="18" charset="0"/>
                <a:cs typeface="Times New Roman" pitchFamily="18" charset="0"/>
              </a:rPr>
              <a:t>Зайцева София</a:t>
            </a:r>
          </a:p>
          <a:p>
            <a:pPr marL="0" indent="0" algn="r">
              <a:buFontTx/>
              <a:buNone/>
            </a:pPr>
            <a:r>
              <a:rPr lang="ru-RU" sz="1800" b="1">
                <a:latin typeface="Times New Roman" pitchFamily="18" charset="0"/>
                <a:cs typeface="Times New Roman" pitchFamily="18" charset="0"/>
              </a:rPr>
              <a:t>Нагаевская Виктория</a:t>
            </a:r>
          </a:p>
          <a:p>
            <a:pPr marL="0" indent="0" algn="r">
              <a:buFontTx/>
              <a:buNone/>
            </a:pPr>
            <a:r>
              <a:rPr lang="ru-RU" sz="1800" b="1">
                <a:latin typeface="Times New Roman" pitchFamily="18" charset="0"/>
                <a:cs typeface="Times New Roman" pitchFamily="18" charset="0"/>
              </a:rPr>
              <a:t>Руководитель:  Ларченко А.А.</a:t>
            </a:r>
          </a:p>
        </p:txBody>
      </p:sp>
      <p:sp>
        <p:nvSpPr>
          <p:cNvPr id="13316" name="Прямоугольник 7"/>
          <p:cNvSpPr>
            <a:spLocks noChangeArrowheads="1"/>
          </p:cNvSpPr>
          <p:nvPr/>
        </p:nvSpPr>
        <p:spPr bwMode="auto">
          <a:xfrm>
            <a:off x="0" y="188913"/>
            <a:ext cx="9144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latin typeface="Times New Roman" pitchFamily="18" charset="0"/>
                <a:cs typeface="Times New Roman" pitchFamily="18" charset="0"/>
              </a:rPr>
              <a:t>Муниципальное бюджетное общеобразовательное учреждение средняя общеобразовательная школа №5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1400" b="1" dirty="0" smtClean="0"/>
              <a:t>«Человек совершил огромную ошибку, когда возомнил, что может отделить себя от природы и не считаться с её законами».</a:t>
            </a:r>
            <a:endParaRPr lang="ru-RU" sz="1400" dirty="0" smtClean="0"/>
          </a:p>
          <a:p>
            <a:pPr marL="274320" indent="-274320" algn="r" fontAlgn="auto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ü"/>
              <a:defRPr/>
            </a:pPr>
            <a:r>
              <a:rPr lang="ru-RU" sz="1400" dirty="0" smtClean="0"/>
              <a:t>Вернадский В. И., </a:t>
            </a:r>
            <a:r>
              <a:rPr lang="ru-RU" sz="1400" dirty="0" smtClean="0">
                <a:solidFill>
                  <a:srgbClr val="002060"/>
                </a:solidFill>
              </a:rPr>
              <a:t>русский учёный, естествоиспытатель, основатель геохимии, биогеохимии, радиогеологии, общественный деятель.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b="1" dirty="0" smtClean="0"/>
              <a:t>Тема проекта: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/>
              <a:t>      Определение чистоты воздуха на территориях: школы, СДЮСШОРА, территории </a:t>
            </a:r>
            <a:r>
              <a:rPr lang="ru-RU" sz="1400" dirty="0" err="1" smtClean="0"/>
              <a:t>ГРЭС-а</a:t>
            </a:r>
            <a:r>
              <a:rPr lang="ru-RU" sz="1400" dirty="0" smtClean="0"/>
              <a:t>, расположенных в Калининградской области г.Светлого методом </a:t>
            </a:r>
            <a:r>
              <a:rPr lang="ru-RU" sz="1400" dirty="0" err="1" smtClean="0"/>
              <a:t>лихеноиндикации</a:t>
            </a:r>
            <a:r>
              <a:rPr lang="ru-RU" sz="1400" dirty="0" smtClean="0"/>
              <a:t>.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b="1" dirty="0" smtClean="0"/>
              <a:t> Задачи и цели:</a:t>
            </a:r>
          </a:p>
          <a:p>
            <a:pPr marL="342900" indent="-3429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ru-RU" sz="1400" dirty="0" smtClean="0"/>
              <a:t>Изучить литературу и другие источники информации по теме проекта;</a:t>
            </a:r>
          </a:p>
          <a:p>
            <a:pPr marL="342900" indent="-3429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ru-RU" sz="1400" dirty="0" smtClean="0"/>
              <a:t>Проверить возможность использования лишайников для проведения мониторинга чистоты воздуха;</a:t>
            </a:r>
          </a:p>
          <a:p>
            <a:pPr marL="342900" indent="-3429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ru-RU" sz="1400" dirty="0" smtClean="0"/>
              <a:t>Закрепить навыки научно-исследовательской работы с природными объектами;</a:t>
            </a:r>
          </a:p>
          <a:p>
            <a:pPr marL="342900" indent="-3429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ru-RU" sz="1400" dirty="0" smtClean="0"/>
              <a:t>Определить чистоту воздуха на предлагаемых территориях г. Светлого;</a:t>
            </a:r>
          </a:p>
          <a:p>
            <a:pPr marL="342900" indent="-34290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b="1" dirty="0" smtClean="0"/>
              <a:t> Актуальность:</a:t>
            </a:r>
          </a:p>
          <a:p>
            <a:pPr marL="342900" indent="-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/>
              <a:t>        Проведя мониторинговые исследования атмосферного воздуха привлечь внимание населения г.Светлого к проблеме загрязнения воздуха (если такова имеется).</a:t>
            </a:r>
          </a:p>
          <a:p>
            <a:pPr marL="342900" indent="-34290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b="1" dirty="0" smtClean="0"/>
              <a:t>Объект исследования:</a:t>
            </a:r>
          </a:p>
          <a:p>
            <a:pPr marL="342900" indent="-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/>
              <a:t>        Лишайниковая флора г.Светлого.</a:t>
            </a:r>
          </a:p>
          <a:p>
            <a:pPr marL="342900" indent="-34290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b="1" dirty="0" smtClean="0"/>
              <a:t>Гипотеза:</a:t>
            </a:r>
          </a:p>
          <a:p>
            <a:pPr marL="342900" indent="-34290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/>
              <a:t>     Наш город является чистым местом, но загрязняя окружающую среду, человек ухудшает качество жизни.</a:t>
            </a:r>
          </a:p>
          <a:p>
            <a:pPr marL="342900" indent="-34290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b="1" dirty="0" smtClean="0"/>
              <a:t>Методы:</a:t>
            </a:r>
          </a:p>
          <a:p>
            <a:pPr marL="342900" indent="-3429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arenR"/>
              <a:defRPr/>
            </a:pPr>
            <a:r>
              <a:rPr lang="ru-RU" sz="1400" dirty="0" smtClean="0"/>
              <a:t>Маршрутный,</a:t>
            </a:r>
          </a:p>
          <a:p>
            <a:pPr marL="342900" indent="-3429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arenR"/>
              <a:defRPr/>
            </a:pPr>
            <a:r>
              <a:rPr lang="ru-RU" sz="1400" dirty="0" smtClean="0"/>
              <a:t>Интернет,</a:t>
            </a:r>
          </a:p>
          <a:p>
            <a:pPr marL="342900" indent="-3429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arenR"/>
              <a:defRPr/>
            </a:pPr>
            <a:r>
              <a:rPr lang="ru-RU" sz="1400" dirty="0" smtClean="0"/>
              <a:t>Фильм «Лишайники»,</a:t>
            </a:r>
          </a:p>
          <a:p>
            <a:pPr marL="342900" indent="-3429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arenR"/>
              <a:defRPr/>
            </a:pPr>
            <a:r>
              <a:rPr lang="ru-RU" sz="1400" dirty="0" smtClean="0"/>
              <a:t>Сравнение результатов,</a:t>
            </a:r>
          </a:p>
          <a:p>
            <a:pPr marL="342900" indent="-3429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arenR"/>
              <a:defRPr/>
            </a:pPr>
            <a:r>
              <a:rPr lang="ru-RU" sz="1400" dirty="0" smtClean="0"/>
              <a:t> Тестовая форма,</a:t>
            </a:r>
          </a:p>
          <a:p>
            <a:pPr marL="342900" indent="-3429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arenR"/>
              <a:defRPr/>
            </a:pPr>
            <a:r>
              <a:rPr lang="ru-RU" sz="1400" dirty="0" smtClean="0"/>
              <a:t>Обработка полученных данных.</a:t>
            </a:r>
          </a:p>
          <a:p>
            <a:pPr marL="342900" indent="-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400" dirty="0" smtClean="0"/>
          </a:p>
          <a:p>
            <a:pPr marL="342900" indent="-34290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400" dirty="0" smtClean="0"/>
          </a:p>
          <a:p>
            <a:pPr marL="342900" indent="-34290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400" dirty="0" smtClean="0"/>
          </a:p>
          <a:p>
            <a:pPr marL="342900" indent="-34290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400" dirty="0" smtClean="0"/>
          </a:p>
        </p:txBody>
      </p:sp>
      <p:pic>
        <p:nvPicPr>
          <p:cNvPr id="4" name="Picture 4" descr="http://img-2005-03.photosight.ru/24/8041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glow rad="228600">
              <a:srgbClr val="C00000">
                <a:alpha val="40000"/>
              </a:srgb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2071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 dirty="0" smtClean="0">
                <a:solidFill>
                  <a:schemeClr val="tx1"/>
                </a:solidFill>
              </a:rPr>
              <a:t>Основная часть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15362" name="Объект 2"/>
          <p:cNvSpPr>
            <a:spLocks noGrp="1"/>
          </p:cNvSpPr>
          <p:nvPr>
            <p:ph idx="1"/>
          </p:nvPr>
        </p:nvSpPr>
        <p:spPr>
          <a:xfrm>
            <a:off x="0" y="908050"/>
            <a:ext cx="9144000" cy="6265863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smtClean="0"/>
              <a:t>   </a:t>
            </a:r>
            <a:r>
              <a:rPr lang="ru-RU" sz="1800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Лишайники</a:t>
            </a:r>
            <a:r>
              <a:rPr lang="ru-RU" sz="1800" b="1" i="1" smtClean="0">
                <a:latin typeface="Times New Roman" pitchFamily="18" charset="0"/>
                <a:cs typeface="Times New Roman" pitchFamily="18" charset="0"/>
              </a:rPr>
              <a:t> – один из перспективных объектов для биоиндикации, поэтому данный объект подходит для выявления загрязнённости воздуха в городе.</a:t>
            </a:r>
          </a:p>
          <a:p>
            <a:pPr>
              <a:buFont typeface="Wingdings" pitchFamily="2" charset="2"/>
              <a:buChar char="v"/>
            </a:pP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Эти организмы очень чувствительны к загрязнению среды обитания.</a:t>
            </a:r>
          </a:p>
          <a:p>
            <a:pPr>
              <a:buFont typeface="Wingdings" pitchFamily="2" charset="2"/>
              <a:buChar char="v"/>
            </a:pP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На них избирательно действуют вещества, увеличивающие кислотность среды </a:t>
            </a:r>
            <a:r>
              <a:rPr lang="ru-RU" sz="18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18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SO2</a:t>
            </a:r>
            <a:r>
              <a:rPr lang="ru-RU" sz="18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18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HF</a:t>
            </a:r>
            <a:r>
              <a:rPr lang="ru-RU" sz="18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18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HCL</a:t>
            </a:r>
            <a:r>
              <a:rPr lang="ru-RU" sz="18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18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No</a:t>
            </a:r>
            <a:r>
              <a:rPr lang="ru-RU" sz="18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8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 –    газообразные.</a:t>
            </a:r>
          </a:p>
          <a:p>
            <a:pPr>
              <a:buFont typeface="Wingdings" pitchFamily="2" charset="2"/>
              <a:buChar char="v"/>
            </a:pP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Большинство лишайников поселяются на непригодных для других растений местах (в глинистой сухой почве, камнях, деревьях).</a:t>
            </a:r>
          </a:p>
          <a:p>
            <a:pPr>
              <a:buFont typeface="Wingdings" pitchFamily="2" charset="2"/>
              <a:buChar char="v"/>
            </a:pP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У них нет жёсткого, гибкого неминерального покрытия (кутикулы) , благодаря чему газообмен происходит свободно через всю поверхность.</a:t>
            </a:r>
          </a:p>
          <a:p>
            <a:pPr>
              <a:buFont typeface="Wingdings" pitchFamily="2" charset="2"/>
              <a:buChar char="v"/>
            </a:pP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Лишайники состоят из двух совершенно различных организмов: водоросли, гриба и образуют самостоятельную группу.</a:t>
            </a:r>
          </a:p>
          <a:p>
            <a:pPr>
              <a:buFont typeface="Wingdings" pitchFamily="2" charset="2"/>
              <a:buChar char="v"/>
            </a:pP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Окрашены они в разные цвета: белый, ярко-жёлтый, оранжевый, розовый, красноватый, голубоватый, серый, оливковый, коричневый.        </a:t>
            </a:r>
          </a:p>
          <a:p>
            <a:pPr>
              <a:buFont typeface="Wingdings 2" pitchFamily="18" charset="2"/>
              <a:buNone/>
            </a:pP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                                      </a:t>
            </a:r>
          </a:p>
          <a:p>
            <a:pPr>
              <a:buFont typeface="Wingdings" pitchFamily="2" charset="2"/>
              <a:buChar char="v"/>
            </a:pPr>
            <a:endParaRPr lang="ru-RU" sz="1800" b="1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endParaRPr lang="ru-RU" sz="1800" b="1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r>
              <a:rPr lang="ru-RU" smtClean="0"/>
              <a:t> </a:t>
            </a:r>
          </a:p>
          <a:p>
            <a:pPr>
              <a:buFont typeface="Wingdings 2" pitchFamily="18" charset="2"/>
              <a:buNone/>
            </a:pP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92150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/>
              <a:t>  Наши наблюдения</a:t>
            </a:r>
            <a:endParaRPr lang="ru-RU" dirty="0"/>
          </a:p>
        </p:txBody>
      </p:sp>
      <p:pic>
        <p:nvPicPr>
          <p:cNvPr id="8" name="Picture 10" descr="https://pp.userapi.com/c847219/v847219785/1b91c1/XmCG8wRfOu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692150"/>
            <a:ext cx="5400675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https://pp.userapi.com/c847219/v847219785/1b91ca/b2zWuLZ3ZR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613" y="692150"/>
            <a:ext cx="5400675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0" name="Picture 14" descr="https://pp.userapi.com/c847219/v847219785/1b91e5/b_lgQSGdHD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79613" y="692150"/>
            <a:ext cx="5400675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s://pp.userapi.com/c850436/v850436663/db575/bGpRyHouqWM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79613" y="692150"/>
            <a:ext cx="5400675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8" name="Picture 12" descr="https://pp.userapi.com/c851520/v851520409/d7eb2/xHCta9c1dks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79613" y="692150"/>
            <a:ext cx="5400675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2" descr="https://pp.userapi.com/c847219/v847219785/1b91d3/FUquG_6hB3Q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79613" y="692150"/>
            <a:ext cx="5400675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https://pp.userapi.com/c855320/v855320663/1055/NN60Xn1DIcc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79613" y="692150"/>
            <a:ext cx="5400675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10" descr="https://pp.userapi.com/c851220/v851220409/daea4/McZsF_A9wCk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979613" y="692150"/>
            <a:ext cx="5400675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8" descr="https://pp.userapi.com/c855020/v855020409/877/2hEfb9zfsSQ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979613" y="692150"/>
            <a:ext cx="5400675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 descr="https://pp.userapi.com/c851120/v851120409/d9301/3bzeMhoazWg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979613" y="692150"/>
            <a:ext cx="5400675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6" descr="https://pp.userapi.com/c855020/v855020409/86e/qlPmMcEZYME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979613" y="692150"/>
            <a:ext cx="5400675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2" descr="https://pp.userapi.com/c855020/v855020409/85c/nziRiBU9KO4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979613" y="692150"/>
            <a:ext cx="5400675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92150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/>
                </a:solidFill>
              </a:rPr>
              <a:t>Таблица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20513" name="Group 33"/>
          <p:cNvGraphicFramePr>
            <a:graphicFrameLocks noGrp="1"/>
          </p:cNvGraphicFramePr>
          <p:nvPr>
            <p:ph idx="1"/>
          </p:nvPr>
        </p:nvGraphicFramePr>
        <p:xfrm>
          <a:off x="179388" y="1557338"/>
          <a:ext cx="8713787" cy="3578225"/>
        </p:xfrm>
        <a:graphic>
          <a:graphicData uri="http://schemas.openxmlformats.org/drawingml/2006/table">
            <a:tbl>
              <a:tblPr/>
              <a:tblGrid>
                <a:gridCol w="2905125"/>
                <a:gridCol w="2903537"/>
                <a:gridCol w="2905125"/>
              </a:tblGrid>
              <a:tr h="52546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Признаки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Дерево №1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4926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Площадка 1 </a:t>
                      </a:r>
                      <a:r>
                        <a:rPr kumimoji="0" lang="ru-RU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(ЛЕС)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Площадка 2 </a:t>
                      </a:r>
                      <a:r>
                        <a:rPr kumimoji="0" lang="ru-RU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(ГРЭС)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7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Общее количество видов лишайников, в том числе: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кустистых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накипных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7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Степень покрытия древесного ствола лишайниками 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(%)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92150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40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Опрос учащихся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692150"/>
            <a:ext cx="9144000" cy="6165850"/>
          </a:xfrm>
        </p:spPr>
        <p:txBody>
          <a:bodyPr>
            <a:normAutofit/>
          </a:bodyPr>
          <a:lstStyle/>
          <a:p>
            <a:pPr marL="400050" indent="-400050">
              <a:buFont typeface="Calibri" pitchFamily="34" charset="0"/>
              <a:buAutoNum type="romanUcPeriod"/>
            </a:pPr>
            <a:endParaRPr lang="ru-RU" sz="1400" smtClean="0"/>
          </a:p>
          <a:p>
            <a:pPr marL="400050" indent="-400050">
              <a:buFont typeface="Calibri" pitchFamily="34" charset="0"/>
              <a:buAutoNum type="romanUcPeriod"/>
            </a:pPr>
            <a:r>
              <a:rPr lang="en-US" sz="1400" i="1" smtClean="0"/>
              <a:t> </a:t>
            </a:r>
            <a:r>
              <a:rPr lang="ru-RU" sz="1800" b="1" i="1" smtClean="0">
                <a:latin typeface="Times New Roman" pitchFamily="18" charset="0"/>
                <a:cs typeface="Times New Roman" pitchFamily="18" charset="0"/>
              </a:rPr>
              <a:t>1) Знаете ли вы, что такое лишайники?</a:t>
            </a: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smtClean="0">
                <a:latin typeface="Times New Roman" pitchFamily="18" charset="0"/>
                <a:cs typeface="Times New Roman" pitchFamily="18" charset="0"/>
              </a:rPr>
            </a:br>
            <a:r>
              <a:rPr lang="en-US" sz="1800" b="1" smtClean="0">
                <a:latin typeface="Times New Roman" pitchFamily="18" charset="0"/>
                <a:cs typeface="Times New Roman" pitchFamily="18" charset="0"/>
              </a:rPr>
              <a:t>A)</a:t>
            </a: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Смесь грибов и водорослей.</a:t>
            </a:r>
            <a:br>
              <a:rPr lang="ru-RU" sz="1800" b="1" smtClean="0">
                <a:latin typeface="Times New Roman" pitchFamily="18" charset="0"/>
                <a:cs typeface="Times New Roman" pitchFamily="18" charset="0"/>
              </a:rPr>
            </a:br>
            <a:r>
              <a:rPr lang="en-US" sz="1800" b="1" smtClean="0">
                <a:latin typeface="Times New Roman" pitchFamily="18" charset="0"/>
                <a:cs typeface="Times New Roman" pitchFamily="18" charset="0"/>
              </a:rPr>
              <a:t>B)</a:t>
            </a: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Нет, не знаю.</a:t>
            </a:r>
            <a:br>
              <a:rPr lang="ru-RU" sz="1800" b="1" smtClean="0">
                <a:latin typeface="Times New Roman" pitchFamily="18" charset="0"/>
                <a:cs typeface="Times New Roman" pitchFamily="18" charset="0"/>
              </a:rPr>
            </a:br>
            <a:r>
              <a:rPr lang="en-US" sz="1800" b="1" smtClean="0">
                <a:latin typeface="Times New Roman" pitchFamily="18" charset="0"/>
                <a:cs typeface="Times New Roman" pitchFamily="18" charset="0"/>
              </a:rPr>
              <a:t>C)</a:t>
            </a: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Просто водоросли.</a:t>
            </a:r>
            <a:br>
              <a:rPr lang="ru-RU" sz="1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smtClean="0">
                <a:latin typeface="Times New Roman" pitchFamily="18" charset="0"/>
                <a:cs typeface="Times New Roman" pitchFamily="18" charset="0"/>
              </a:rPr>
              <a:t>2) Знаете ли вы какую пользу они приносят?</a:t>
            </a: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smtClean="0">
                <a:latin typeface="Times New Roman" pitchFamily="18" charset="0"/>
                <a:cs typeface="Times New Roman" pitchFamily="18" charset="0"/>
              </a:rPr>
            </a:br>
            <a:r>
              <a:rPr lang="en-US" sz="1800" b="1" smtClean="0">
                <a:latin typeface="Times New Roman" pitchFamily="18" charset="0"/>
                <a:cs typeface="Times New Roman" pitchFamily="18" charset="0"/>
              </a:rPr>
              <a:t> A) </a:t>
            </a: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Очищают воздух.</a:t>
            </a:r>
            <a:br>
              <a:rPr lang="ru-RU" sz="1800" b="1" smtClean="0">
                <a:latin typeface="Times New Roman" pitchFamily="18" charset="0"/>
                <a:cs typeface="Times New Roman" pitchFamily="18" charset="0"/>
              </a:rPr>
            </a:br>
            <a:r>
              <a:rPr lang="en-US" sz="1800" b="1" smtClean="0">
                <a:latin typeface="Times New Roman" pitchFamily="18" charset="0"/>
                <a:cs typeface="Times New Roman" pitchFamily="18" charset="0"/>
              </a:rPr>
              <a:t> B) </a:t>
            </a: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Нет, не знаю.</a:t>
            </a:r>
            <a:br>
              <a:rPr lang="ru-RU" sz="1800" b="1" smtClean="0">
                <a:latin typeface="Times New Roman" pitchFamily="18" charset="0"/>
                <a:cs typeface="Times New Roman" pitchFamily="18" charset="0"/>
              </a:rPr>
            </a:br>
            <a:r>
              <a:rPr lang="en-US" sz="1800" b="1" smtClean="0">
                <a:latin typeface="Times New Roman" pitchFamily="18" charset="0"/>
                <a:cs typeface="Times New Roman" pitchFamily="18" charset="0"/>
              </a:rPr>
              <a:t> C) </a:t>
            </a: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Загрязняют воздух.</a:t>
            </a:r>
            <a:br>
              <a:rPr lang="ru-RU" sz="1800" b="1" smtClean="0">
                <a:latin typeface="Times New Roman" pitchFamily="18" charset="0"/>
                <a:cs typeface="Times New Roman" pitchFamily="18" charset="0"/>
              </a:rPr>
            </a:br>
            <a:endParaRPr lang="en-US" sz="1800" b="1" smtClean="0">
              <a:latin typeface="Times New Roman" pitchFamily="18" charset="0"/>
              <a:cs typeface="Times New Roman" pitchFamily="18" charset="0"/>
            </a:endParaRPr>
          </a:p>
          <a:p>
            <a:pPr marL="400050" indent="-400050">
              <a:buFont typeface="Calibri" pitchFamily="34" charset="0"/>
              <a:buAutoNum type="romanUcPeriod"/>
            </a:pPr>
            <a:r>
              <a:rPr lang="en-US" sz="1400" smtClean="0"/>
              <a:t>     </a:t>
            </a:r>
            <a:endParaRPr lang="ru-RU" sz="1400" smtClean="0"/>
          </a:p>
          <a:p>
            <a:pPr marL="400050" indent="-400050">
              <a:buFont typeface="Calibri" pitchFamily="34" charset="0"/>
              <a:buAutoNum type="arabicPeriod"/>
            </a:pP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Знаете ли вы, что такое атмосфера?</a:t>
            </a:r>
          </a:p>
          <a:p>
            <a:pPr marL="400050" indent="-400050">
              <a:buFont typeface="Calibri" pitchFamily="34" charset="0"/>
              <a:buAutoNum type="arabicPeriod"/>
            </a:pP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Какие виды загрязнений атмосферы вы знаете?</a:t>
            </a:r>
          </a:p>
          <a:p>
            <a:pPr marL="400050" indent="-400050">
              <a:buFont typeface="Calibri" pitchFamily="34" charset="0"/>
              <a:buAutoNum type="arabicPeriod"/>
            </a:pP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Из каких источников СМИ вы слышали о данной проблеме?</a:t>
            </a:r>
          </a:p>
          <a:p>
            <a:pPr marL="400050" indent="-400050">
              <a:buFont typeface="Calibri" pitchFamily="34" charset="0"/>
              <a:buAutoNum type="arabicPeriod"/>
            </a:pP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Как вы считаете, окружающая среда влияет на здоровье людей?</a:t>
            </a:r>
          </a:p>
          <a:p>
            <a:pPr marL="400050" indent="-400050">
              <a:buFont typeface="Calibri" pitchFamily="34" charset="0"/>
              <a:buAutoNum type="arabicPeriod"/>
            </a:pP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Знаете ли вы, что такое экологическая катастрофа?</a:t>
            </a:r>
          </a:p>
          <a:p>
            <a:pPr marL="400050" indent="-400050">
              <a:buFont typeface="Calibri" pitchFamily="34" charset="0"/>
              <a:buAutoNum type="arabicPeriod"/>
            </a:pP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Знакомы ли вам меры борьбы с загрязнением окружающей среды?</a:t>
            </a:r>
          </a:p>
          <a:p>
            <a:pPr marL="400050" indent="-400050">
              <a:buFont typeface="Wingdings 2" pitchFamily="18" charset="2"/>
              <a:buNone/>
            </a:pP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 АНКЕТИРОВАНИЕ ПРОШЛИ  25 УЧАСТНИКОВ</a:t>
            </a:r>
          </a:p>
          <a:p>
            <a:pPr marL="400050" indent="-400050">
              <a:buFont typeface="Wingdings 2" pitchFamily="18" charset="2"/>
              <a:buNone/>
            </a:pPr>
            <a:r>
              <a:rPr lang="ru-RU" sz="1400" smtClean="0"/>
              <a:t> </a:t>
            </a:r>
          </a:p>
          <a:p>
            <a:pPr marL="400050" indent="-400050">
              <a:buFont typeface="Calibri" pitchFamily="34" charset="0"/>
              <a:buAutoNum type="romanUcPeriod"/>
            </a:pPr>
            <a:endParaRPr lang="ru-RU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2071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/>
                </a:solidFill>
              </a:rPr>
              <a:t>Итог опроса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50" y="614338"/>
            <a:ext cx="9144000" cy="6237312"/>
          </a:xfrm>
        </p:spPr>
        <p:txBody>
          <a:bodyPr numCol="2">
            <a:noAutofit/>
          </a:bodyPr>
          <a:lstStyle/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b="1" dirty="0" smtClean="0"/>
              <a:t>    1. 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lphaUcPeriod"/>
              <a:defRPr/>
            </a:pPr>
            <a:r>
              <a:rPr lang="ru-RU" sz="1200" b="1" dirty="0" smtClean="0"/>
              <a:t>__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lphaUcPeriod"/>
              <a:defRPr/>
            </a:pPr>
            <a:r>
              <a:rPr lang="ru-RU" sz="1200" b="1" dirty="0" smtClean="0"/>
              <a:t>__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lphaUcPeriod"/>
              <a:defRPr/>
            </a:pPr>
            <a:r>
              <a:rPr lang="ru-RU" sz="1200" b="1" dirty="0" smtClean="0"/>
              <a:t>__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b="1" dirty="0" smtClean="0"/>
              <a:t>      2.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lphaUcPeriod"/>
              <a:defRPr/>
            </a:pPr>
            <a:r>
              <a:rPr lang="ru-RU" sz="1200" b="1" dirty="0" smtClean="0"/>
              <a:t>__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lphaUcPeriod"/>
              <a:defRPr/>
            </a:pPr>
            <a:endParaRPr lang="ru-RU" sz="1200" b="1" dirty="0" smtClean="0"/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b="1" dirty="0" smtClean="0"/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b="1" dirty="0" smtClean="0"/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b="1" dirty="0" smtClean="0"/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b="1" dirty="0" smtClean="0"/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b="1" dirty="0" smtClean="0"/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b="1" dirty="0" smtClean="0"/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b="1" dirty="0" smtClean="0"/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b="1" dirty="0" smtClean="0"/>
              <a:t>  1.  </a:t>
            </a:r>
            <a:r>
              <a:rPr lang="ru-RU" sz="1200" dirty="0" smtClean="0"/>
              <a:t>Знаете ли вы, что такое атмосфера?(ответить смогли)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ru-RU" sz="1200" b="1" dirty="0" smtClean="0"/>
              <a:t>Правильно </a:t>
            </a:r>
            <a:r>
              <a:rPr lang="ru-RU" sz="1200" dirty="0" smtClean="0"/>
              <a:t>-__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ru-RU" sz="1200" b="1" dirty="0" smtClean="0"/>
              <a:t>Нет </a:t>
            </a:r>
            <a:r>
              <a:rPr lang="ru-RU" sz="1200" dirty="0" smtClean="0"/>
              <a:t>-__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b="1" dirty="0" smtClean="0"/>
              <a:t>  2.</a:t>
            </a:r>
            <a:r>
              <a:rPr lang="ru-RU" sz="1200" dirty="0" smtClean="0"/>
              <a:t> Какие виды загрязнений атмосферы вы знаете?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ru-RU" sz="1200" b="1" dirty="0" smtClean="0"/>
              <a:t>Радиация -__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ru-RU" sz="1200" b="1" dirty="0" smtClean="0"/>
              <a:t>Биологические -__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ru-RU" sz="1200" b="1" dirty="0" smtClean="0"/>
              <a:t>Тепловые -__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ru-RU" sz="1200" b="1" dirty="0" smtClean="0"/>
              <a:t>Химические -__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ru-RU" sz="1200" b="1" dirty="0" smtClean="0"/>
              <a:t>Электромагнитные поля -__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ru-RU" sz="1200" b="1" dirty="0" smtClean="0"/>
              <a:t>Другое -__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b="1" dirty="0" smtClean="0"/>
              <a:t>  3.</a:t>
            </a:r>
            <a:r>
              <a:rPr lang="ru-RU" sz="1200" dirty="0" smtClean="0"/>
              <a:t> Из каких источников СМИ вы слышали о данной проблеме?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ru-RU" sz="1200" b="1" dirty="0" smtClean="0"/>
              <a:t>Телевизор -__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ru-RU" sz="1200" b="1" dirty="0" smtClean="0"/>
              <a:t>Газета, журнал -__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ru-RU" sz="1200" b="1" dirty="0" smtClean="0"/>
              <a:t>Интернет -__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b="1" dirty="0" smtClean="0"/>
              <a:t>  4.</a:t>
            </a:r>
            <a:r>
              <a:rPr lang="ru-RU" sz="1200" dirty="0" smtClean="0"/>
              <a:t> Как вы считаете, окружающая среда влияет на здоровье людей?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ru-RU" sz="1200" b="1" dirty="0" smtClean="0"/>
              <a:t>Да</a:t>
            </a:r>
            <a:r>
              <a:rPr lang="ru-RU" sz="1200" dirty="0" smtClean="0"/>
              <a:t> -__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ru-RU" sz="1200" b="1" dirty="0" smtClean="0"/>
              <a:t>Нет </a:t>
            </a:r>
            <a:r>
              <a:rPr lang="ru-RU" sz="1200" dirty="0" smtClean="0"/>
              <a:t>-__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/>
              <a:t>  </a:t>
            </a:r>
            <a:r>
              <a:rPr lang="ru-RU" sz="1200" b="1" dirty="0" smtClean="0"/>
              <a:t>5. </a:t>
            </a:r>
            <a:r>
              <a:rPr lang="ru-RU" sz="1200" dirty="0" smtClean="0"/>
              <a:t>Знаете ли вы, что такое экологическая катастрофа?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ru-RU" sz="1200" b="1" dirty="0" smtClean="0"/>
              <a:t>Знаю -__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ru-RU" sz="1200" b="1" dirty="0" smtClean="0"/>
              <a:t>Приблизительно -__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ru-RU" sz="1200" b="1" dirty="0" smtClean="0"/>
              <a:t>Не знаю -__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b="1" dirty="0" smtClean="0"/>
              <a:t>6.</a:t>
            </a:r>
            <a:r>
              <a:rPr lang="ru-RU" sz="1200" dirty="0" smtClean="0"/>
              <a:t> Знакомы ли вам меры борьбы с загрязнением окружающей среды?</a:t>
            </a:r>
            <a:endParaRPr lang="ru-RU" sz="1200" b="1" dirty="0" smtClean="0"/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ru-RU" sz="1200" b="1" dirty="0" smtClean="0"/>
              <a:t>Да -__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ru-RU" sz="1200" b="1" dirty="0" smtClean="0"/>
              <a:t>Нет -__</a:t>
            </a:r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b="1" dirty="0" smtClean="0"/>
              <a:t>Таким образом большинство учащихся знают о загрязнении окружающей среды и атмосферы(это</a:t>
            </a:r>
            <a:r>
              <a:rPr lang="ru-RU" sz="1200" dirty="0" smtClean="0"/>
              <a:t> защитный купол от всяческого рода угроз из космоса)</a:t>
            </a:r>
            <a:endParaRPr lang="ru-RU" sz="1200" b="1" dirty="0" smtClean="0"/>
          </a:p>
          <a:p>
            <a:pPr marL="571500" indent="-5715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b="1" dirty="0" smtClean="0"/>
          </a:p>
          <a:p>
            <a:pPr marL="571500" indent="-571500" algn="ctr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arenR"/>
              <a:defRPr/>
            </a:pPr>
            <a:endParaRPr lang="ru-RU" sz="1200" b="1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b="1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b="1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b="1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2071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 dirty="0" smtClean="0">
                <a:solidFill>
                  <a:schemeClr val="tx1"/>
                </a:solidFill>
              </a:rPr>
              <a:t>Вывод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23554" name="Объект 2"/>
          <p:cNvSpPr>
            <a:spLocks noGrp="1"/>
          </p:cNvSpPr>
          <p:nvPr>
            <p:ph idx="1"/>
          </p:nvPr>
        </p:nvSpPr>
        <p:spPr>
          <a:xfrm>
            <a:off x="323850" y="836613"/>
            <a:ext cx="8569325" cy="5688012"/>
          </a:xfrm>
        </p:spPr>
        <p:txBody>
          <a:bodyPr/>
          <a:lstStyle/>
          <a:p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Таким образом, в результате проведенных исследований установлено, что самый чистый воздух по определению с помощью лишайников районе, удалённом от трассы.</a:t>
            </a:r>
          </a:p>
          <a:p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А самой грязной воздушной средой обладает часть города </a:t>
            </a:r>
            <a:r>
              <a:rPr lang="ru-RU" sz="2000" b="1" i="1" smtClean="0">
                <a:latin typeface="Times New Roman" pitchFamily="18" charset="0"/>
                <a:cs typeface="Times New Roman" pitchFamily="18" charset="0"/>
              </a:rPr>
              <a:t>(ГРЭС-а), </a:t>
            </a: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где имеется завод. железная дорога, машины, пожарная станция.</a:t>
            </a:r>
          </a:p>
          <a:p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Около школы лишь один вид лишайников, так как там проезжает очень много машин, но они всё же смогли приспособиться к данному месту.</a:t>
            </a:r>
          </a:p>
          <a:p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Выявлено, что большая часть лишайников обитает на деревьях. </a:t>
            </a:r>
          </a:p>
          <a:p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На территории города обнаружено  2 вида лишайников </a:t>
            </a:r>
            <a:r>
              <a:rPr lang="ru-RU" sz="2000" b="1" i="1" smtClean="0">
                <a:latin typeface="Times New Roman" pitchFamily="18" charset="0"/>
                <a:cs typeface="Times New Roman" pitchFamily="18" charset="0"/>
              </a:rPr>
              <a:t>(накипной и кустистый), </a:t>
            </a: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которые хорошо произрастают, так как воздух не содержит вредных примесей.</a:t>
            </a:r>
          </a:p>
          <a:p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Чем ближе расположены деревья к проезжей части, тем меньше на них встречается лишайников. </a:t>
            </a:r>
          </a:p>
          <a:p>
            <a:pPr>
              <a:buFont typeface="Wingdings 2" pitchFamily="18" charset="2"/>
              <a:buNone/>
            </a:pPr>
            <a:endParaRPr lang="ru-RU" sz="2000" b="1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smtClean="0">
                <a:latin typeface="Times New Roman" pitchFamily="18" charset="0"/>
                <a:cs typeface="Times New Roman" pitchFamily="18" charset="0"/>
              </a:rPr>
            </a:br>
            <a:endParaRPr lang="ru-RU" sz="2000" b="1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20713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/>
                </a:solidFill>
              </a:rPr>
              <a:t>Ресурсы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4578" name="Объект 2"/>
          <p:cNvSpPr>
            <a:spLocks noGrp="1"/>
          </p:cNvSpPr>
          <p:nvPr>
            <p:ph idx="1"/>
          </p:nvPr>
        </p:nvSpPr>
        <p:spPr>
          <a:xfrm>
            <a:off x="0" y="836613"/>
            <a:ext cx="9144000" cy="6021387"/>
          </a:xfrm>
        </p:spPr>
        <p:txBody>
          <a:bodyPr/>
          <a:lstStyle/>
          <a:p>
            <a:r>
              <a:rPr lang="en-US" b="1" smtClean="0">
                <a:latin typeface="Times New Roman" pitchFamily="18" charset="0"/>
                <a:cs typeface="Times New Roman" pitchFamily="18" charset="0"/>
                <a:hlinkClick r:id="rId2"/>
              </a:rPr>
              <a:t>https://xn--j1ahfl.xn--p1ai/library/metodika_opredelenie_chistoti_vozduha_po_lishajnikam_070422.html</a:t>
            </a:r>
            <a:endParaRPr lang="ru-RU" b="1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smtClean="0">
                <a:latin typeface="Times New Roman" pitchFamily="18" charset="0"/>
                <a:cs typeface="Times New Roman" pitchFamily="18" charset="0"/>
                <a:hlinkClick r:id="rId3"/>
              </a:rPr>
              <a:t>https://school-science.ru/2/1/31419</a:t>
            </a:r>
            <a:endParaRPr lang="ru-RU" b="1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smtClean="0">
                <a:latin typeface="Times New Roman" pitchFamily="18" charset="0"/>
                <a:cs typeface="Times New Roman" pitchFamily="18" charset="0"/>
                <a:hlinkClick r:id="rId4"/>
              </a:rPr>
              <a:t>https://yandex.ru/images/search?text=%</a:t>
            </a:r>
            <a:endParaRPr lang="ru-RU" b="1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285</TotalTime>
  <Words>485</Words>
  <Application>Microsoft Office PowerPoint</Application>
  <PresentationFormat>Экран (4:3)</PresentationFormat>
  <Paragraphs>86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9</vt:i4>
      </vt:variant>
    </vt:vector>
  </HeadingPairs>
  <TitlesOfParts>
    <vt:vector size="19" baseType="lpstr">
      <vt:lpstr>Constantia</vt:lpstr>
      <vt:lpstr>Arial</vt:lpstr>
      <vt:lpstr>Calibri</vt:lpstr>
      <vt:lpstr>Wingdings 2</vt:lpstr>
      <vt:lpstr>Times New Roman</vt:lpstr>
      <vt:lpstr>Wingdings</vt:lpstr>
      <vt:lpstr>Поток</vt:lpstr>
      <vt:lpstr>Поток</vt:lpstr>
      <vt:lpstr>Поток</vt:lpstr>
      <vt:lpstr>Оформление по умолчанию</vt:lpstr>
      <vt:lpstr>Слайд 1</vt:lpstr>
      <vt:lpstr>Слайд 2</vt:lpstr>
      <vt:lpstr>Основная часть</vt:lpstr>
      <vt:lpstr>  Наши наблюдения</vt:lpstr>
      <vt:lpstr>Таблица</vt:lpstr>
      <vt:lpstr>Опрос учащихся</vt:lpstr>
      <vt:lpstr>Итог опроса</vt:lpstr>
      <vt:lpstr>Вывод</vt:lpstr>
      <vt:lpstr>Ресурсы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«Определение чистоты воздуха по лишайникам (методом лихеноиндикации)»</dc:title>
  <dc:creator>Lenovo-1</dc:creator>
  <cp:lastModifiedBy>Анна</cp:lastModifiedBy>
  <cp:revision>32</cp:revision>
  <dcterms:created xsi:type="dcterms:W3CDTF">2019-03-11T15:12:56Z</dcterms:created>
  <dcterms:modified xsi:type="dcterms:W3CDTF">2019-03-13T18:19:52Z</dcterms:modified>
</cp:coreProperties>
</file>