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92" r:id="rId4"/>
    <p:sldId id="290" r:id="rId5"/>
    <p:sldId id="273" r:id="rId6"/>
    <p:sldId id="257" r:id="rId7"/>
    <p:sldId id="291" r:id="rId8"/>
    <p:sldId id="286" r:id="rId9"/>
    <p:sldId id="283" r:id="rId10"/>
    <p:sldId id="281" r:id="rId11"/>
    <p:sldId id="278" r:id="rId12"/>
    <p:sldId id="261" r:id="rId13"/>
    <p:sldId id="265" r:id="rId14"/>
    <p:sldId id="268" r:id="rId15"/>
    <p:sldId id="263" r:id="rId16"/>
    <p:sldId id="264" r:id="rId17"/>
    <p:sldId id="284" r:id="rId18"/>
    <p:sldId id="287" r:id="rId19"/>
    <p:sldId id="279" r:id="rId20"/>
    <p:sldId id="271" r:id="rId21"/>
    <p:sldId id="262" r:id="rId2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294" autoAdjust="0"/>
    <p:restoredTop sz="94306" autoAdjust="0"/>
  </p:normalViewPr>
  <p:slideViewPr>
    <p:cSldViewPr>
      <p:cViewPr>
        <p:scale>
          <a:sx n="90" d="100"/>
          <a:sy n="90" d="100"/>
        </p:scale>
        <p:origin x="-1476" y="89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microsoft.com/office/2007/relationships/hdphoto" Target="../media/hdphoto4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microsoft.com/office/2007/relationships/hdphoto" Target="../media/hdphoto5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microsoft.com/office/2007/relationships/hdphoto" Target="../media/hdphoto7.wdp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2" Type="http://schemas.openxmlformats.org/officeDocument/2006/relationships/hyperlink" Target="mailto:shkola1_alex@mail.ru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98367" y="179512"/>
            <a:ext cx="3618665" cy="2850745"/>
            <a:chOff x="98368" y="15030"/>
            <a:chExt cx="3935285" cy="3188818"/>
          </a:xfrm>
        </p:grpSpPr>
        <p:pic>
          <p:nvPicPr>
            <p:cNvPr id="1026" name="Picture 2" descr="C:\Users\Russkih\Pictures\605dedfbea3dbb517b4592207f792d3d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68" y="179512"/>
              <a:ext cx="2819167" cy="2686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1512628" y="1014811"/>
              <a:ext cx="686406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6000" b="1" cap="all" spc="0" dirty="0" smtClean="0">
                  <a:ln w="0"/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50000" endPos="50000" dist="5000" dir="5400000" sy="-100000" rotWithShape="0"/>
                  </a:effectLst>
                </a:rPr>
                <a:t>И</a:t>
              </a:r>
              <a:endParaRPr lang="ru-RU" sz="6000" b="1" cap="all" spc="0" dirty="0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981962" y="281343"/>
              <a:ext cx="2051691" cy="1687103"/>
              <a:chOff x="1847144" y="415442"/>
              <a:chExt cx="2051691" cy="1687103"/>
            </a:xfrm>
          </p:grpSpPr>
          <p:sp>
            <p:nvSpPr>
              <p:cNvPr id="5" name="Прямоугольник 4"/>
              <p:cNvSpPr/>
              <p:nvPr/>
            </p:nvSpPr>
            <p:spPr>
              <a:xfrm rot="1324321">
                <a:off x="2843738" y="1179215"/>
                <a:ext cx="1055097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brightRoom" dir="t"/>
                </a:scene3d>
                <a:sp3d contourW="6350" prstMaterial="plastic">
                  <a:bevelT w="20320" h="20320" prst="angle"/>
                  <a:contourClr>
                    <a:schemeClr val="accent1">
                      <a:tint val="100000"/>
                      <a:shade val="100000"/>
                      <a:hueMod val="100000"/>
                      <a:satMod val="100000"/>
                    </a:schemeClr>
                  </a:contourClr>
                </a:sp3d>
              </a:bodyPr>
              <a:lstStyle/>
              <a:p>
                <a:pPr algn="ctr"/>
                <a:r>
                  <a:rPr lang="ru-RU" sz="5400" b="1" cap="all" dirty="0" smtClean="0">
                    <a:ln/>
                    <a:solidFill>
                      <a:srgbClr val="FF0000"/>
                    </a:solidFill>
                    <a:effectLst>
                      <a:outerShdw blurRad="19685" dist="12700" dir="5400000" algn="tl" rotWithShape="0">
                        <a:schemeClr val="accent1">
                          <a:satMod val="130000"/>
                          <a:alpha val="60000"/>
                        </a:schemeClr>
                      </a:outerShdw>
                      <a:reflection blurRad="10000" stA="55000" endPos="48000" dist="500" dir="5400000" sy="-100000" algn="bl" rotWithShape="0"/>
                    </a:effectLst>
                    <a:latin typeface="Book Antiqua" panose="02040602050305030304" pitchFamily="18" charset="0"/>
                  </a:rPr>
                  <a:t>ы </a:t>
                </a:r>
                <a:endParaRPr lang="ru-RU" sz="5400" b="1" cap="all" spc="0" dirty="0">
                  <a:ln/>
                  <a:solidFill>
                    <a:srgbClr val="FF0000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Book Antiqua" panose="02040602050305030304" pitchFamily="18" charset="0"/>
                </a:endParaRP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 rot="1324321">
                <a:off x="1847144" y="415442"/>
                <a:ext cx="1723550" cy="156966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brightRoom" dir="t"/>
                </a:scene3d>
                <a:sp3d contourW="6350" prstMaterial="plastic">
                  <a:bevelT w="20320" h="20320" prst="angle"/>
                  <a:contourClr>
                    <a:schemeClr val="accent1">
                      <a:tint val="100000"/>
                      <a:shade val="100000"/>
                      <a:hueMod val="100000"/>
                      <a:satMod val="100000"/>
                    </a:schemeClr>
                  </a:contourClr>
                </a:sp3d>
              </a:bodyPr>
              <a:lstStyle/>
              <a:p>
                <a:pPr algn="ctr"/>
                <a:r>
                  <a:rPr lang="ru-RU" sz="9600" b="1" cap="all" dirty="0">
                    <a:ln/>
                    <a:solidFill>
                      <a:srgbClr val="FF0000"/>
                    </a:solidFill>
                    <a:effectLst>
                      <a:outerShdw blurRad="19685" dist="12700" dir="5400000" algn="tl" rotWithShape="0">
                        <a:schemeClr val="accent1">
                          <a:satMod val="130000"/>
                          <a:alpha val="60000"/>
                        </a:schemeClr>
                      </a:outerShdw>
                      <a:reflection blurRad="10000" stA="55000" endPos="48000" dist="500" dir="5400000" sy="-100000" algn="bl" rotWithShape="0"/>
                    </a:effectLst>
                    <a:latin typeface="Book Antiqua" panose="02040602050305030304" pitchFamily="18" charset="0"/>
                  </a:rPr>
                  <a:t>М</a:t>
                </a:r>
                <a:r>
                  <a:rPr lang="ru-RU" sz="9600" b="1" cap="all" dirty="0" smtClean="0">
                    <a:ln/>
                    <a:solidFill>
                      <a:srgbClr val="FF0000"/>
                    </a:solidFill>
                    <a:effectLst>
                      <a:outerShdw blurRad="19685" dist="12700" dir="5400000" algn="tl" rotWithShape="0">
                        <a:schemeClr val="accent1">
                          <a:satMod val="130000"/>
                          <a:alpha val="60000"/>
                        </a:schemeClr>
                      </a:outerShdw>
                      <a:reflection blurRad="10000" stA="55000" endPos="48000" dist="500" dir="5400000" sy="-100000" algn="bl" rotWithShape="0"/>
                    </a:effectLst>
                    <a:latin typeface="Book Antiqua" panose="02040602050305030304" pitchFamily="18" charset="0"/>
                  </a:rPr>
                  <a:t> </a:t>
                </a:r>
                <a:endParaRPr lang="ru-RU" sz="9600" b="1" cap="all" spc="0" dirty="0">
                  <a:ln/>
                  <a:solidFill>
                    <a:srgbClr val="FF0000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Book Antiqua" panose="02040602050305030304" pitchFamily="18" charset="0"/>
                </a:endParaRPr>
              </a:p>
            </p:txBody>
          </p:sp>
        </p:grpSp>
        <p:sp>
          <p:nvSpPr>
            <p:cNvPr id="9" name="Овал 8"/>
            <p:cNvSpPr/>
            <p:nvPr/>
          </p:nvSpPr>
          <p:spPr>
            <a:xfrm>
              <a:off x="98368" y="15030"/>
              <a:ext cx="3258624" cy="3188818"/>
            </a:xfrm>
            <a:prstGeom prst="ellipse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882461" y="438170"/>
            <a:ext cx="3856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Ежемесячная школьная  газета МБОУ СОШ №1</a:t>
            </a:r>
          </a:p>
          <a:p>
            <a:pPr algn="r"/>
            <a:r>
              <a:rPr lang="ru-RU" sz="1400" b="1" dirty="0" smtClean="0"/>
              <a:t>Выпуск №2  1 октября  2018 год.</a:t>
            </a:r>
            <a:endParaRPr lang="ru-RU" sz="1400" b="1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708920" y="107504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8" name="Picture 2" descr="http://soh28.ucoz.ru/rdh/i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3" t="31195" b="27912"/>
          <a:stretch/>
        </p:blipFill>
        <p:spPr bwMode="auto">
          <a:xfrm>
            <a:off x="3601979" y="899592"/>
            <a:ext cx="2972216" cy="100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3197495" y="1452708"/>
            <a:ext cx="2477236" cy="1416724"/>
            <a:chOff x="15660" y="6139862"/>
            <a:chExt cx="2477236" cy="1416724"/>
          </a:xfrm>
        </p:grpSpPr>
        <p:pic>
          <p:nvPicPr>
            <p:cNvPr id="20" name="Picture 9" descr="http://cheboksary.ru/images/1947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" b="95500" l="14000" r="78615">
                          <a14:foregroundMark x1="49231" y1="42500" x2="61231" y2="20500"/>
                          <a14:backgroundMark x1="67077" y1="56250" x2="66769" y2="30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7" r="20754"/>
            <a:stretch/>
          </p:blipFill>
          <p:spPr bwMode="auto">
            <a:xfrm>
              <a:off x="15660" y="6139862"/>
              <a:ext cx="1412776" cy="1367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Прямоугольник 20"/>
            <p:cNvSpPr/>
            <p:nvPr/>
          </p:nvSpPr>
          <p:spPr>
            <a:xfrm>
              <a:off x="485165" y="7033366"/>
              <a:ext cx="2007731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cap="none" spc="0" dirty="0" smtClean="0">
                  <a:ln w="17780" cmpd="sng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СОВЕТ</a:t>
              </a:r>
              <a:r>
                <a:rPr lang="ru-RU" sz="1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 </a:t>
              </a:r>
            </a:p>
            <a:p>
              <a:pPr algn="ctr"/>
              <a:r>
                <a:rPr lang="ru-RU" sz="1400" b="1" dirty="0" smtClean="0">
                  <a:ln w="17780" cmpd="sng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СТАРШЕКЛАССНИКОВ</a:t>
              </a:r>
              <a:endParaRPr lang="ru-RU" sz="1400" b="1" cap="none" spc="0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  <p:pic>
        <p:nvPicPr>
          <p:cNvPr id="2051" name="Picture 3" descr="C:\Users\Russkih\Desktop\Журналистика\Презентация школьной газеты Я и МЫ\20181022_10530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0" b="4357"/>
          <a:stretch/>
        </p:blipFill>
        <p:spPr bwMode="auto">
          <a:xfrm rot="10800000">
            <a:off x="661310" y="4931618"/>
            <a:ext cx="6196690" cy="42119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Овал 21"/>
          <p:cNvSpPr/>
          <p:nvPr/>
        </p:nvSpPr>
        <p:spPr>
          <a:xfrm>
            <a:off x="6409682" y="8695620"/>
            <a:ext cx="329027" cy="3231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1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23" name="Picture 2" descr="C:\Users\Russkih\Desktop\Журналистика\2018-11-15 08.17.3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949" b="94965" l="24462" r="91538">
                        <a14:foregroundMark x1="34615" y1="64653" x2="34615" y2="54783"/>
                        <a14:foregroundMark x1="40769" y1="73716" x2="31692" y2="68077"/>
                        <a14:foregroundMark x1="29385" y1="64048" x2="28308" y2="53474"/>
                        <a14:foregroundMark x1="44000" y1="87311" x2="66308" y2="85498"/>
                        <a14:foregroundMark x1="82462" y1="63142" x2="79077" y2="55086"/>
                        <a14:foregroundMark x1="43077" y1="9063" x2="57385" y2="8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32" t="6272" r="9477" b="3624"/>
          <a:stretch/>
        </p:blipFill>
        <p:spPr bwMode="auto">
          <a:xfrm>
            <a:off x="1" y="4570343"/>
            <a:ext cx="1624838" cy="3484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98367" y="2771800"/>
            <a:ext cx="66403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                            Всем нашим читателям привет!</a:t>
            </a:r>
          </a:p>
          <a:p>
            <a:r>
              <a:rPr lang="ru-RU" sz="1200" b="1" dirty="0" smtClean="0"/>
              <a:t>              Мы очень долго и усердно работали над этим выпуском нашей школьной газеты. </a:t>
            </a:r>
          </a:p>
          <a:p>
            <a:r>
              <a:rPr lang="ru-RU" sz="1200" b="1" dirty="0"/>
              <a:t> </a:t>
            </a:r>
            <a:r>
              <a:rPr lang="ru-RU" sz="1200" b="1" dirty="0" smtClean="0"/>
              <a:t>  1.10. 2018 г. вышла наша первая школьная газета «Я и МЫ».  На сайте </a:t>
            </a:r>
            <a:r>
              <a:rPr lang="en-US" sz="1200" b="1" dirty="0" smtClean="0"/>
              <a:t>logo.ru</a:t>
            </a:r>
            <a:r>
              <a:rPr lang="ru-RU" sz="1200" b="1" dirty="0" smtClean="0"/>
              <a:t> мы разместили материал о нашей пресс команде. Наш кодовый номер </a:t>
            </a:r>
            <a:r>
              <a:rPr lang="en-US" sz="1200" b="1" dirty="0" smtClean="0"/>
              <a:t>#</a:t>
            </a:r>
            <a:r>
              <a:rPr lang="ru-RU" sz="1200" b="1" dirty="0" smtClean="0"/>
              <a:t>3922. Нашей школьной газете нужен официальный статус Всероссийского школьного издания с присвоенным штрих кодом издания. Это даст право официально участвовать в конкурсных мероприятиях Всероссийского и Международного уровней. Мы обращаемся к вам, наши читатели, проголосуй  те за наше школьное издание поставив «ЛАЙК». </a:t>
            </a:r>
            <a:r>
              <a:rPr lang="ru-RU" sz="1200" b="1" dirty="0"/>
              <a:t>Толька с вашими голосами мы можем выиграть</a:t>
            </a:r>
            <a:r>
              <a:rPr lang="ru-RU" sz="1200" b="1" dirty="0" smtClean="0"/>
              <a:t> конкурс школьных изданий и получить кубок издателя  грушу.</a:t>
            </a:r>
          </a:p>
          <a:p>
            <a:r>
              <a:rPr lang="ru-RU" sz="1200" b="1" dirty="0"/>
              <a:t> </a:t>
            </a:r>
            <a:r>
              <a:rPr lang="ru-RU" sz="1200" b="1" dirty="0" smtClean="0"/>
              <a:t>                                                                                                                                 С Днём рождения газета! </a:t>
            </a:r>
          </a:p>
          <a:p>
            <a:pPr algn="ctr"/>
            <a:endParaRPr lang="ru-RU" sz="1200" b="1" dirty="0"/>
          </a:p>
        </p:txBody>
      </p:sp>
      <p:pic>
        <p:nvPicPr>
          <p:cNvPr id="25" name="Picture 2" descr="http://lgo.ru/img/2013/zn_20x2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415" y="1782925"/>
            <a:ext cx="1263966" cy="127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Выноска-облако 2"/>
          <p:cNvSpPr/>
          <p:nvPr/>
        </p:nvSpPr>
        <p:spPr>
          <a:xfrm>
            <a:off x="1714430" y="4570342"/>
            <a:ext cx="2722682" cy="865753"/>
          </a:xfrm>
          <a:prstGeom prst="cloudCallout">
            <a:avLst>
              <a:gd name="adj1" fmla="val -68574"/>
              <a:gd name="adj2" fmla="val 8026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Ребята, очень нужны ваши голоса. Голосуй, не комплексуй!</a:t>
            </a:r>
            <a:endParaRPr lang="ru-R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86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708920" y="107504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499950" y="8789651"/>
            <a:ext cx="329027" cy="3231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3</a:t>
            </a:r>
            <a:endParaRPr lang="ru-RU" b="1" i="1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6407" y="243414"/>
            <a:ext cx="6828977" cy="3478796"/>
            <a:chOff x="29022" y="827584"/>
            <a:chExt cx="6828977" cy="3478796"/>
          </a:xfrm>
        </p:grpSpPr>
        <p:pic>
          <p:nvPicPr>
            <p:cNvPr id="3074" name="Picture 2" descr="C:\Users\Russkih\Desktop\Журналистика\Газета №2 октябрь Яи Мы\Молодёжный бюджет\20181003_10515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46"/>
            <a:stretch/>
          </p:blipFill>
          <p:spPr bwMode="auto">
            <a:xfrm>
              <a:off x="29022" y="858649"/>
              <a:ext cx="6828977" cy="34477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328044" y="827584"/>
              <a:ext cx="641066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44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МОЛОДЁЖНЫЙ БЮДЖЕТ</a:t>
              </a:r>
              <a:endParaRPr lang="ru-RU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49610" y="4611584"/>
            <a:ext cx="647582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     </a:t>
            </a:r>
            <a:r>
              <a:rPr lang="ru-RU" sz="1200" b="1" dirty="0" smtClean="0"/>
              <a:t>03.10.208 г. в ДЦ «Радуга» состоялся семинар для активной молодёжи города</a:t>
            </a:r>
            <a:r>
              <a:rPr lang="ru-RU" sz="1200" b="1" dirty="0"/>
              <a:t>. Тема: </a:t>
            </a:r>
            <a:r>
              <a:rPr lang="ru-RU" sz="1200" b="1" dirty="0" smtClean="0"/>
              <a:t>«Молодёжный </a:t>
            </a:r>
            <a:r>
              <a:rPr lang="ru-RU" sz="1200" b="1" dirty="0"/>
              <a:t>бюджет». </a:t>
            </a:r>
            <a:r>
              <a:rPr lang="ru-RU" sz="1200" b="1" dirty="0" smtClean="0"/>
              <a:t>Организатором проекта является министерство финансов Сахалинской области. На данном семинаре присутствовали МБОУ: СОШ №1, СОШ №2, СОШ №6.  От нашей школы принимали участие следующие ребята:</a:t>
            </a:r>
            <a:r>
              <a:rPr lang="ru-RU" sz="1400" b="1" dirty="0" smtClean="0"/>
              <a:t> </a:t>
            </a:r>
            <a:r>
              <a:rPr lang="ru-RU" sz="1600" b="1" i="1" dirty="0" err="1" smtClean="0"/>
              <a:t>Гырыч</a:t>
            </a:r>
            <a:r>
              <a:rPr lang="ru-RU" sz="1600" b="1" i="1" dirty="0" smtClean="0"/>
              <a:t> Дарья 10 класс, Табунидзе Эльза 10 класс, Балашова Елизавета 9 класс, Малахова Виктория 9 класс, </a:t>
            </a:r>
            <a:r>
              <a:rPr lang="ru-RU" sz="1600" b="1" i="1" dirty="0" err="1" smtClean="0"/>
              <a:t>Буданчикова</a:t>
            </a:r>
            <a:r>
              <a:rPr lang="ru-RU" sz="1600" b="1" i="1" dirty="0" smtClean="0"/>
              <a:t> Анжелика 9 класс, Крутых Полина 11 класс, </a:t>
            </a:r>
            <a:r>
              <a:rPr lang="ru-RU" sz="1600" b="1" i="1" dirty="0" err="1" smtClean="0"/>
              <a:t>Колымова</a:t>
            </a:r>
            <a:r>
              <a:rPr lang="ru-RU" sz="1600" b="1" i="1" dirty="0" smtClean="0"/>
              <a:t> Екатерина 11 класс, </a:t>
            </a:r>
            <a:r>
              <a:rPr lang="ru-RU" sz="1600" b="1" i="1" dirty="0" err="1" smtClean="0"/>
              <a:t>Сысолятина</a:t>
            </a:r>
            <a:r>
              <a:rPr lang="ru-RU" sz="1600" b="1" i="1" dirty="0" smtClean="0"/>
              <a:t> Екатерина 11 класс, Харина Ксения 11 класс, </a:t>
            </a:r>
            <a:r>
              <a:rPr lang="ru-RU" sz="1600" b="1" i="1" dirty="0" err="1" smtClean="0"/>
              <a:t>Федорина</a:t>
            </a:r>
            <a:r>
              <a:rPr lang="ru-RU" sz="1600" b="1" i="1" dirty="0" smtClean="0"/>
              <a:t> Екатерина 11 класс, </a:t>
            </a:r>
            <a:r>
              <a:rPr lang="ru-RU" sz="1600" b="1" i="1" dirty="0" err="1" smtClean="0"/>
              <a:t>Цымбал</a:t>
            </a:r>
            <a:r>
              <a:rPr lang="ru-RU" sz="1600" b="1" i="1" dirty="0" smtClean="0"/>
              <a:t> Анастасия 11 класс.</a:t>
            </a:r>
            <a:r>
              <a:rPr lang="ru-RU" sz="1400" b="1" dirty="0" smtClean="0"/>
              <a:t> </a:t>
            </a:r>
          </a:p>
          <a:p>
            <a:pPr algn="ctr"/>
            <a:r>
              <a:rPr lang="ru-RU" sz="1400" b="1" dirty="0" smtClean="0"/>
              <a:t>Что же такое «Молодёжный бюджет?»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   "</a:t>
            </a:r>
            <a:r>
              <a:rPr lang="ru-RU" sz="1400" b="1" dirty="0"/>
              <a:t>Молодежный бюджет" дает учащимся 9-11 классов реальную возможность предложить идеи по обустройству своего села или города, строительству или реконструкции, ремонту и благоустройству объектов инфраструктуры муниципальной собственности</a:t>
            </a:r>
            <a:r>
              <a:rPr lang="ru-RU" sz="1400" b="1" dirty="0" smtClean="0"/>
              <a:t>.</a:t>
            </a:r>
          </a:p>
          <a:p>
            <a:pPr algn="just"/>
            <a:r>
              <a:rPr lang="ru-RU" sz="1400" dirty="0" smtClean="0"/>
              <a:t>   </a:t>
            </a:r>
            <a:r>
              <a:rPr lang="ru-RU" sz="1400" b="1" dirty="0" smtClean="0"/>
              <a:t>"</a:t>
            </a:r>
            <a:r>
              <a:rPr lang="ru-RU" sz="1400" b="1" dirty="0"/>
              <a:t>Это могут быть идеи, например, по созданию велодорожек, скейтпарков, площадок для </a:t>
            </a:r>
            <a:r>
              <a:rPr lang="ru-RU" sz="1400" b="1" dirty="0" err="1"/>
              <a:t>воркаута</a:t>
            </a:r>
            <a:r>
              <a:rPr lang="ru-RU" sz="1400" b="1" dirty="0"/>
              <a:t> и других видов спорта, освещению улиц, благоустройству скверов или установке памятных </a:t>
            </a:r>
            <a:r>
              <a:rPr lang="ru-RU" sz="1400" b="1" dirty="0" smtClean="0"/>
              <a:t>знаков</a:t>
            </a:r>
            <a:r>
              <a:rPr lang="ru-RU" sz="1400" b="1" dirty="0"/>
              <a:t>.</a:t>
            </a:r>
            <a:r>
              <a:rPr lang="ru-RU" sz="1400" b="1" dirty="0" smtClean="0"/>
              <a:t> Основные </a:t>
            </a:r>
            <a:r>
              <a:rPr lang="ru-RU" sz="1400" b="1" dirty="0"/>
              <a:t>цели нашего проекта – поиск и реализация новых идей, а также развитие финансовой активности молодого поколения".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29672" y="2987020"/>
            <a:ext cx="2276186" cy="1416724"/>
            <a:chOff x="216710" y="6139862"/>
            <a:chExt cx="2276186" cy="1416724"/>
          </a:xfrm>
        </p:grpSpPr>
        <p:pic>
          <p:nvPicPr>
            <p:cNvPr id="10" name="Picture 9" descr="http://cheboksary.ru/images/1947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" b="95500" l="14000" r="78615">
                          <a14:foregroundMark x1="49231" y1="42500" x2="61231" y2="20500"/>
                          <a14:backgroundMark x1="67077" y1="56250" x2="66769" y2="30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7" r="20754"/>
            <a:stretch/>
          </p:blipFill>
          <p:spPr bwMode="auto">
            <a:xfrm>
              <a:off x="216710" y="6139862"/>
              <a:ext cx="1412776" cy="1367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485165" y="7033366"/>
              <a:ext cx="2007731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cap="none" spc="0" dirty="0" smtClean="0">
                  <a:ln w="17780" cmpd="sng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СОВЕТ</a:t>
              </a:r>
              <a:r>
                <a:rPr lang="ru-RU" sz="1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 </a:t>
              </a:r>
            </a:p>
            <a:p>
              <a:pPr algn="ctr"/>
              <a:r>
                <a:rPr lang="ru-RU" sz="1400" b="1" dirty="0" smtClean="0">
                  <a:ln w="17780" cmpd="sng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СТАРШЕКЛАССНИКОВ</a:t>
              </a:r>
              <a:endParaRPr lang="ru-RU" sz="1400" b="1" cap="none" spc="0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2292582" y="3695382"/>
            <a:ext cx="443285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i="1" dirty="0"/>
              <a:t>Проект "Молодежный бюджет" стартует в </a:t>
            </a:r>
            <a:r>
              <a:rPr lang="ru-RU" sz="1100" b="1" i="1" dirty="0" smtClean="0"/>
              <a:t>Сахалинской области. </a:t>
            </a:r>
            <a:r>
              <a:rPr lang="ru-RU" sz="1100" b="1" i="1" dirty="0"/>
              <a:t>Островным старшеклассникам предлагают выдвинуть идеи, направленные на повышение качества жизни сахалинцев и </a:t>
            </a:r>
            <a:r>
              <a:rPr lang="ru-RU" sz="1100" b="1" i="1" dirty="0" err="1"/>
              <a:t>курильчан</a:t>
            </a:r>
            <a:r>
              <a:rPr lang="ru-RU" sz="1100" b="1" i="1" dirty="0"/>
              <a:t> и реализовать их при поддержке регионального правительства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341872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Russkih\Desktop\Наше школьное издание 2018-2019 учебный год\Газета Я и МЫ октябрь 2018 г\Газета №2 октябрь Яи Мы\Молодёжный бюджет\20181003_1502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858001" cy="3857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708920" y="107504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8195" name="Picture 3" descr="C:\Users\Russkih\Desktop\Наше школьное издание 2018-2019 учебный год\Газета Я и МЫ октябрь 2018 г\Газета №2 октябрь Яи Мы\Молодёжный бюджет\20181003_15585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06"/>
          <a:stretch/>
        </p:blipFill>
        <p:spPr bwMode="auto">
          <a:xfrm>
            <a:off x="20486" y="6605752"/>
            <a:ext cx="6817025" cy="2538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088" y="6082532"/>
            <a:ext cx="6727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               Ребята нашей школы сразу определились с темами проектов и </a:t>
            </a:r>
            <a:r>
              <a:rPr lang="ru-RU" sz="1400" b="1" dirty="0"/>
              <a:t>кто будет представлять проекты </a:t>
            </a:r>
            <a:r>
              <a:rPr lang="ru-RU" sz="1400" b="1" dirty="0" smtClean="0"/>
              <a:t> на школьном голосовании. </a:t>
            </a:r>
            <a:endParaRPr lang="ru-RU" sz="1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765" y="3857626"/>
            <a:ext cx="67724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/>
              <a:t>     Алгоритм </a:t>
            </a:r>
            <a:r>
              <a:rPr lang="ru-RU" sz="1200" b="1" dirty="0"/>
              <a:t>следующий. С 1 по 15 сентября старшеклассники, желающие принять участие в проекте, должны передать предложения завучу по воспитательной работе в своей школе. Их рассмотрит специально сформированный молодежный общественный совет образовательного учреждения. Предложения, набравшие наибольшее количество голосов, необходимо будет направить в администрацию муниципального образования. В дальнейшем после проведения органами исполнительной власти экспертизы и при получении положительного заключения о возможности реализации, проекты старшеклассников будут включены в областной бюджет на </a:t>
            </a:r>
            <a:r>
              <a:rPr lang="ru-RU" sz="1200" b="1" dirty="0" smtClean="0"/>
              <a:t>2019 </a:t>
            </a:r>
            <a:r>
              <a:rPr lang="ru-RU" sz="1200" b="1" dirty="0"/>
              <a:t>год.</a:t>
            </a:r>
          </a:p>
          <a:p>
            <a:pPr algn="just"/>
            <a:r>
              <a:rPr lang="ru-RU" sz="1200" b="1" dirty="0"/>
              <a:t>Конечно, есть и ограничения. В частности, срок реализации не может превышать один год. Финансирование предложений, выдвинутых старшеклассниками и прошедших отбор, будет осуществляться за счет субсидии из областного бюджета в размере не более 3 млн рублей на одно начинание. А муниципалитет должен будет вложить не менее 1% от общей стоимости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415738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02469" y="44110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817363" y="4292670"/>
            <a:ext cx="2159554" cy="1424624"/>
            <a:chOff x="333342" y="6080166"/>
            <a:chExt cx="2159554" cy="1476420"/>
          </a:xfrm>
        </p:grpSpPr>
        <p:pic>
          <p:nvPicPr>
            <p:cNvPr id="4" name="Picture 9" descr="http://cheboksary.ru/images/19474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" b="95500" l="14000" r="78615">
                          <a14:foregroundMark x1="49231" y1="42500" x2="61231" y2="20500"/>
                          <a14:backgroundMark x1="67077" y1="56250" x2="66769" y2="30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7" r="20754"/>
            <a:stretch/>
          </p:blipFill>
          <p:spPr bwMode="auto">
            <a:xfrm>
              <a:off x="333342" y="6080166"/>
              <a:ext cx="1412776" cy="1367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Прямоугольник 4"/>
            <p:cNvSpPr/>
            <p:nvPr/>
          </p:nvSpPr>
          <p:spPr>
            <a:xfrm>
              <a:off x="485165" y="7033366"/>
              <a:ext cx="2007731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cap="none" spc="0" dirty="0" smtClean="0">
                  <a:ln w="17780" cmpd="sng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СОВЕТ</a:t>
              </a:r>
              <a:r>
                <a:rPr lang="ru-RU" sz="1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 </a:t>
              </a:r>
            </a:p>
            <a:p>
              <a:pPr algn="ctr"/>
              <a:r>
                <a:rPr lang="ru-RU" sz="1400" b="1" dirty="0" smtClean="0">
                  <a:ln w="17780" cmpd="sng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СТАРШЕКЛАССНИКОВ</a:t>
              </a:r>
              <a:endParaRPr lang="ru-RU" sz="1400" b="1" cap="none" spc="0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916832" y="107504"/>
            <a:ext cx="4854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День учителя </a:t>
            </a:r>
            <a:endParaRPr lang="ru-RU" sz="54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6" name="Picture 2" descr="C:\Users\Russkih\Desktop\школа\IMG-20181006-WA000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3" t="27184" r="12339"/>
          <a:stretch/>
        </p:blipFill>
        <p:spPr bwMode="auto">
          <a:xfrm>
            <a:off x="0" y="5562626"/>
            <a:ext cx="6832258" cy="35813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16832" y="1030834"/>
            <a:ext cx="47767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                        День ученического самоуправления. Учащиеся сами вели уроки, администрация школы была заранее выбрана ученическим самоуправлением и одобрена директором школы Крутых Галиной Викторовной. Обязанности директора и завучей выполняли в этот день учащиеся старших классов: Табунидзе Эльза исполняла обязанности директора МБОУ СОШ №1, Башкирова Анастасия исполняла обязанности Завуча по Воспитательной работе,</a:t>
            </a:r>
          </a:p>
          <a:p>
            <a:pPr algn="just"/>
            <a:r>
              <a:rPr lang="ru-RU" sz="1400" b="1" dirty="0" smtClean="0"/>
              <a:t>   </a:t>
            </a:r>
          </a:p>
        </p:txBody>
      </p:sp>
      <p:pic>
        <p:nvPicPr>
          <p:cNvPr id="8" name="Picture 2" descr="http://krasivye-stihi.3dn.ru/_ld/1/0771622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88" y="151282"/>
            <a:ext cx="1636143" cy="254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6632" y="3027496"/>
            <a:ext cx="65769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/>
              <a:t> </a:t>
            </a:r>
            <a:r>
              <a:rPr lang="ru-RU" sz="1400" b="1" dirty="0" smtClean="0"/>
              <a:t>        Для </a:t>
            </a:r>
            <a:r>
              <a:rPr lang="ru-RU" sz="1400" b="1" dirty="0"/>
              <a:t>педагогов была подготовлена и проведена развлекательная программа </a:t>
            </a:r>
            <a:r>
              <a:rPr lang="ru-RU" sz="1400" b="1" dirty="0" err="1"/>
              <a:t>Болотовой</a:t>
            </a:r>
            <a:r>
              <a:rPr lang="ru-RU" sz="1400" b="1" dirty="0"/>
              <a:t> Светланой Васильевной. Хочется сказать огромное спасибо!!! Все педагоги не остались безучастными.  Все учащиеся школы поздравили </a:t>
            </a:r>
            <a:r>
              <a:rPr lang="ru-RU" sz="1400" b="1" dirty="0" smtClean="0"/>
              <a:t>педагогов, </a:t>
            </a:r>
            <a:r>
              <a:rPr lang="ru-RU" sz="1400" b="1" dirty="0"/>
              <a:t>угостив вкусными тортами. </a:t>
            </a:r>
          </a:p>
          <a:p>
            <a:pPr algn="just"/>
            <a:endParaRPr lang="ru-RU" sz="1400" b="1" dirty="0"/>
          </a:p>
          <a:p>
            <a:pPr algn="just"/>
            <a:r>
              <a:rPr lang="ru-RU" sz="1400" b="1" dirty="0"/>
              <a:t>         В 14-00 в ДТЦ  «Радуга» состоялась традиционное поздравительное мероприятие для </a:t>
            </a:r>
            <a:r>
              <a:rPr lang="ru-RU" sz="1400" b="1" dirty="0" smtClean="0"/>
              <a:t>педагогов, </a:t>
            </a:r>
            <a:r>
              <a:rPr lang="ru-RU" sz="1400" b="1" dirty="0"/>
              <a:t>на котором  отметили педагогов грамотами, за </a:t>
            </a:r>
            <a:r>
              <a:rPr lang="ru-RU" sz="1400" b="1" dirty="0" smtClean="0"/>
              <a:t>добросовестный труд. </a:t>
            </a:r>
          </a:p>
          <a:p>
            <a:pPr algn="just"/>
            <a:r>
              <a:rPr lang="ru-RU" sz="1400" b="1" dirty="0"/>
              <a:t> </a:t>
            </a:r>
            <a:r>
              <a:rPr lang="ru-RU" sz="1400" b="1" dirty="0" smtClean="0"/>
              <a:t>           Ещё  раз с праздником наши учителя!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5509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737185" y="88884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486623" y="8755516"/>
            <a:ext cx="329027" cy="3231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5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026" y="264826"/>
            <a:ext cx="630211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ОБЩЕРОССИЙСКАЯ ОЛИМПИАДА </a:t>
            </a:r>
          </a:p>
          <a:p>
            <a:pPr algn="ctr"/>
            <a:r>
              <a:rPr lang="ru-RU" sz="32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 ПРАВОСЛАВИЮ</a:t>
            </a:r>
            <a:endParaRPr lang="ru-RU" sz="32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956" y="1259632"/>
            <a:ext cx="66990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9 октября в нашей МБО СОШ № 1 прошел школьный этап Общероссийской олимпиады школьников «Основы православной культуры» которую ежегодно проводит Православный Свято-</a:t>
            </a:r>
            <a:r>
              <a:rPr lang="ru-RU" sz="1200" b="1" dirty="0" err="1" smtClean="0"/>
              <a:t>Тихоновский</a:t>
            </a:r>
            <a:r>
              <a:rPr lang="ru-RU" sz="1200" b="1" dirty="0" smtClean="0"/>
              <a:t> гуманитарный университет. Темы этой олимпиады: «Умозрение в камне»: каменное церковное зодчество Древней Руси», « Славянский мир в эпоху </a:t>
            </a:r>
            <a:r>
              <a:rPr lang="ru-RU" sz="1200" b="1" dirty="0" err="1" smtClean="0"/>
              <a:t>свв</a:t>
            </a:r>
            <a:r>
              <a:rPr lang="ru-RU" sz="1200" b="1" dirty="0" smtClean="0"/>
              <a:t>. Кирилла и </a:t>
            </a:r>
            <a:r>
              <a:rPr lang="ru-RU" sz="1200" b="1" dirty="0" err="1" smtClean="0"/>
              <a:t>Мефодия</a:t>
            </a:r>
            <a:r>
              <a:rPr lang="ru-RU" sz="1200" b="1" dirty="0" smtClean="0"/>
              <a:t>», «Молодежь:  свобода и ответственность». От нашей школы приняли участие и получили сертификаты следующие учащиеся: </a:t>
            </a:r>
            <a:r>
              <a:rPr lang="ru-RU" sz="1200" b="1" i="1" dirty="0" err="1" smtClean="0">
                <a:solidFill>
                  <a:srgbClr val="CC0099"/>
                </a:solidFill>
              </a:rPr>
              <a:t>Велигура</a:t>
            </a:r>
            <a:r>
              <a:rPr lang="ru-RU" sz="1200" b="1" i="1" dirty="0" smtClean="0">
                <a:solidFill>
                  <a:srgbClr val="CC0099"/>
                </a:solidFill>
              </a:rPr>
              <a:t> </a:t>
            </a:r>
            <a:r>
              <a:rPr lang="ru-RU" sz="1200" b="1" i="1" dirty="0">
                <a:solidFill>
                  <a:srgbClr val="CC0099"/>
                </a:solidFill>
              </a:rPr>
              <a:t>Екатерина 11 </a:t>
            </a:r>
            <a:r>
              <a:rPr lang="ru-RU" sz="1200" b="1" i="1" dirty="0" smtClean="0">
                <a:solidFill>
                  <a:srgbClr val="CC0099"/>
                </a:solidFill>
              </a:rPr>
              <a:t>класс, Харина Ксения 11 класс, Иванова Елизавета 8 класс, </a:t>
            </a:r>
            <a:r>
              <a:rPr lang="ru-RU" sz="1200" b="1" i="1" dirty="0" err="1" smtClean="0">
                <a:solidFill>
                  <a:srgbClr val="CC0099"/>
                </a:solidFill>
              </a:rPr>
              <a:t>Назарук</a:t>
            </a:r>
            <a:r>
              <a:rPr lang="ru-RU" sz="1200" b="1" i="1" dirty="0" smtClean="0">
                <a:solidFill>
                  <a:srgbClr val="CC0099"/>
                </a:solidFill>
              </a:rPr>
              <a:t> Эвелина 8 класс, Смирных Дарья 8 класс, </a:t>
            </a:r>
            <a:r>
              <a:rPr lang="ru-RU" sz="1200" b="1" i="1" dirty="0" err="1" smtClean="0">
                <a:solidFill>
                  <a:srgbClr val="CC0099"/>
                </a:solidFill>
              </a:rPr>
              <a:t>Горустович</a:t>
            </a:r>
            <a:r>
              <a:rPr lang="ru-RU" sz="1200" b="1" i="1" dirty="0" smtClean="0">
                <a:solidFill>
                  <a:srgbClr val="CC0099"/>
                </a:solidFill>
              </a:rPr>
              <a:t> Виталий 8 класс, </a:t>
            </a:r>
            <a:r>
              <a:rPr lang="ru-RU" sz="1200" b="1" i="1" dirty="0" err="1" smtClean="0">
                <a:solidFill>
                  <a:srgbClr val="CC0099"/>
                </a:solidFill>
              </a:rPr>
              <a:t>Лончакова</a:t>
            </a:r>
            <a:r>
              <a:rPr lang="ru-RU" sz="1200" b="1" i="1" dirty="0" smtClean="0">
                <a:solidFill>
                  <a:srgbClr val="CC0099"/>
                </a:solidFill>
              </a:rPr>
              <a:t> Алена 8 класс, Нечаева Валерия 8 класс, </a:t>
            </a:r>
            <a:r>
              <a:rPr lang="ru-RU" sz="1200" b="1" i="1" dirty="0" err="1" smtClean="0">
                <a:solidFill>
                  <a:srgbClr val="CC0099"/>
                </a:solidFill>
              </a:rPr>
              <a:t>Сницкая</a:t>
            </a:r>
            <a:r>
              <a:rPr lang="ru-RU" sz="1200" b="1" i="1" dirty="0" smtClean="0">
                <a:solidFill>
                  <a:srgbClr val="CC0099"/>
                </a:solidFill>
              </a:rPr>
              <a:t> Владислава 8 класс, Лукина Ксения 8 класс, Тарасенко Екатерина 5 класс, Чайкин Максим 5 класс, Ким Кристина 5 класс, </a:t>
            </a:r>
            <a:r>
              <a:rPr lang="ru-RU" sz="1200" b="1" i="1" dirty="0" err="1" smtClean="0">
                <a:solidFill>
                  <a:srgbClr val="CC0099"/>
                </a:solidFill>
              </a:rPr>
              <a:t>Колюка</a:t>
            </a:r>
            <a:r>
              <a:rPr lang="ru-RU" sz="1200" b="1" i="1" dirty="0" smtClean="0">
                <a:solidFill>
                  <a:srgbClr val="CC0099"/>
                </a:solidFill>
              </a:rPr>
              <a:t>  Егор 5 класс, Астафьева Софья 5 класс, Рябов Владислав 4 класс, </a:t>
            </a:r>
            <a:r>
              <a:rPr lang="ru-RU" sz="1200" b="1" i="1" dirty="0" err="1" smtClean="0">
                <a:solidFill>
                  <a:srgbClr val="CC0099"/>
                </a:solidFill>
              </a:rPr>
              <a:t>Посвещённая</a:t>
            </a:r>
            <a:r>
              <a:rPr lang="ru-RU" sz="1200" b="1" i="1" dirty="0" smtClean="0">
                <a:solidFill>
                  <a:srgbClr val="CC0099"/>
                </a:solidFill>
              </a:rPr>
              <a:t> Анжелика 4 класс, Безрукова Яна 4 класс, Меркулова Алина 4 класс.</a:t>
            </a:r>
          </a:p>
          <a:p>
            <a:pPr algn="just"/>
            <a:r>
              <a:rPr lang="ru-RU" sz="1200" b="1" i="1" dirty="0"/>
              <a:t> </a:t>
            </a:r>
            <a:r>
              <a:rPr lang="ru-RU" sz="1200" b="1" i="1" dirty="0" smtClean="0"/>
              <a:t>       Ребята, мы вас поздравляем!!! Вы большие молодцы!!! </a:t>
            </a:r>
          </a:p>
          <a:p>
            <a:pPr algn="just"/>
            <a:r>
              <a:rPr lang="ru-RU" sz="1200" b="1" dirty="0" smtClean="0"/>
              <a:t>Отдельно хотим поблагодарить наших учителей: </a:t>
            </a:r>
            <a:r>
              <a:rPr lang="ru-RU" sz="1200" b="1" dirty="0" err="1" smtClean="0"/>
              <a:t>Березену</a:t>
            </a:r>
            <a:r>
              <a:rPr lang="ru-RU" sz="1200" b="1" dirty="0" smtClean="0"/>
              <a:t> Татьяну, Шивченко Татьяну, Русских Ольгу Витальевну, которые организовали и провели для нас данное мероприятие дав нам возможность еще раз себя проявить.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051" y="4121954"/>
            <a:ext cx="67708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ШКОЛЬНЫЕ  ПРЕДМЕТНЫЕ ОЛИМПИАДы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956" y="4645174"/>
            <a:ext cx="66990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    Ежегодно  во всех школах Сахалинской области проводятся предметные олимпиады. Первый этап – Школьные олимпиады. В этом году  наша школа показала следующие результаты: </a:t>
            </a:r>
          </a:p>
          <a:p>
            <a:r>
              <a:rPr lang="ru-RU" sz="1200" b="1" dirty="0" smtClean="0"/>
              <a:t>Русский язык – </a:t>
            </a:r>
          </a:p>
          <a:p>
            <a:r>
              <a:rPr lang="ru-RU" sz="1200" b="1" dirty="0" smtClean="0"/>
              <a:t>Математика – </a:t>
            </a:r>
          </a:p>
          <a:p>
            <a:r>
              <a:rPr lang="ru-RU" sz="1200" b="1" dirty="0" smtClean="0"/>
              <a:t>Литература –</a:t>
            </a:r>
          </a:p>
          <a:p>
            <a:r>
              <a:rPr lang="ru-RU" sz="1200" b="1" dirty="0" smtClean="0"/>
              <a:t>История – </a:t>
            </a:r>
          </a:p>
          <a:p>
            <a:r>
              <a:rPr lang="ru-RU" sz="1200" b="1" dirty="0" smtClean="0"/>
              <a:t>Обществознание – </a:t>
            </a:r>
          </a:p>
          <a:p>
            <a:r>
              <a:rPr lang="ru-RU" sz="1200" b="1" dirty="0" smtClean="0"/>
              <a:t>География –</a:t>
            </a:r>
          </a:p>
          <a:p>
            <a:r>
              <a:rPr lang="ru-RU" sz="1200" b="1" dirty="0" smtClean="0"/>
              <a:t>МХК – </a:t>
            </a:r>
            <a:r>
              <a:rPr lang="ru-RU" sz="1200" i="1" dirty="0" smtClean="0"/>
              <a:t>Харина Ксения 11 класс, Пискунова Елена 11 класс, Табунидзе Эльза 10 класс - стали призёрами.</a:t>
            </a:r>
          </a:p>
          <a:p>
            <a:r>
              <a:rPr lang="ru-RU" sz="1200" b="1" dirty="0" smtClean="0"/>
              <a:t>Физическая культура – </a:t>
            </a:r>
          </a:p>
          <a:p>
            <a:r>
              <a:rPr lang="ru-RU" sz="1200" b="1" dirty="0" smtClean="0"/>
              <a:t>Биология – </a:t>
            </a:r>
          </a:p>
          <a:p>
            <a:r>
              <a:rPr lang="ru-RU" sz="1200" b="1" dirty="0" smtClean="0"/>
              <a:t>Английский язык – </a:t>
            </a:r>
          </a:p>
          <a:p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385532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134" y="3919284"/>
            <a:ext cx="6661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  Замечательная экскурсия для 6 класса по профориентации прошла  18 октября на хлеб комбинат.  </a:t>
            </a:r>
            <a:endParaRPr lang="ru-RU" sz="1400" b="1" dirty="0"/>
          </a:p>
        </p:txBody>
      </p:sp>
      <p:pic>
        <p:nvPicPr>
          <p:cNvPr id="3074" name="Picture 2" descr="C:\Users\Russkih\Desktop\Наше школьное издание 2018-2019 учебный год\Газета Я и МЫ октябрь 2018 г\Газета №2 октябрь Яи Мы\18.10 хлебокомбинат\IMG_7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" y="4633401"/>
            <a:ext cx="6712655" cy="44751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/>
          <p:cNvSpPr/>
          <p:nvPr/>
        </p:nvSpPr>
        <p:spPr>
          <a:xfrm>
            <a:off x="96134" y="8675523"/>
            <a:ext cx="329027" cy="3231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2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27490" y="8726869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10" name="Picture 7" descr="http://xn--67-7lcpf.xn--p1ai/files/78/09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5" t="5591" r="17212" b="31714"/>
          <a:stretch/>
        </p:blipFill>
        <p:spPr bwMode="auto">
          <a:xfrm>
            <a:off x="5906558" y="4833178"/>
            <a:ext cx="850721" cy="79036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Наше школьное издание 2018-2019 учебный год\Газета Я и МЫ октябрь 2018 г\Газета №2 октябрь Яи Мы\написали\Презентация школьной газеты Я и МЫ\18.10 хлебокомбинат\IMG_70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10"/>
          <a:stretch/>
        </p:blipFill>
        <p:spPr bwMode="auto">
          <a:xfrm>
            <a:off x="44624" y="177699"/>
            <a:ext cx="6879718" cy="32421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8480" y="-108520"/>
            <a:ext cx="42146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ХЛЕБОКОМБИНАТ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695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usskih\Desktop\Наше школьное издание 2018-2019 учебный год\Газета Я и МЫ октябрь 2018 г\Газета №2 октябрь Яи Мы\18.10 хлебокомбинат\IMG_7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107504"/>
            <a:ext cx="4090482" cy="27269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C:\Users\Russkih\Desktop\Наше школьное издание 2018-2019 учебный год\Газета Я и МЫ октябрь 2018 г\Газета №2 октябрь Яи Мы\18.10 хлебокомбинат\IMG_70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57"/>
          <a:stretch/>
        </p:blipFill>
        <p:spPr bwMode="auto">
          <a:xfrm>
            <a:off x="188640" y="5079049"/>
            <a:ext cx="6552728" cy="3885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3" descr="C:\Users\Russkih\Desktop\Наше школьное издание 2018-2019 учебный год\Газета Я и МЫ октябрь 2018 г\Газета №2 октябрь Яи Мы\18.10 хлебокомбинат\IMG_7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817" y="2699792"/>
            <a:ext cx="4094511" cy="27296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Овал 5"/>
          <p:cNvSpPr/>
          <p:nvPr/>
        </p:nvSpPr>
        <p:spPr>
          <a:xfrm>
            <a:off x="6318126" y="8513940"/>
            <a:ext cx="329027" cy="3231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2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://mtdata.ru/u16/photo2562/20008828017-0/original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7" r="6887"/>
          <a:stretch/>
        </p:blipFill>
        <p:spPr bwMode="auto">
          <a:xfrm>
            <a:off x="4334073" y="107504"/>
            <a:ext cx="2407296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ru4.anyfad.com/items/t1@e1c72354-ac6a-4975-b0ea-30176a255e60/Karavaykaravaykogo-lyubish--vybira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90" b="9913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17" y="3311538"/>
            <a:ext cx="2194152" cy="176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7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2722240" y="153839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486623" y="8755516"/>
            <a:ext cx="329027" cy="3231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7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8640" y="58917"/>
            <a:ext cx="24566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СТРАНИЧКА РДШ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5596" y="425659"/>
            <a:ext cx="6462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/>
              <a:t>        12 октября прошёл ДЕНЬ </a:t>
            </a:r>
            <a:r>
              <a:rPr lang="ru-RU" sz="1200" b="1" dirty="0"/>
              <a:t>РАБОТНИКОВ </a:t>
            </a:r>
            <a:r>
              <a:rPr lang="ru-RU" sz="1200" b="1" dirty="0" smtClean="0"/>
              <a:t>ЗАПОВЕДНИКА. РДШ не остались в стороне, а предложили ребятам прослушать информационный листок о Заповедниках России. И с играть в игру «Фауна Сахалина». В этом мероприятии приняли участие учащиеся 3,  4 «А», 5 «А», 5 «Б» и 8 «А» классов. </a:t>
            </a:r>
            <a:endParaRPr lang="ru-RU" sz="1200" b="1" dirty="0"/>
          </a:p>
        </p:txBody>
      </p:sp>
      <p:pic>
        <p:nvPicPr>
          <p:cNvPr id="1026" name="Picture 2" descr="C:\Users\Russkih\Desktop\Наше школьное издание 2018-2019 учебный год\Газета Я и МЫ октябрь 2018 г\Газета №2 октябрь Яи Мы\конкурс рисунков РДШ\20181012_0911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0"/>
          <a:stretch/>
        </p:blipFill>
        <p:spPr bwMode="auto">
          <a:xfrm rot="10800000">
            <a:off x="12574" y="1181617"/>
            <a:ext cx="6803075" cy="26703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019" y="3707904"/>
            <a:ext cx="66270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После игры ребятам было предложено поучаствовать в  конкурсах рисунков «Фауна Сахалина»</a:t>
            </a:r>
          </a:p>
          <a:p>
            <a:r>
              <a:rPr lang="ru-RU" sz="1200" b="1" dirty="0" smtClean="0"/>
              <a:t>1 – 8 классы. Ребята очень активно приняли участие в конкурсе РДШ. Самыми активными были учащиеся 2 класса. Ребята РДШ подвели итоги конкурса и вот что у нас получилось:</a:t>
            </a:r>
          </a:p>
          <a:p>
            <a:r>
              <a:rPr lang="ru-RU" sz="1200" b="1" dirty="0" smtClean="0">
                <a:solidFill>
                  <a:srgbClr val="FF0000"/>
                </a:solidFill>
              </a:rPr>
              <a:t>Первое место: </a:t>
            </a:r>
            <a:r>
              <a:rPr lang="ru-RU" sz="1200" dirty="0" smtClean="0"/>
              <a:t>Глушков Леонид с творческой работой «Бурундук» 5 «А» класс, Лукина Анастасия с творческой работой «Тюлень» 2 класс,  </a:t>
            </a:r>
            <a:r>
              <a:rPr lang="ru-RU" sz="1200" dirty="0" err="1" smtClean="0"/>
              <a:t>Желнин</a:t>
            </a:r>
            <a:r>
              <a:rPr lang="ru-RU" sz="1200" dirty="0" smtClean="0"/>
              <a:t> Руслан с творческой работой «Лошади» 2 класс, Терентьева Софья с творческой работой «Ондатра» 2 класс,</a:t>
            </a:r>
          </a:p>
          <a:p>
            <a:r>
              <a:rPr lang="ru-RU" sz="1200" b="1" dirty="0" smtClean="0">
                <a:solidFill>
                  <a:srgbClr val="FF0000"/>
                </a:solidFill>
              </a:rPr>
              <a:t>Второе место: </a:t>
            </a:r>
            <a:r>
              <a:rPr lang="ru-RU" sz="1200" dirty="0" err="1" smtClean="0"/>
              <a:t>Копьёва</a:t>
            </a:r>
            <a:r>
              <a:rPr lang="ru-RU" sz="1200" dirty="0" smtClean="0"/>
              <a:t> Кристина с творческой работой «Сахалинская белочка» 2 класс, </a:t>
            </a:r>
            <a:r>
              <a:rPr lang="ru-RU" sz="1200" dirty="0" err="1" smtClean="0"/>
              <a:t>Дербенёва</a:t>
            </a:r>
            <a:r>
              <a:rPr lang="ru-RU" sz="1200" dirty="0" smtClean="0"/>
              <a:t> Лада с творческой работой «Лось в заповеднике» 2 класс, Безрукова Яна с творческой работой «Лисёнок» 4 «А» класс, </a:t>
            </a:r>
            <a:r>
              <a:rPr lang="ru-RU" sz="1200" dirty="0" err="1" smtClean="0"/>
              <a:t>Стародубец</a:t>
            </a:r>
            <a:r>
              <a:rPr lang="ru-RU" sz="1200" dirty="0" smtClean="0"/>
              <a:t> Владислав с творческой работой «Волк» 8 «А» класс,</a:t>
            </a:r>
          </a:p>
          <a:p>
            <a:r>
              <a:rPr lang="ru-RU" sz="1200" b="1" dirty="0" smtClean="0">
                <a:solidFill>
                  <a:srgbClr val="FF0000"/>
                </a:solidFill>
              </a:rPr>
              <a:t>Третье место: </a:t>
            </a:r>
            <a:r>
              <a:rPr lang="ru-RU" sz="1200" dirty="0" err="1" smtClean="0"/>
              <a:t>Сабиров</a:t>
            </a:r>
            <a:r>
              <a:rPr lang="ru-RU" sz="1200" dirty="0" smtClean="0"/>
              <a:t> Роман с творческой работой «Медведь  рыбак» 4 «А», </a:t>
            </a:r>
            <a:r>
              <a:rPr lang="ru-RU" sz="1200" dirty="0" err="1" smtClean="0"/>
              <a:t>Тимкова</a:t>
            </a:r>
            <a:r>
              <a:rPr lang="ru-RU" sz="1200" dirty="0" smtClean="0"/>
              <a:t> Надежда с творческой работой «Кот» 1 класс, </a:t>
            </a:r>
            <a:r>
              <a:rPr lang="ru-RU" sz="1200" dirty="0" err="1" smtClean="0"/>
              <a:t>Елычева</a:t>
            </a:r>
            <a:r>
              <a:rPr lang="ru-RU" sz="1200" dirty="0" smtClean="0"/>
              <a:t> Валерия с творческой работой «Зайцы на полянке» 2 класс, Копылов Павел с творческой работой «Отдых» 2 класс. </a:t>
            </a:r>
          </a:p>
          <a:p>
            <a:r>
              <a:rPr lang="ru-RU" sz="1200" b="1" dirty="0" smtClean="0"/>
              <a:t>Остальные участники конкурса рисунков получили сертификаты за участие. РДШ благодарит всех за активное участие в конкурсе. МОЛОДЦЫ!!!</a:t>
            </a:r>
            <a:endParaRPr lang="ru-RU" sz="1200" b="1" dirty="0"/>
          </a:p>
        </p:txBody>
      </p:sp>
      <p:pic>
        <p:nvPicPr>
          <p:cNvPr id="9" name="Picture 2" descr="C:\Users\Russkih\Desktop\рдш\РДШ 12.10.2018 Всемирный день работников государственных природных заповедников\Конкурс рисунков Фауна Сахалина\20181025_0857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2" t="8620" r="14993" b="7206"/>
          <a:stretch/>
        </p:blipFill>
        <p:spPr bwMode="auto">
          <a:xfrm rot="4989198">
            <a:off x="61819" y="6867273"/>
            <a:ext cx="1776223" cy="1284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" name="Picture 7" descr="F:\1 июля 2015\2014 - 2015 Учебный год\Экология\a98cfda87394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8579" flipH="1">
            <a:off x="-53886" y="8336064"/>
            <a:ext cx="783478" cy="7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" t="15883" r="5050" b="8772"/>
          <a:stretch/>
        </p:blipFill>
        <p:spPr bwMode="auto">
          <a:xfrm rot="5808960">
            <a:off x="2032799" y="6211636"/>
            <a:ext cx="1158134" cy="16994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" name="Picture 2" descr="C:\Users\Russkih\Desktop\рдш\РДШ 12.10.2018 Всемирный день работников государственных природных заповедников\Конкурс рисунков Фауна Сахалина\20181025_08492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0" r="14920"/>
          <a:stretch/>
        </p:blipFill>
        <p:spPr bwMode="auto">
          <a:xfrm rot="5400000">
            <a:off x="5039809" y="6615608"/>
            <a:ext cx="1763213" cy="13031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4" name="Picture 2" descr="C:\Users\Russkih\Desktop\рдш\РДШ 12.10.2018 Всемирный день работников государственных природных заповедников\Конкурс рисунков Фауна Сахалина\20181025_08473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 t="3075" r="12868" b="7501"/>
          <a:stretch/>
        </p:blipFill>
        <p:spPr bwMode="auto">
          <a:xfrm rot="10977837">
            <a:off x="3422007" y="7501230"/>
            <a:ext cx="1835359" cy="1295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6" name="Picture 7" descr="F:\1 июля 2015\2014 - 2015 Учебный год\Экология\a98cfda87394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8579" flipH="1">
            <a:off x="2106352" y="7631771"/>
            <a:ext cx="783478" cy="7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F:\1 июля 2015\2014 - 2015 Учебный год\Экология\a98cfda87394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9876">
            <a:off x="4550127" y="6917305"/>
            <a:ext cx="783478" cy="7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F:\1 июля 2015\2014 - 2015 Учебный год\Экология\a98cfda87394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8607">
            <a:off x="5582918" y="8107343"/>
            <a:ext cx="783478" cy="7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F:\1 июля 2015\2014 - 2015 Учебный год\Экология\a98cfda87394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421">
            <a:off x="3531623" y="6190684"/>
            <a:ext cx="783478" cy="7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http://xn--67-7lcpf.xn--p1ai/files/78/090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5" t="5591" r="17212" b="31714"/>
          <a:stretch/>
        </p:blipFill>
        <p:spPr bwMode="auto">
          <a:xfrm>
            <a:off x="2726917" y="8380531"/>
            <a:ext cx="640218" cy="59479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91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6499950" y="8789651"/>
            <a:ext cx="329027" cy="3231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4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350" y="8345604"/>
            <a:ext cx="6591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23 октября Международный день школьных библиотек. РДШ организовали и провели информационный листок и </a:t>
            </a:r>
            <a:r>
              <a:rPr lang="ru-RU" sz="1200" b="1" i="1" dirty="0" smtClean="0"/>
              <a:t>Интеллектуальную игру «Что нам книги рассказали». </a:t>
            </a:r>
            <a:r>
              <a:rPr lang="ru-RU" sz="1200" b="1" dirty="0" smtClean="0"/>
              <a:t>В игре приняли активное участие  учащиеся  4 «А» класса. </a:t>
            </a:r>
          </a:p>
        </p:txBody>
      </p:sp>
      <p:sp>
        <p:nvSpPr>
          <p:cNvPr id="2" name="TextBox 1"/>
          <p:cNvSpPr txBox="1"/>
          <p:nvPr/>
        </p:nvSpPr>
        <p:spPr>
          <a:xfrm flipH="1">
            <a:off x="188638" y="3899691"/>
            <a:ext cx="5112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15 октября  Международный день белой трости.  РДШ организовали и провели информационный листок и однодневную школьную акцию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Mini-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Игру  </a:t>
            </a: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«Минута в темноте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которой приняли участие все желающие. За участие в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Mini-</a:t>
            </a:r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Игре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получили сертификаты.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 smtClean="0"/>
              <a:t>    </a:t>
            </a:r>
            <a:endParaRPr lang="ru-RU" sz="1200" b="1" dirty="0"/>
          </a:p>
        </p:txBody>
      </p:sp>
      <p:pic>
        <p:nvPicPr>
          <p:cNvPr id="12290" name="Picture 2" descr="C:\Users\Russkih\Desktop\флеша ник\РДШ 15.10.2018 Международный день белой трости\20181015_0944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39" b="22083"/>
          <a:stretch/>
        </p:blipFill>
        <p:spPr bwMode="auto">
          <a:xfrm rot="10800000">
            <a:off x="14733" y="21130"/>
            <a:ext cx="6858000" cy="4032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842944" y="3280243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C:\Users\Russkih\Desktop\Наше школьное издание 2018-2019 учебный год\Газета Я и МЫ ноябрь 2018 г\Газета №3 ноябрь Я и МЫ\Декада началка\IMG-20181210-WA00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0" b="7674"/>
          <a:stretch/>
        </p:blipFill>
        <p:spPr bwMode="auto">
          <a:xfrm>
            <a:off x="191827" y="4696250"/>
            <a:ext cx="5684661" cy="3649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http://xn--67-7lcpf.xn--p1ai/files/78/090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5" t="5591" r="17212" b="31714"/>
          <a:stretch/>
        </p:blipFill>
        <p:spPr bwMode="auto">
          <a:xfrm>
            <a:off x="5346637" y="3780273"/>
            <a:ext cx="1394731" cy="129578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78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usskih\Desktop\Наше школьное издание 2018-2019 учебный год\фот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38626"/>
            <a:ext cx="1124744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6486623" y="8755516"/>
            <a:ext cx="329027" cy="3231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9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32341" y="402163"/>
            <a:ext cx="58053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СТРАНИЧКА УЧИТЕЛЯ ИСТОРИИ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633" y="961722"/>
            <a:ext cx="65345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                           15 октября  состоялась однодневная тематическая выставка творческих работ по истории на тему «Культура первобытного человека». Выставка творческих работ «Тотемные маски». На тематической выставке были размещены лучшие творческие работы учеников 5 «А» и 5 «Б» классов. Великолепные «Тотемные маски» и «Наскальные рисунки» были выполнены ребятами по творческим заданиям. За </a:t>
            </a:r>
            <a:r>
              <a:rPr lang="ru-RU" sz="1200" b="1" dirty="0"/>
              <a:t>активное  участие в тематической выставке по истории  </a:t>
            </a:r>
            <a:r>
              <a:rPr lang="ru-RU" sz="1200" b="1" i="1" dirty="0"/>
              <a:t>«Искусство первобытного человека» </a:t>
            </a:r>
            <a:r>
              <a:rPr lang="ru-RU" sz="1200" b="1" dirty="0"/>
              <a:t>с </a:t>
            </a:r>
            <a:r>
              <a:rPr lang="ru-RU" sz="1200" b="1" dirty="0" smtClean="0"/>
              <a:t>авторскими творческими работами </a:t>
            </a:r>
            <a:r>
              <a:rPr lang="ru-RU" sz="1200" b="1" dirty="0"/>
              <a:t>«Тотемная маска»</a:t>
            </a:r>
            <a:r>
              <a:rPr lang="ru-RU" sz="1200" b="1" i="1" dirty="0"/>
              <a:t> </a:t>
            </a:r>
            <a:r>
              <a:rPr lang="ru-RU" sz="1200" b="1" dirty="0" smtClean="0"/>
              <a:t>получили грамоты следующие учащиеся: </a:t>
            </a:r>
            <a:r>
              <a:rPr lang="ru-RU" sz="1200" b="1" i="1" dirty="0" smtClean="0"/>
              <a:t>Глушков Леонид 5 «А» класс, Астафьева Софья 5 «А» класс, Ефимов Кирилл 5 «Б» класс, Родина Анна 5 «Б» класс, Лихачёв Семён 5 «А» класс, Кузнецова Валерия 5 «А» класс,  </a:t>
            </a:r>
            <a:r>
              <a:rPr lang="ru-RU" sz="1200" b="1" i="1" dirty="0" err="1" smtClean="0"/>
              <a:t>Шипицын</a:t>
            </a:r>
            <a:r>
              <a:rPr lang="ru-RU" sz="1200" b="1" i="1" dirty="0" smtClean="0"/>
              <a:t> Дмитрий 5 «А» класс, </a:t>
            </a:r>
            <a:r>
              <a:rPr lang="ru-RU" sz="1200" b="1" i="1" dirty="0" err="1" smtClean="0"/>
              <a:t>Несин</a:t>
            </a:r>
            <a:r>
              <a:rPr lang="ru-RU" sz="1200" b="1" i="1" dirty="0" smtClean="0"/>
              <a:t> Константин 5 «А» класс, Бережной Даниил 5 «А» класс, </a:t>
            </a:r>
            <a:r>
              <a:rPr lang="ru-RU" sz="1200" b="1" i="1" dirty="0" err="1" smtClean="0"/>
              <a:t>Колюка</a:t>
            </a:r>
            <a:r>
              <a:rPr lang="ru-RU" sz="1200" b="1" i="1" dirty="0" smtClean="0"/>
              <a:t> Егор 5 «А» класс, Глушков Никита 5 «Б» класс,  </a:t>
            </a:r>
            <a:r>
              <a:rPr lang="ru-RU" sz="1200" b="1" i="1" dirty="0" err="1" smtClean="0"/>
              <a:t>Арышева</a:t>
            </a:r>
            <a:r>
              <a:rPr lang="ru-RU" sz="1200" b="1" i="1" dirty="0" smtClean="0"/>
              <a:t> Полина 5 «Б» класс, Денисова Анастасия 5 «А» класс, Романчук Анна 5 «Б» класс.</a:t>
            </a:r>
          </a:p>
          <a:p>
            <a:pPr algn="just"/>
            <a:r>
              <a:rPr lang="ru-RU" sz="1200" b="1" dirty="0" smtClean="0"/>
              <a:t>За авторские творческие работы </a:t>
            </a:r>
            <a:r>
              <a:rPr lang="ru-RU" sz="1200" b="1" dirty="0"/>
              <a:t>«Наскальный рисунок. Пиктограмма</a:t>
            </a:r>
            <a:r>
              <a:rPr lang="ru-RU" sz="1200" b="1" dirty="0" smtClean="0"/>
              <a:t>» грамоты получили следующие учащиеся: </a:t>
            </a:r>
            <a:r>
              <a:rPr lang="ru-RU" sz="1200" b="1" i="1" dirty="0" smtClean="0"/>
              <a:t>Лихачёв Семён 5 «А» класс, Астафьева Софья 5 «А» класс, Кузнецова </a:t>
            </a:r>
            <a:r>
              <a:rPr lang="ru-RU" sz="1200" b="1" i="1" dirty="0"/>
              <a:t>В</a:t>
            </a:r>
            <a:r>
              <a:rPr lang="ru-RU" sz="1200" b="1" i="1" dirty="0" smtClean="0"/>
              <a:t>алерия 5 «А» класс, </a:t>
            </a:r>
            <a:r>
              <a:rPr lang="ru-RU" sz="1200" b="1" i="1" dirty="0" err="1" smtClean="0"/>
              <a:t>Язина</a:t>
            </a:r>
            <a:r>
              <a:rPr lang="ru-RU" sz="1200" b="1" i="1" dirty="0" smtClean="0"/>
              <a:t> Елизавета 5 «А» класс, Глушков Леонид 5 «А» класс,  Денисова Анастасия 5 «А» класс.</a:t>
            </a:r>
          </a:p>
          <a:p>
            <a:pPr algn="just"/>
            <a:r>
              <a:rPr lang="ru-RU" sz="1200" b="1" i="1" dirty="0"/>
              <a:t> </a:t>
            </a:r>
            <a:r>
              <a:rPr lang="ru-RU" sz="1200" b="1" dirty="0" smtClean="0"/>
              <a:t>Ребята, вы большие молодцы, желаю вам дальнейших творческих успехов!!!</a:t>
            </a:r>
          </a:p>
          <a:p>
            <a:pPr algn="just"/>
            <a:r>
              <a:rPr lang="ru-RU" sz="1200" b="1" i="1" dirty="0"/>
              <a:t> </a:t>
            </a:r>
            <a:r>
              <a:rPr lang="ru-RU" sz="1200" b="1" i="1" dirty="0" smtClean="0"/>
              <a:t>                                                                                                                                                  О.В.</a:t>
            </a:r>
            <a:endParaRPr lang="ru-RU" sz="1200" b="1" i="1" dirty="0"/>
          </a:p>
          <a:p>
            <a:pPr algn="just"/>
            <a:endParaRPr lang="ru-RU" sz="1200" b="1" i="1" dirty="0" smtClean="0"/>
          </a:p>
          <a:p>
            <a:pPr algn="just"/>
            <a:endParaRPr lang="ru-RU" sz="1200" b="1" dirty="0"/>
          </a:p>
          <a:p>
            <a:pPr algn="just"/>
            <a:endParaRPr lang="ru-RU" sz="12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708920" y="107504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0" r="12516"/>
          <a:stretch/>
        </p:blipFill>
        <p:spPr bwMode="auto">
          <a:xfrm>
            <a:off x="252943" y="4211960"/>
            <a:ext cx="3464089" cy="2596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7" r="12740"/>
          <a:stretch/>
        </p:blipFill>
        <p:spPr bwMode="auto">
          <a:xfrm>
            <a:off x="3383885" y="6400363"/>
            <a:ext cx="3145215" cy="2361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Russkih\Desktop\История 5 класс\История творческие работы\1 Творческая выставка\мамонт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03815" y="7197659"/>
            <a:ext cx="1395441" cy="156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Russkih\Desktop\История 5 класс\История творческие работы\1 Творческая выставка\мамонт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0311" y="6446140"/>
            <a:ext cx="2348582" cy="263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Russkih\Desktop\История 5 класс\История творческие работы\1 Творческая выставка\бизон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383" b="92249" l="8667" r="97889">
                        <a14:foregroundMark x1="15556" y1="29331" x2="18444" y2="42097"/>
                        <a14:foregroundMark x1="22889" y1="29787" x2="31556" y2="11702"/>
                        <a14:foregroundMark x1="18111" y1="28723" x2="26222" y2="18997"/>
                        <a14:foregroundMark x1="32667" y1="11702" x2="40444" y2="11854"/>
                        <a14:foregroundMark x1="44222" y1="13222" x2="67000" y2="29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111" y="4297073"/>
            <a:ext cx="2939453" cy="214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Russkih\Desktop\История 5 класс\История творческие работы\1 Творческая выставка\бизон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383" b="92249" l="8667" r="97889">
                        <a14:foregroundMark x1="15556" y1="29331" x2="18444" y2="42097"/>
                        <a14:foregroundMark x1="22889" y1="29787" x2="31556" y2="11702"/>
                        <a14:foregroundMark x1="18111" y1="28723" x2="26222" y2="18997"/>
                        <a14:foregroundMark x1="32667" y1="11702" x2="40444" y2="11854"/>
                        <a14:foregroundMark x1="44222" y1="13222" x2="67000" y2="29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037" y="4297073"/>
            <a:ext cx="2939453" cy="214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Russkih\Desktop\История 5 класс\История творческие работы\1 Творческая выставка\бизон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383" b="92249" l="8667" r="97889">
                        <a14:foregroundMark x1="15556" y1="29331" x2="18444" y2="42097"/>
                        <a14:foregroundMark x1="22889" y1="29787" x2="31556" y2="11702"/>
                        <a14:foregroundMark x1="18111" y1="28723" x2="26222" y2="18997"/>
                        <a14:foregroundMark x1="32667" y1="11702" x2="40444" y2="11854"/>
                        <a14:foregroundMark x1="44222" y1="13222" x2="67000" y2="29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088" y="4297073"/>
            <a:ext cx="2939453" cy="214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40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usskih\Desktop\Журналистика\Screenshot_2018-11-01-08-31-44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2" b="42970"/>
          <a:stretch/>
        </p:blipFill>
        <p:spPr bwMode="auto">
          <a:xfrm>
            <a:off x="0" y="1"/>
            <a:ext cx="6885384" cy="4191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087" y="4067944"/>
            <a:ext cx="65992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                   30 октября  в Верхнем </a:t>
            </a:r>
            <a:r>
              <a:rPr lang="ru-RU" sz="1400" b="1" dirty="0" err="1" smtClean="0"/>
              <a:t>Армудане</a:t>
            </a:r>
            <a:r>
              <a:rPr lang="ru-RU" sz="1400" b="1" dirty="0" smtClean="0"/>
              <a:t> у памятника жертвам политических репрессий состоялся  митинг.  В стороне не остались и наши Юнармейцы</a:t>
            </a:r>
            <a:r>
              <a:rPr lang="ru-RU" sz="1400" b="1" dirty="0"/>
              <a:t> </a:t>
            </a:r>
            <a:r>
              <a:rPr lang="ru-RU" sz="1400" b="1" dirty="0" smtClean="0"/>
              <a:t>с руководителем Березиной  Татьяной   День памяти жертв политических репрессий – памятный день, в который проходят траурные мероприятия, посвящённые памяти людей, погибших и пострадавших в ходе политических репрессий.  И сегодня ребята читали стихи, помогали с возложением свечей и цветов.</a:t>
            </a:r>
            <a:endParaRPr lang="ru-RU" sz="14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5595" y="145610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5123" name="Picture 3" descr="C:\Users\Russkih\Desktop\Наше школьное издание 2018-2019 учебный год\Газета Я и МЫ октябрь 2018 г\Газета №2 октябрь Яи Мы\30 октябряфото поездка в Армудан\20181030_1101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0" b="22080"/>
          <a:stretch/>
        </p:blipFill>
        <p:spPr bwMode="auto">
          <a:xfrm>
            <a:off x="70087" y="5581650"/>
            <a:ext cx="6672231" cy="35295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вал 8"/>
          <p:cNvSpPr/>
          <p:nvPr/>
        </p:nvSpPr>
        <p:spPr>
          <a:xfrm>
            <a:off x="6113330" y="8604448"/>
            <a:ext cx="711183" cy="5349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5595" y="5212521"/>
            <a:ext cx="386676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60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ЮНАРМИЯ</a:t>
            </a:r>
            <a:endParaRPr lang="ru-RU" sz="60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070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Russkih\Desktop\Наше школьное издание 2018-2019 учебный год\Газета Я и МЫ октябрь 2018 г\Газета №2 октябрь Яи Мы\30 октябряфото поездка в Армудан\20181030_13075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0" b="11911"/>
          <a:stretch/>
        </p:blipFill>
        <p:spPr bwMode="auto">
          <a:xfrm>
            <a:off x="0" y="5076056"/>
            <a:ext cx="6794215" cy="4086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22871" y="8627268"/>
            <a:ext cx="711183" cy="5349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14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6147" name="Picture 3" descr="C:\Users\Russkih\Desktop\Наше школьное издание 2018-2019 учебный год\Газета Я и МЫ октябрь 2018 г\Газета №2 октябрь Яи Мы\30 октябряфото поездка в Армудан\20181030_1133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508813" y="706195"/>
            <a:ext cx="4829537" cy="3622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764426" y="8863974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6148" name="Picture 4" descr="C:\Users\Russkih\Desktop\Наше школьное издание 2018-2019 учебный год\Газета Я и МЫ октябрь 2018 г\Газета №2 октябрь Яи Мы\30 октябряфото поездка в Армудан\20181030_1135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92"/>
          <a:stretch/>
        </p:blipFill>
        <p:spPr bwMode="auto">
          <a:xfrm rot="5400000">
            <a:off x="2730810" y="1741798"/>
            <a:ext cx="5132799" cy="21522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66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8" y="3720126"/>
            <a:ext cx="68479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Лидеры РДШ Сахалинской области собрались на тематической смене в лагере "Юбилейный", организованной министерством образования Сахалинской области. Данная смена собрала активных школьников в таких направлениях, как "Личностное развитие", "Военно-патриотическое", "Информационно-</a:t>
            </a:r>
            <a:r>
              <a:rPr lang="ru-RU" sz="1200" b="1" dirty="0" err="1"/>
              <a:t>медийное</a:t>
            </a:r>
            <a:r>
              <a:rPr lang="ru-RU" sz="1200" b="1" dirty="0"/>
              <a:t>" и "Гражданская активность". Наш район представляли активисты молодежного центра, Юнармейцы из СОШ №1, журналисты </a:t>
            </a:r>
            <a:r>
              <a:rPr lang="ru-RU" sz="1200" b="1" dirty="0" err="1"/>
              <a:t>медиастудии</a:t>
            </a:r>
            <a:r>
              <a:rPr lang="ru-RU" sz="1200" b="1" dirty="0"/>
              <a:t> "Время Молодых Людей". Две недели ребята постигали новые знания и делились опытом, находили новых друзей и просто приятно проводили время в </a:t>
            </a:r>
            <a:r>
              <a:rPr lang="ru-RU" sz="1200" b="1" dirty="0" smtClean="0"/>
              <a:t>лагере</a:t>
            </a:r>
            <a:endParaRPr lang="ru-RU" sz="1200" b="1" dirty="0"/>
          </a:p>
          <a:p>
            <a:r>
              <a:rPr lang="ru-RU" sz="1200" b="1" dirty="0"/>
              <a:t>Чумаков Никита, </a:t>
            </a:r>
            <a:r>
              <a:rPr lang="ru-RU" sz="1200" b="1" dirty="0" err="1"/>
              <a:t>Колашников</a:t>
            </a:r>
            <a:r>
              <a:rPr lang="ru-RU" sz="1200" b="1" dirty="0"/>
              <a:t> Виктор-8 А класс</a:t>
            </a:r>
          </a:p>
        </p:txBody>
      </p:sp>
      <p:pic>
        <p:nvPicPr>
          <p:cNvPr id="7170" name="Picture 2" descr="C:\Users\Russkih\Desktop\Наше школьное издание 2018-2019 учебный год\Газета Я и МЫ октябрь 2018 г\Газета №2 октябрь Яи Мы\ЮНАРМИЯ Юбилейный 2 человека\3UR7EudtUCY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60"/>
          <a:stretch/>
        </p:blipFill>
        <p:spPr bwMode="auto">
          <a:xfrm>
            <a:off x="72008" y="58369"/>
            <a:ext cx="6741368" cy="3627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783587" y="3413787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7171" name="Picture 3" descr="C:\Users\Russkih\Desktop\Наше школьное издание 2018-2019 учебный год\Газета Я и МЫ октябрь 2018 г\Газета №2 октябрь Яи Мы\ЮНАРМИЯ Юбилейный 2 человека\2BZOEIJy-Y4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7" t="18745" r="4547" b="5953"/>
          <a:stretch/>
        </p:blipFill>
        <p:spPr bwMode="auto">
          <a:xfrm>
            <a:off x="0" y="5289786"/>
            <a:ext cx="6813376" cy="3843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6102193" y="8575340"/>
            <a:ext cx="711183" cy="5349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15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61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Russkih\Desktop\Наше школьное издание 2018-2019 учебный год\Газета Я и МЫ октябрь 2018 г\Газета №2 октябрь Яи Мы\юнармия\IMG-20181105-WA00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3" t="19885" r="14762" b="8851"/>
          <a:stretch/>
        </p:blipFill>
        <p:spPr bwMode="auto">
          <a:xfrm>
            <a:off x="0" y="159300"/>
            <a:ext cx="6906511" cy="41411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794724" y="23390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8640" y="4572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0283" y="4341167"/>
            <a:ext cx="6720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                        С 31 октября по 6 октября ЮНАРМЕЙЦЫ съездили в </a:t>
            </a:r>
            <a:r>
              <a:rPr lang="ru-RU" sz="1200" b="1" dirty="0" err="1" smtClean="0"/>
              <a:t>Таранай</a:t>
            </a:r>
            <a:r>
              <a:rPr lang="ru-RU" sz="1200" b="1" dirty="0" smtClean="0"/>
              <a:t> с </a:t>
            </a:r>
            <a:r>
              <a:rPr lang="ru-RU" sz="1200" b="1" dirty="0" err="1" smtClean="0"/>
              <a:t>Ильяськиной</a:t>
            </a:r>
            <a:r>
              <a:rPr lang="ru-RU" sz="1200" b="1" dirty="0" smtClean="0"/>
              <a:t> Еленой  Леонидовной на шестидневные сборы.  Встреча проходила в воинской части. Ребята поучаствовали в «ЗАРНИЦЕ». Для ребят провели Мастер-Классы.</a:t>
            </a:r>
            <a:endParaRPr lang="ru-RU" sz="1200" b="1" dirty="0"/>
          </a:p>
        </p:txBody>
      </p:sp>
      <p:pic>
        <p:nvPicPr>
          <p:cNvPr id="7" name="Picture 2" descr="C:\Users\Russkih\Desktop\Наше школьное издание 2018-2019 учебный год\Газета Я и МЫ октябрь 2018 г\Газета №2 октябрь Яи Мы\юнармия\IMG-20181105-WA00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"/>
          <a:stretch/>
        </p:blipFill>
        <p:spPr bwMode="auto">
          <a:xfrm>
            <a:off x="25440" y="5171441"/>
            <a:ext cx="6859944" cy="3967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6113330" y="8604448"/>
            <a:ext cx="711183" cy="5349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12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68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0758" y="173861"/>
            <a:ext cx="51033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/>
                <a:solidFill>
                  <a:srgbClr val="CC0099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Школьная ярмарка</a:t>
            </a:r>
            <a:endParaRPr lang="ru-RU" sz="4000" b="1" cap="all" spc="0" dirty="0">
              <a:ln/>
              <a:solidFill>
                <a:srgbClr val="CC0099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4132" y="755576"/>
            <a:ext cx="54166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               26 октября в школе прошла Осенняя ярмарка в которой приняли участие все желающие. Ярмарки – это уже традиции в нашей школе. Спросите что продаём? Да всё что угодно:  поделки, игрушки, выпечку, вкусняшки …</a:t>
            </a:r>
          </a:p>
          <a:p>
            <a:pPr algn="just"/>
            <a:r>
              <a:rPr lang="ru-RU" sz="1200" b="1" dirty="0" smtClean="0"/>
              <a:t>         Очень много продавали и очень много покупали. А что мы с вами вообще знаем о ярмарке? Мы юные журналисты обратились к источникам и вот что выяснили. </a:t>
            </a:r>
            <a:endParaRPr lang="ru-RU" sz="1200" b="1" dirty="0"/>
          </a:p>
        </p:txBody>
      </p:sp>
      <p:pic>
        <p:nvPicPr>
          <p:cNvPr id="5122" name="Picture 2" descr="C:\Users\Russkih\Desktop\Журналистика\жж\Ярмарка\20181026_0838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7" b="100000" l="9988" r="89982">
                        <a14:foregroundMark x1="27819" y1="48148" x2="12561" y2="44118"/>
                        <a14:foregroundMark x1="68076" y1="13780" x2="88756" y2="55011"/>
                        <a14:foregroundMark x1="87163" y1="11383" x2="87408" y2="99891"/>
                        <a14:foregroundMark x1="87623" y1="21078" x2="71017" y2="10948"/>
                        <a14:foregroundMark x1="88297" y1="38072" x2="89430" y2="39651"/>
                        <a14:foregroundMark x1="88542" y1="62691" x2="88542" y2="97876"/>
                        <a14:foregroundMark x1="88542" y1="11765" x2="73529" y2="13017"/>
                        <a14:foregroundMark x1="88542" y1="14216" x2="88756" y2="96678"/>
                        <a14:backgroundMark x1="32353" y1="15795" x2="27819" y2="30392"/>
                        <a14:backgroundMark x1="23499" y1="23475" x2="15993" y2="25545"/>
                        <a14:backgroundMark x1="66483" y1="14597" x2="49418" y2="14216"/>
                        <a14:backgroundMark x1="57843" y1="65142" x2="18934" y2="93028"/>
                        <a14:backgroundMark x1="56005" y1="72004" x2="65778" y2="998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559" r="11234"/>
          <a:stretch/>
        </p:blipFill>
        <p:spPr bwMode="auto">
          <a:xfrm rot="5400000">
            <a:off x="2621837" y="4910027"/>
            <a:ext cx="5217597" cy="2957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5998137" y="8009959"/>
            <a:ext cx="711183" cy="5349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17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123" name="Picture 3" descr="C:\Users\Russkih\Desktop\Журналистика\жж\Ярмарка\20181026_0837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3627" l="4167" r="85509">
                        <a14:foregroundMark x1="38143" y1="41558" x2="32353" y2="43791"/>
                        <a14:foregroundMark x1="74571" y1="8333" x2="75123" y2="93137"/>
                        <a14:foregroundMark x1="84559" y1="9314" x2="65533" y2="83769"/>
                        <a14:foregroundMark x1="64430" y1="17702" x2="68413" y2="22222"/>
                        <a14:foregroundMark x1="71140" y1="48965" x2="66973" y2="19336"/>
                        <a14:foregroundMark x1="77114" y1="13508" x2="67892" y2="13508"/>
                        <a14:foregroundMark x1="83303" y1="13834" x2="69516" y2="9967"/>
                        <a14:foregroundMark x1="71140" y1="15468" x2="69332" y2="20915"/>
                        <a14:foregroundMark x1="84743" y1="8333" x2="70221" y2="8061"/>
                        <a14:foregroundMark x1="84743" y1="11601" x2="82016" y2="92484"/>
                        <a14:foregroundMark x1="84191" y1="87963" x2="68229" y2="71187"/>
                        <a14:foregroundMark x1="79657" y1="77015" x2="80760" y2="42211"/>
                        <a14:foregroundMark x1="79657" y1="47059" x2="74939" y2="59259"/>
                        <a14:foregroundMark x1="74755" y1="91830" x2="63879" y2="82789"/>
                        <a14:foregroundMark x1="84007" y1="91830" x2="85110" y2="20915"/>
                        <a14:foregroundMark x1="25827" y1="29956" x2="9865" y2="22549"/>
                        <a14:foregroundMark x1="35600" y1="40904" x2="31985" y2="40904"/>
                        <a14:backgroundMark x1="7138" y1="25763" x2="22365" y2="77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5" t="6624" r="14080" b="5822"/>
          <a:stretch/>
        </p:blipFill>
        <p:spPr bwMode="auto">
          <a:xfrm rot="16200000" flipH="1">
            <a:off x="-883547" y="5221957"/>
            <a:ext cx="4860032" cy="2984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2679531" y="8725689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5124" name="Picture 4" descr="C:\Users\Russkih\Desktop\Журналистика\картинки для рубрик\Screenshot_2018-10-13-15-53-5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063" b="82188" l="18241" r="85741">
                        <a14:foregroundMark x1="25833" y1="29531" x2="38796" y2="26510"/>
                        <a14:foregroundMark x1="31204" y1="25573" x2="42037" y2="24688"/>
                        <a14:foregroundMark x1="23148" y1="30469" x2="36111" y2="31667"/>
                        <a14:foregroundMark x1="21481" y1="55990" x2="33889" y2="51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905" t="16215" r="13632" b="17533"/>
          <a:stretch/>
        </p:blipFill>
        <p:spPr bwMode="auto">
          <a:xfrm>
            <a:off x="15877" y="72009"/>
            <a:ext cx="1499425" cy="255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ыноска-облако 3"/>
          <p:cNvSpPr/>
          <p:nvPr/>
        </p:nvSpPr>
        <p:spPr>
          <a:xfrm>
            <a:off x="2657137" y="6264188"/>
            <a:ext cx="2189629" cy="1080120"/>
          </a:xfrm>
          <a:prstGeom prst="cloudCallout">
            <a:avLst>
              <a:gd name="adj1" fmla="val 77650"/>
              <a:gd name="adj2" fmla="val -11730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Мои вкусняшки просто класс!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Покупай их быстро в раз!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2829022" y="4283968"/>
            <a:ext cx="2160240" cy="792088"/>
          </a:xfrm>
          <a:prstGeom prst="cloudCallout">
            <a:avLst>
              <a:gd name="adj1" fmla="val -53958"/>
              <a:gd name="adj2" fmla="val 512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Какие аппетитненькие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1184714" y="4283967"/>
            <a:ext cx="792088" cy="432048"/>
          </a:xfrm>
          <a:prstGeom prst="cloudCallout">
            <a:avLst>
              <a:gd name="adj1" fmla="val -34326"/>
              <a:gd name="adj2" fmla="val 19168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Да 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0044" y="2051720"/>
            <a:ext cx="6654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                                        Ярмарки имеют давние традиции, восходящие ещё к средневековью.</a:t>
            </a:r>
          </a:p>
          <a:p>
            <a:r>
              <a:rPr lang="ru-RU" sz="1200" b="1" dirty="0"/>
              <a:t> </a:t>
            </a:r>
            <a:r>
              <a:rPr lang="ru-RU" sz="1200" b="1" dirty="0" smtClean="0"/>
              <a:t>                                    «Где двое, там рынок, трое – базар, а семеро – ярмарка». Это изречение,   </a:t>
            </a:r>
          </a:p>
          <a:p>
            <a:r>
              <a:rPr lang="ru-RU" sz="1200" b="1" dirty="0"/>
              <a:t> </a:t>
            </a:r>
            <a:r>
              <a:rPr lang="ru-RU" sz="1200" b="1" dirty="0" smtClean="0"/>
              <a:t>                            дошедшее до нас из глубины истории, может даже навести на мысль, что само                           слово «ярмарка» русского происхождения.</a:t>
            </a:r>
          </a:p>
          <a:p>
            <a:pPr algn="just"/>
            <a:r>
              <a:rPr lang="ru-RU" sz="1200" b="1" dirty="0"/>
              <a:t> </a:t>
            </a:r>
            <a:r>
              <a:rPr lang="ru-RU" sz="1200" b="1" dirty="0" smtClean="0"/>
              <a:t>       Но его германские корни очевидны – </a:t>
            </a:r>
            <a:r>
              <a:rPr lang="en-US" sz="1200" b="1" dirty="0" err="1" smtClean="0"/>
              <a:t>jahr-markt</a:t>
            </a:r>
            <a:r>
              <a:rPr lang="en-US" sz="1200" b="1" dirty="0" smtClean="0"/>
              <a:t> – </a:t>
            </a:r>
            <a:r>
              <a:rPr lang="ru-RU" sz="1200" b="1" dirty="0" smtClean="0"/>
              <a:t>ежегодный рынок. Именно так с </a:t>
            </a:r>
            <a:r>
              <a:rPr lang="en-US" sz="1200" b="1" dirty="0" smtClean="0"/>
              <a:t>X</a:t>
            </a:r>
            <a:r>
              <a:rPr lang="ru-RU" sz="1200" b="1" dirty="0" smtClean="0"/>
              <a:t> века в Европе стали называться места периодических съездов торговцев и привоза товаров. Такте «места съездов» существовали в  Германии, Испании, Италии, во Франции, в Англии. Ярмарки были связаны между собой, следовали одна за другой – и во времени, и в пространстве. 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1673" y="3491880"/>
            <a:ext cx="66524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/>
              <a:t>       Уже </a:t>
            </a:r>
            <a:r>
              <a:rPr lang="ru-RU" sz="1200" b="1" dirty="0"/>
              <a:t>к </a:t>
            </a:r>
            <a:r>
              <a:rPr lang="en-US" sz="1200" b="1" dirty="0"/>
              <a:t>XI – XII</a:t>
            </a:r>
            <a:r>
              <a:rPr lang="ru-RU" sz="1200" b="1" dirty="0"/>
              <a:t>вв. </a:t>
            </a:r>
            <a:r>
              <a:rPr lang="ru-RU" sz="1200" b="1" dirty="0" smtClean="0"/>
              <a:t>они стали не </a:t>
            </a:r>
            <a:r>
              <a:rPr lang="ru-RU" sz="1200" b="1" dirty="0"/>
              <a:t>только местом оптового торга, но и главным </a:t>
            </a:r>
            <a:r>
              <a:rPr lang="ru-RU" sz="1200" b="1" dirty="0" smtClean="0"/>
              <a:t>каналом международной торговли. Эту роль они сохраняли до конца</a:t>
            </a:r>
            <a:r>
              <a:rPr lang="en-US" sz="1200" b="1" dirty="0" smtClean="0"/>
              <a:t> XVIII</a:t>
            </a:r>
            <a:r>
              <a:rPr lang="ru-RU" sz="1200" b="1" dirty="0" smtClean="0"/>
              <a:t>века. Конечно же, ярмарки были известны издавна, только назывались иначе – </a:t>
            </a:r>
            <a:r>
              <a:rPr lang="ru-RU" sz="1200" b="1" dirty="0" err="1" smtClean="0"/>
              <a:t>торжки</a:t>
            </a:r>
            <a:r>
              <a:rPr lang="ru-RU" sz="1200" b="1" dirty="0" smtClean="0"/>
              <a:t>, торги. Сельские торжища устраивались и открывались, если о том просили в челобитной жители.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409917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662808" y="159862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6148" name="Picture 4" descr="C:\Users\Russkih\Desktop\Журналистика\жж\Ярмарка\20181026_08374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3" r="8527" b="27020"/>
          <a:stretch/>
        </p:blipFill>
        <p:spPr bwMode="auto">
          <a:xfrm rot="5400000">
            <a:off x="2213509" y="4482048"/>
            <a:ext cx="6948265" cy="2375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Russkih\Desktop\Журналистика\жж\Ярмарка\20181026_0835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8" r="20232" b="10338"/>
          <a:stretch/>
        </p:blipFill>
        <p:spPr bwMode="auto">
          <a:xfrm rot="10800000" flipH="1">
            <a:off x="0" y="5011027"/>
            <a:ext cx="4572372" cy="4132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Выноска-облако 2"/>
          <p:cNvSpPr/>
          <p:nvPr/>
        </p:nvSpPr>
        <p:spPr>
          <a:xfrm>
            <a:off x="1938279" y="6677977"/>
            <a:ext cx="2160240" cy="799067"/>
          </a:xfrm>
          <a:prstGeom prst="cloudCallout">
            <a:avLst>
              <a:gd name="adj1" fmla="val 38251"/>
              <a:gd name="adj2" fmla="val -9484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Роллы?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-13091" y="4427984"/>
            <a:ext cx="3140969" cy="907079"/>
          </a:xfrm>
          <a:prstGeom prst="cloudCallout">
            <a:avLst>
              <a:gd name="adj1" fmla="val 22858"/>
              <a:gd name="adj2" fmla="val 11372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Не стандартненько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146817" y="8609063"/>
            <a:ext cx="711183" cy="5349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18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689" y="434271"/>
            <a:ext cx="66399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Интересна тогдашняя торговля и ее приемы с точки зрения нравственности. В том отношении русские торговцы стояли очень низко. Обман, надувательство и подделка были тогда в общем ходу, по свидетельству иноземных путешественников, и были даже некоторым образом узаконены.</a:t>
            </a:r>
          </a:p>
          <a:p>
            <a:pPr algn="just"/>
            <a:r>
              <a:rPr lang="ru-RU" sz="1200" b="1" dirty="0"/>
              <a:t> </a:t>
            </a:r>
            <a:r>
              <a:rPr lang="ru-RU" sz="1200" b="1" dirty="0" smtClean="0"/>
              <a:t>     Ярмарочная торговля в России имеет древние исторические корни. Достоверные исторические источники свидетельства о российских ярмарках  относятся к</a:t>
            </a:r>
            <a:r>
              <a:rPr lang="en-US" sz="1200" b="1" dirty="0" smtClean="0"/>
              <a:t>XVI</a:t>
            </a:r>
            <a:r>
              <a:rPr lang="ru-RU" sz="1200" b="1" dirty="0" smtClean="0"/>
              <a:t> в., однако ряд исследователей определяет появление ярмарок ещё ко временам Киевской Руси. </a:t>
            </a:r>
          </a:p>
          <a:p>
            <a:pPr algn="just"/>
            <a:r>
              <a:rPr lang="ru-RU" sz="1200" b="1" dirty="0"/>
              <a:t> </a:t>
            </a:r>
            <a:r>
              <a:rPr lang="ru-RU" sz="1200" b="1" dirty="0" smtClean="0"/>
              <a:t>    «Хлеб и рыба составляли знатнейший торгов внутренних». Ходившие в обращении на Руси кожаные деньги куны при монгольском нашествии обесценились, а серебра не хватало, поэтому Холопья ярмарка была почти полностью меновой.</a:t>
            </a:r>
          </a:p>
          <a:p>
            <a:pPr algn="just"/>
            <a:r>
              <a:rPr lang="ru-RU" sz="1200" b="1" dirty="0"/>
              <a:t> </a:t>
            </a:r>
            <a:r>
              <a:rPr lang="ru-RU" sz="1200" b="1" dirty="0" smtClean="0"/>
              <a:t>     В смутное время ярмарка заглохла, так как людям в пору </a:t>
            </a:r>
          </a:p>
          <a:p>
            <a:pPr algn="just"/>
            <a:r>
              <a:rPr lang="ru-RU" sz="1200" b="1" dirty="0" smtClean="0"/>
              <a:t>было выжить, а не промышлять о торговле.</a:t>
            </a:r>
          </a:p>
          <a:p>
            <a:pPr algn="just"/>
            <a:r>
              <a:rPr lang="ru-RU" sz="1200" b="1" dirty="0"/>
              <a:t> </a:t>
            </a:r>
            <a:r>
              <a:rPr lang="ru-RU" sz="1200" b="1" dirty="0" smtClean="0"/>
              <a:t>    В следующем издании мы продолжим рассказывать о ярмарке,</a:t>
            </a:r>
          </a:p>
          <a:p>
            <a:pPr algn="just"/>
            <a:r>
              <a:rPr lang="ru-RU" sz="1200" b="1" dirty="0" smtClean="0"/>
              <a:t>а сейчас хотим поблагодарить всех, кто принял участие в этом </a:t>
            </a:r>
          </a:p>
          <a:p>
            <a:pPr algn="just"/>
            <a:r>
              <a:rPr lang="ru-RU" sz="1200" b="1" dirty="0" smtClean="0"/>
              <a:t>Школьном мероприятии.</a:t>
            </a:r>
          </a:p>
          <a:p>
            <a:pPr algn="just"/>
            <a:r>
              <a:rPr lang="ru-RU" sz="1200" b="1" dirty="0"/>
              <a:t> </a:t>
            </a:r>
            <a:r>
              <a:rPr lang="ru-RU" sz="1200" b="1" dirty="0" smtClean="0"/>
              <a:t>                Вы молодцы!!!</a:t>
            </a:r>
            <a:endParaRPr lang="ru-RU" sz="1200" b="1" dirty="0"/>
          </a:p>
        </p:txBody>
      </p:sp>
      <p:sp>
        <p:nvSpPr>
          <p:cNvPr id="7" name="Выноска-облако 6"/>
          <p:cNvSpPr/>
          <p:nvPr/>
        </p:nvSpPr>
        <p:spPr>
          <a:xfrm>
            <a:off x="1700808" y="3131841"/>
            <a:ext cx="2799013" cy="1008112"/>
          </a:xfrm>
          <a:prstGeom prst="cloudCallout">
            <a:avLst>
              <a:gd name="adj1" fmla="val 80552"/>
              <a:gd name="adj2" fmla="val 3278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Мы лёгких путей не ищем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58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6113330" y="8604448"/>
            <a:ext cx="711183" cy="5349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19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492" y="5410867"/>
            <a:ext cx="37096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29.10.2018 г. Состоялся семинар педагогов по теме</a:t>
            </a:r>
            <a:r>
              <a:rPr lang="ru-RU" sz="1200" b="1" dirty="0" smtClean="0"/>
              <a:t>:   </a:t>
            </a:r>
            <a:endParaRPr lang="ru-RU" sz="1200" b="1" dirty="0"/>
          </a:p>
        </p:txBody>
      </p:sp>
      <p:pic>
        <p:nvPicPr>
          <p:cNvPr id="4098" name="Picture 2" descr="C:\Users\Russkih\Desktop\Журналистика\жж\Семенар педагогов\20181029_0917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0" t="33897" r="31836" b="37106"/>
          <a:stretch/>
        </p:blipFill>
        <p:spPr bwMode="auto">
          <a:xfrm rot="10800000">
            <a:off x="34719" y="2225214"/>
            <a:ext cx="5554521" cy="32271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9" t="49156" r="36233" b="21270"/>
          <a:stretch/>
        </p:blipFill>
        <p:spPr bwMode="auto">
          <a:xfrm>
            <a:off x="0" y="5844970"/>
            <a:ext cx="6824513" cy="3261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811979" y="2467556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492" y="2494"/>
            <a:ext cx="67975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16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ГОРОДСКИЕ СОРЕВНОВАНИЯ ПО БАСКЕТБОЛУ </a:t>
            </a:r>
            <a:r>
              <a:rPr lang="ru-RU" sz="1600" b="1" cap="all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СРЕДИ ШКОЛЬНЫХ КОМАНД</a:t>
            </a:r>
            <a:endParaRPr lang="ru-RU" sz="16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0964" y="587269"/>
            <a:ext cx="978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ВЛАСОВ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594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Russkih\Desktop\Журналистика\Screenshot_2018-11-02-08-54-2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107505"/>
            <a:ext cx="6583660" cy="453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708920" y="50354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C:\Users\Russkih\Desktop\Наше школьное издание 2018-2019 учебный год\Газета Я и МЫ октябрь 2018 г\Газета №2 октябрь Яи Мы\Screenshot_2018-10-20-07-40-0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" t="3129"/>
          <a:stretch/>
        </p:blipFill>
        <p:spPr bwMode="auto">
          <a:xfrm>
            <a:off x="116632" y="4860032"/>
            <a:ext cx="3404163" cy="343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usskih\Desktop\Журналистика\жж\IMG-20171031-WA000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57"/>
          <a:stretch/>
        </p:blipFill>
        <p:spPr bwMode="auto">
          <a:xfrm>
            <a:off x="3489005" y="6837312"/>
            <a:ext cx="2399046" cy="19111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3107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708920" y="50354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pic>
        <p:nvPicPr>
          <p:cNvPr id="3078" name="Picture 6" descr="C:\Users\Russkih\Desktop\Журналистика\картинки для рубрик\Screenshot_2018-10-12-16-40-4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5" b="10416"/>
          <a:stretch/>
        </p:blipFill>
        <p:spPr bwMode="auto">
          <a:xfrm>
            <a:off x="-20476" y="50354"/>
            <a:ext cx="2353463" cy="293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Овал 17"/>
          <p:cNvSpPr/>
          <p:nvPr/>
        </p:nvSpPr>
        <p:spPr>
          <a:xfrm>
            <a:off x="6113330" y="8604448"/>
            <a:ext cx="711183" cy="5349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20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Russkih\Desktop\Журналистика\Screenshot_2018-08-05-23-25-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602" y="5187453"/>
            <a:ext cx="3816424" cy="3424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52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1 июля 2015\Разбери\110116691_8c2019370e395b2f4e32ac1ca01178e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0" y="0"/>
            <a:ext cx="684277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2708920" y="50354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0689" y="1900153"/>
            <a:ext cx="61180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                                                                          </a:t>
            </a:r>
            <a:r>
              <a:rPr lang="ru-RU" sz="1400" b="1" dirty="0" smtClean="0"/>
              <a:t>Мы устанавливаем традицию </a:t>
            </a:r>
          </a:p>
          <a:p>
            <a:pPr algn="r"/>
            <a:r>
              <a:rPr lang="ru-RU" sz="1400" b="1" dirty="0"/>
              <a:t> </a:t>
            </a:r>
            <a:r>
              <a:rPr lang="ru-RU" sz="1400" b="1" dirty="0" smtClean="0"/>
              <a:t>                                                            поздравлять именинников нашей  школы.  Все кто родился в октябре С Днём рождения! </a:t>
            </a:r>
          </a:p>
          <a:p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36615" y="1358484"/>
            <a:ext cx="33033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cap="all" dirty="0" smtClean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</a:rPr>
              <a:t>С ДНЁМ РОЖДЕНИЯ</a:t>
            </a:r>
            <a:endParaRPr lang="ru-RU" sz="2800" b="1" cap="all" spc="0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07742" y="467544"/>
            <a:ext cx="30502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rgbClr val="CC0099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ПОЗДРАВЛЯЕМ!</a:t>
            </a:r>
            <a:endParaRPr lang="ru-RU" sz="3200" b="1" cap="all" spc="0" dirty="0">
              <a:ln/>
              <a:solidFill>
                <a:srgbClr val="CC0099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3062" y="3203848"/>
            <a:ext cx="5633273" cy="45720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b="1" i="1" u="sng" dirty="0" smtClean="0">
                <a:solidFill>
                  <a:srgbClr val="FF0000"/>
                </a:solidFill>
              </a:rPr>
              <a:t>Педагоги: </a:t>
            </a:r>
            <a:r>
              <a:rPr lang="ru-RU" sz="1100" b="1" i="1" u="sng" dirty="0" smtClean="0">
                <a:solidFill>
                  <a:srgbClr val="FF0000"/>
                </a:solidFill>
              </a:rPr>
              <a:t>Ковалёва Глина Ильинична, </a:t>
            </a:r>
            <a:r>
              <a:rPr lang="ru-RU" sz="1100" b="1" i="1" u="sng" dirty="0" err="1" smtClean="0">
                <a:solidFill>
                  <a:srgbClr val="FF0000"/>
                </a:solidFill>
              </a:rPr>
              <a:t>Старастина</a:t>
            </a:r>
            <a:r>
              <a:rPr lang="ru-RU" sz="1100" b="1" i="1" u="sng" dirty="0" smtClean="0">
                <a:solidFill>
                  <a:srgbClr val="FF0000"/>
                </a:solidFill>
              </a:rPr>
              <a:t> Ольга Олеговна,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b="1" i="1" dirty="0">
                <a:solidFill>
                  <a:srgbClr val="FF0000"/>
                </a:solidFill>
              </a:rPr>
              <a:t> </a:t>
            </a:r>
            <a:r>
              <a:rPr lang="ru-RU" sz="1100" b="1" i="1" dirty="0" smtClean="0">
                <a:solidFill>
                  <a:srgbClr val="FF0000"/>
                </a:solidFill>
              </a:rPr>
              <a:t>                         </a:t>
            </a:r>
            <a:r>
              <a:rPr lang="ru-RU" sz="1100" b="1" i="1" u="sng" dirty="0" smtClean="0">
                <a:solidFill>
                  <a:srgbClr val="FF0000"/>
                </a:solidFill>
              </a:rPr>
              <a:t>  </a:t>
            </a:r>
            <a:r>
              <a:rPr lang="ru-RU" sz="1100" b="1" i="1" u="sng" dirty="0" err="1" smtClean="0">
                <a:solidFill>
                  <a:srgbClr val="FF0000"/>
                </a:solidFill>
              </a:rPr>
              <a:t>Трсиненко</a:t>
            </a:r>
            <a:r>
              <a:rPr lang="ru-RU" sz="1100" b="1" i="1" u="sng" dirty="0" smtClean="0">
                <a:solidFill>
                  <a:srgbClr val="FF0000"/>
                </a:solidFill>
              </a:rPr>
              <a:t> Анна Фёдоровна, </a:t>
            </a:r>
            <a:r>
              <a:rPr lang="ru-RU" sz="1100" b="1" i="1" u="sng" dirty="0" err="1" smtClean="0">
                <a:solidFill>
                  <a:srgbClr val="FF0000"/>
                </a:solidFill>
              </a:rPr>
              <a:t>Лияськина</a:t>
            </a:r>
            <a:r>
              <a:rPr lang="ru-RU" sz="1100" b="1" i="1" u="sng" dirty="0" smtClean="0">
                <a:solidFill>
                  <a:srgbClr val="FF0000"/>
                </a:solidFill>
              </a:rPr>
              <a:t> Елена Леонидовна,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b="1" i="1" dirty="0">
                <a:solidFill>
                  <a:srgbClr val="FF0000"/>
                </a:solidFill>
              </a:rPr>
              <a:t> </a:t>
            </a:r>
            <a:r>
              <a:rPr lang="ru-RU" sz="1100" b="1" i="1" dirty="0" smtClean="0">
                <a:solidFill>
                  <a:srgbClr val="FF0000"/>
                </a:solidFill>
              </a:rPr>
              <a:t>                        </a:t>
            </a:r>
            <a:r>
              <a:rPr lang="ru-RU" sz="1100" b="1" i="1" u="sng" dirty="0" smtClean="0">
                <a:solidFill>
                  <a:srgbClr val="FF0000"/>
                </a:solidFill>
              </a:rPr>
              <a:t>  </a:t>
            </a:r>
            <a:r>
              <a:rPr lang="ru-RU" sz="1100" b="1" i="1" u="sng" dirty="0" err="1" smtClean="0">
                <a:solidFill>
                  <a:srgbClr val="FF0000"/>
                </a:solidFill>
              </a:rPr>
              <a:t>Гибадулна</a:t>
            </a:r>
            <a:r>
              <a:rPr lang="ru-RU" sz="1100" b="1" i="1" u="sng" dirty="0" smtClean="0">
                <a:solidFill>
                  <a:srgbClr val="FF0000"/>
                </a:solidFill>
              </a:rPr>
              <a:t> Жанна Р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100" b="1" i="1" u="sng" dirty="0" smtClean="0">
              <a:solidFill>
                <a:srgbClr val="FF0000"/>
              </a:solidFill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04.10 - Мех </a:t>
            </a:r>
            <a:r>
              <a:rPr lang="ru-RU" sz="1100" dirty="0">
                <a:solidFill>
                  <a:srgbClr val="002060"/>
                </a:solidFill>
              </a:rPr>
              <a:t>Виктория 3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05.10 - Кузина </a:t>
            </a:r>
            <a:r>
              <a:rPr lang="ru-RU" sz="1100" dirty="0">
                <a:solidFill>
                  <a:srgbClr val="002060"/>
                </a:solidFill>
              </a:rPr>
              <a:t>Дарья 4-Б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06.10 - </a:t>
            </a:r>
            <a:r>
              <a:rPr lang="ru-RU" sz="1100" dirty="0" err="1" smtClean="0">
                <a:solidFill>
                  <a:srgbClr val="002060"/>
                </a:solidFill>
              </a:rPr>
              <a:t>Бабинцева</a:t>
            </a:r>
            <a:r>
              <a:rPr lang="ru-RU" sz="1100" dirty="0" smtClean="0">
                <a:solidFill>
                  <a:srgbClr val="002060"/>
                </a:solidFill>
              </a:rPr>
              <a:t> </a:t>
            </a:r>
            <a:r>
              <a:rPr lang="ru-RU" sz="1100" dirty="0">
                <a:solidFill>
                  <a:srgbClr val="002060"/>
                </a:solidFill>
              </a:rPr>
              <a:t>Алина </a:t>
            </a:r>
            <a:r>
              <a:rPr lang="ru-RU" sz="1100" b="1" dirty="0">
                <a:solidFill>
                  <a:srgbClr val="002060"/>
                </a:solidFill>
              </a:rPr>
              <a:t>9</a:t>
            </a:r>
            <a:r>
              <a:rPr lang="ru-RU" sz="1100" dirty="0">
                <a:solidFill>
                  <a:srgbClr val="002060"/>
                </a:solidFill>
              </a:rPr>
              <a:t> класс, Зубов Алексей </a:t>
            </a:r>
            <a:r>
              <a:rPr lang="ru-RU" sz="1100" b="1" dirty="0">
                <a:solidFill>
                  <a:srgbClr val="002060"/>
                </a:solidFill>
              </a:rPr>
              <a:t>9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09.10 - Плоскова Диана 2 </a:t>
            </a:r>
            <a:r>
              <a:rPr lang="ru-RU" sz="1100" dirty="0">
                <a:solidFill>
                  <a:srgbClr val="002060"/>
                </a:solidFill>
              </a:rPr>
              <a:t>класс,  </a:t>
            </a:r>
            <a:r>
              <a:rPr lang="ru-RU" sz="1100" dirty="0" err="1">
                <a:solidFill>
                  <a:srgbClr val="002060"/>
                </a:solidFill>
              </a:rPr>
              <a:t>Коледенков</a:t>
            </a:r>
            <a:r>
              <a:rPr lang="ru-RU" sz="1100" dirty="0">
                <a:solidFill>
                  <a:srgbClr val="002060"/>
                </a:solidFill>
              </a:rPr>
              <a:t> </a:t>
            </a:r>
            <a:r>
              <a:rPr lang="ru-RU" sz="1100" dirty="0" smtClean="0">
                <a:solidFill>
                  <a:srgbClr val="002060"/>
                </a:solidFill>
              </a:rPr>
              <a:t>Владислав 10 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10.10 - Линников </a:t>
            </a:r>
            <a:r>
              <a:rPr lang="ru-RU" sz="1100" dirty="0">
                <a:solidFill>
                  <a:srgbClr val="002060"/>
                </a:solidFill>
              </a:rPr>
              <a:t>Роман 2 класс, Дьяконов Вячеслав 4-Б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11.10 - </a:t>
            </a:r>
            <a:r>
              <a:rPr lang="ru-RU" sz="1100" dirty="0" err="1" smtClean="0">
                <a:solidFill>
                  <a:srgbClr val="002060"/>
                </a:solidFill>
              </a:rPr>
              <a:t>Куцева</a:t>
            </a:r>
            <a:r>
              <a:rPr lang="ru-RU" sz="1100" dirty="0" smtClean="0">
                <a:solidFill>
                  <a:srgbClr val="002060"/>
                </a:solidFill>
              </a:rPr>
              <a:t> </a:t>
            </a:r>
            <a:r>
              <a:rPr lang="ru-RU" sz="1100" dirty="0">
                <a:solidFill>
                  <a:srgbClr val="002060"/>
                </a:solidFill>
              </a:rPr>
              <a:t>Алина 4-Б класс, </a:t>
            </a:r>
            <a:r>
              <a:rPr lang="ru-RU" sz="1100" dirty="0" err="1">
                <a:solidFill>
                  <a:srgbClr val="002060"/>
                </a:solidFill>
              </a:rPr>
              <a:t>Белослюдцев</a:t>
            </a:r>
            <a:r>
              <a:rPr lang="ru-RU" sz="1100" dirty="0">
                <a:solidFill>
                  <a:srgbClr val="002060"/>
                </a:solidFill>
              </a:rPr>
              <a:t> Андрей 5-Б класс, Кузнецов Даниил 10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12.10 - Колчин </a:t>
            </a:r>
            <a:r>
              <a:rPr lang="ru-RU" sz="1100" dirty="0">
                <a:solidFill>
                  <a:srgbClr val="002060"/>
                </a:solidFill>
              </a:rPr>
              <a:t>Александр 4-Б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r>
              <a:rPr lang="ru-RU" sz="1100" dirty="0" smtClean="0">
                <a:solidFill>
                  <a:srgbClr val="002060"/>
                </a:solidFill>
              </a:rPr>
              <a:t>14.10 - </a:t>
            </a:r>
            <a:r>
              <a:rPr lang="ru-RU" sz="1100" dirty="0" err="1" smtClean="0">
                <a:solidFill>
                  <a:srgbClr val="002060"/>
                </a:solidFill>
              </a:rPr>
              <a:t>Солонович</a:t>
            </a:r>
            <a:r>
              <a:rPr lang="ru-RU" sz="1100" dirty="0" smtClean="0">
                <a:solidFill>
                  <a:srgbClr val="002060"/>
                </a:solidFill>
              </a:rPr>
              <a:t> </a:t>
            </a:r>
            <a:r>
              <a:rPr lang="ru-RU" sz="1100" dirty="0">
                <a:solidFill>
                  <a:srgbClr val="002060"/>
                </a:solidFill>
              </a:rPr>
              <a:t>Денис 6 класс, Новиков Семен </a:t>
            </a:r>
            <a:r>
              <a:rPr lang="ru-RU" sz="1100" b="1" dirty="0">
                <a:solidFill>
                  <a:srgbClr val="002060"/>
                </a:solidFill>
              </a:rPr>
              <a:t>9</a:t>
            </a:r>
            <a:r>
              <a:rPr lang="ru-RU" sz="1100" dirty="0">
                <a:solidFill>
                  <a:srgbClr val="002060"/>
                </a:solidFill>
              </a:rPr>
              <a:t> 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15.10 - Царева </a:t>
            </a:r>
            <a:r>
              <a:rPr lang="ru-RU" sz="1100" dirty="0">
                <a:solidFill>
                  <a:srgbClr val="002060"/>
                </a:solidFill>
              </a:rPr>
              <a:t>Жанна 7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17.10 - Пирогов </a:t>
            </a:r>
            <a:r>
              <a:rPr lang="ru-RU" sz="1100" dirty="0">
                <a:solidFill>
                  <a:srgbClr val="002060"/>
                </a:solidFill>
              </a:rPr>
              <a:t>Евгений 6 класс, Хрипунов Максим 8-Б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19.10 - Дмитриев </a:t>
            </a:r>
            <a:r>
              <a:rPr lang="ru-RU" sz="1100" dirty="0">
                <a:solidFill>
                  <a:srgbClr val="002060"/>
                </a:solidFill>
              </a:rPr>
              <a:t>Михаил 7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22.10 - Платонов </a:t>
            </a:r>
            <a:r>
              <a:rPr lang="ru-RU" sz="1100" dirty="0">
                <a:solidFill>
                  <a:srgbClr val="002060"/>
                </a:solidFill>
              </a:rPr>
              <a:t>Михаил 10 класс, </a:t>
            </a:r>
            <a:r>
              <a:rPr lang="ru-RU" sz="1100" dirty="0" err="1">
                <a:solidFill>
                  <a:srgbClr val="002060"/>
                </a:solidFill>
              </a:rPr>
              <a:t>Сысолятина</a:t>
            </a:r>
            <a:r>
              <a:rPr lang="ru-RU" sz="1100" dirty="0">
                <a:solidFill>
                  <a:srgbClr val="002060"/>
                </a:solidFill>
              </a:rPr>
              <a:t> Екатерина11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24.10 - </a:t>
            </a:r>
            <a:r>
              <a:rPr lang="ru-RU" sz="1100" dirty="0" err="1" smtClean="0">
                <a:solidFill>
                  <a:srgbClr val="002060"/>
                </a:solidFill>
              </a:rPr>
              <a:t>Романкин</a:t>
            </a:r>
            <a:r>
              <a:rPr lang="ru-RU" sz="1100" dirty="0" smtClean="0">
                <a:solidFill>
                  <a:srgbClr val="002060"/>
                </a:solidFill>
              </a:rPr>
              <a:t> </a:t>
            </a:r>
            <a:r>
              <a:rPr lang="ru-RU" sz="1100" dirty="0">
                <a:solidFill>
                  <a:srgbClr val="002060"/>
                </a:solidFill>
              </a:rPr>
              <a:t>Филипп 3 класс, </a:t>
            </a:r>
            <a:r>
              <a:rPr lang="ru-RU" sz="1100" dirty="0" err="1">
                <a:solidFill>
                  <a:srgbClr val="002060"/>
                </a:solidFill>
              </a:rPr>
              <a:t>Посвещенная</a:t>
            </a:r>
            <a:r>
              <a:rPr lang="ru-RU" sz="1100" dirty="0">
                <a:solidFill>
                  <a:srgbClr val="002060"/>
                </a:solidFill>
              </a:rPr>
              <a:t> Анжела 4-А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25.10 - </a:t>
            </a:r>
            <a:r>
              <a:rPr lang="ru-RU" sz="1100" dirty="0" err="1" smtClean="0">
                <a:solidFill>
                  <a:srgbClr val="002060"/>
                </a:solidFill>
              </a:rPr>
              <a:t>Коршиков</a:t>
            </a:r>
            <a:r>
              <a:rPr lang="ru-RU" sz="1100" dirty="0" smtClean="0">
                <a:solidFill>
                  <a:srgbClr val="002060"/>
                </a:solidFill>
              </a:rPr>
              <a:t> </a:t>
            </a:r>
            <a:r>
              <a:rPr lang="ru-RU" sz="1100" dirty="0">
                <a:solidFill>
                  <a:srgbClr val="002060"/>
                </a:solidFill>
              </a:rPr>
              <a:t>Даниил 4-Б класс, Харина </a:t>
            </a:r>
            <a:r>
              <a:rPr lang="ru-RU" sz="1100" dirty="0" smtClean="0">
                <a:solidFill>
                  <a:srgbClr val="002060"/>
                </a:solidFill>
              </a:rPr>
              <a:t>Ксения 11 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27.10 - Борисова </a:t>
            </a:r>
            <a:r>
              <a:rPr lang="ru-RU" sz="1100" dirty="0">
                <a:solidFill>
                  <a:srgbClr val="002060"/>
                </a:solidFill>
              </a:rPr>
              <a:t>Арина 3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29.10 - Смирных </a:t>
            </a:r>
            <a:r>
              <a:rPr lang="ru-RU" sz="1100" dirty="0">
                <a:solidFill>
                  <a:srgbClr val="002060"/>
                </a:solidFill>
              </a:rPr>
              <a:t>Арина 4-А класс, </a:t>
            </a:r>
            <a:r>
              <a:rPr lang="ru-RU" sz="1100" dirty="0" err="1">
                <a:solidFill>
                  <a:srgbClr val="002060"/>
                </a:solidFill>
              </a:rPr>
              <a:t>Чернодед</a:t>
            </a:r>
            <a:r>
              <a:rPr lang="ru-RU" sz="1100" dirty="0">
                <a:solidFill>
                  <a:srgbClr val="002060"/>
                </a:solidFill>
              </a:rPr>
              <a:t> Светлана 6 класс, Лукина Ксения  8-А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30.10 - </a:t>
            </a:r>
            <a:r>
              <a:rPr lang="ru-RU" sz="1100" dirty="0" err="1" smtClean="0">
                <a:solidFill>
                  <a:srgbClr val="002060"/>
                </a:solidFill>
              </a:rPr>
              <a:t>Жиманова</a:t>
            </a:r>
            <a:r>
              <a:rPr lang="ru-RU" sz="1100" dirty="0" smtClean="0">
                <a:solidFill>
                  <a:srgbClr val="002060"/>
                </a:solidFill>
              </a:rPr>
              <a:t> </a:t>
            </a:r>
            <a:r>
              <a:rPr lang="ru-RU" sz="1100" dirty="0">
                <a:solidFill>
                  <a:srgbClr val="002060"/>
                </a:solidFill>
              </a:rPr>
              <a:t>Татьяна 8-В </a:t>
            </a:r>
            <a:r>
              <a:rPr lang="ru-RU" sz="1100" dirty="0" smtClean="0">
                <a:solidFill>
                  <a:srgbClr val="002060"/>
                </a:solidFill>
              </a:rPr>
              <a:t>класс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</a:rPr>
              <a:t>31.10 - Рычкова </a:t>
            </a:r>
            <a:r>
              <a:rPr lang="ru-RU" sz="1100" dirty="0">
                <a:solidFill>
                  <a:srgbClr val="002060"/>
                </a:solidFill>
              </a:rPr>
              <a:t>Мария 8-А класс</a:t>
            </a:r>
            <a:endParaRPr lang="ru-RU" sz="1100" dirty="0">
              <a:solidFill>
                <a:srgbClr val="002060"/>
              </a:solidFill>
              <a:ea typeface="Times New Roman"/>
              <a:cs typeface="Times New Roman"/>
            </a:endParaRPr>
          </a:p>
          <a:p>
            <a:r>
              <a:rPr lang="ru-RU" sz="1100" dirty="0" smtClean="0"/>
              <a:t> </a:t>
            </a:r>
            <a:endParaRPr lang="ru-RU" sz="1100" dirty="0"/>
          </a:p>
        </p:txBody>
      </p:sp>
      <p:sp>
        <p:nvSpPr>
          <p:cNvPr id="9" name="Овал 8"/>
          <p:cNvSpPr/>
          <p:nvPr/>
        </p:nvSpPr>
        <p:spPr>
          <a:xfrm>
            <a:off x="6113330" y="8604448"/>
            <a:ext cx="711183" cy="5349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21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91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708920" y="107504"/>
            <a:ext cx="4029789" cy="27182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ГАЗЕТА КОТОРУЮ ПРИДУМАЛИ МЫ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016" y="3491880"/>
            <a:ext cx="665906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Мы ждём ваши пожелания , отзыв на наши издания. </a:t>
            </a:r>
          </a:p>
          <a:p>
            <a:pPr algn="ctr"/>
            <a:r>
              <a:rPr lang="ru-RU" b="1" dirty="0" smtClean="0"/>
              <a:t>Для нас и вас это очень важно. </a:t>
            </a:r>
          </a:p>
          <a:p>
            <a:pPr algn="ctr"/>
            <a:r>
              <a:rPr lang="ru-RU" b="1" dirty="0" smtClean="0"/>
              <a:t>Для вас это возможность заявить о себе, пополнить своё</a:t>
            </a:r>
          </a:p>
          <a:p>
            <a:pPr algn="ctr"/>
            <a:r>
              <a:rPr lang="ru-RU" b="1" dirty="0" smtClean="0"/>
              <a:t> портфолио, а для нас ещё один шаг в реализации ученического</a:t>
            </a:r>
          </a:p>
          <a:p>
            <a:pPr algn="ctr"/>
            <a:r>
              <a:rPr lang="ru-RU" b="1" dirty="0" smtClean="0"/>
              <a:t> самоуправления.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2745" y="5148064"/>
            <a:ext cx="64554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 всем интересующим вопросам вы можете обращаться к Завучу по УВР </a:t>
            </a:r>
            <a:r>
              <a:rPr lang="ru-RU" b="1" dirty="0" err="1" smtClean="0"/>
              <a:t>Ильяськиной</a:t>
            </a:r>
            <a:r>
              <a:rPr lang="ru-RU" b="1" dirty="0" smtClean="0"/>
              <a:t> Елене Леонидовне</a:t>
            </a:r>
          </a:p>
          <a:p>
            <a:pPr algn="ctr"/>
            <a:r>
              <a:rPr lang="ru-RU" b="1" dirty="0" smtClean="0"/>
              <a:t>Всегда рады ответить вам на интересующие вас вопросы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371921" y="670610"/>
            <a:ext cx="4280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Скачать номер газеты для себя и ваших родителей  вы можете на школьном сайте: </a:t>
            </a:r>
            <a:r>
              <a:rPr lang="en-US" i="1" dirty="0" smtClean="0">
                <a:hlinkClick r:id="rId2"/>
              </a:rPr>
              <a:t>shkola1_alex@mail.ru</a:t>
            </a:r>
            <a:r>
              <a:rPr lang="ru-RU" i="1" dirty="0" smtClean="0"/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5640" y="7430737"/>
            <a:ext cx="62031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Издатели школьной газеты «Я и МЫ»:</a:t>
            </a:r>
          </a:p>
          <a:p>
            <a:r>
              <a:rPr lang="ru-RU" sz="1200" b="1" dirty="0" smtClean="0"/>
              <a:t>    Начинающие журналисты учащиеся  6 класса МБОУ СОШ №1    </a:t>
            </a:r>
          </a:p>
          <a:p>
            <a:endParaRPr lang="ru-RU" sz="1200" b="1" dirty="0"/>
          </a:p>
          <a:p>
            <a:r>
              <a:rPr lang="ru-RU" sz="1200" b="1" dirty="0" smtClean="0"/>
              <a:t>                                                  </a:t>
            </a:r>
          </a:p>
          <a:p>
            <a:endParaRPr lang="ru-RU" sz="1200" b="1" dirty="0"/>
          </a:p>
          <a:p>
            <a:pPr algn="ctr"/>
            <a:r>
              <a:rPr lang="ru-RU" sz="1200" b="1" dirty="0" smtClean="0"/>
              <a:t>Руководитель кружков: «Журналистика» и  «РДШ»: Русских О.В</a:t>
            </a:r>
            <a:endParaRPr lang="ru-RU" sz="1200" b="1" dirty="0"/>
          </a:p>
        </p:txBody>
      </p:sp>
      <p:pic>
        <p:nvPicPr>
          <p:cNvPr id="2050" name="Picture 2" descr="C:\Users\Russkih\Desktop\Журналистика\картинки для рубрик\Screenshot_2018-07-08-07-58-0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3" b="26624"/>
          <a:stretch/>
        </p:blipFill>
        <p:spPr bwMode="auto">
          <a:xfrm>
            <a:off x="238844" y="8123235"/>
            <a:ext cx="915175" cy="84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usskih\Desktop\Журналистика\картинки для рубрик\Screenshot_2018-01-10-20-56-2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8" t="42293" r="43066" b="18691"/>
          <a:stretch/>
        </p:blipFill>
        <p:spPr bwMode="auto">
          <a:xfrm>
            <a:off x="256399" y="114772"/>
            <a:ext cx="2115522" cy="3007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Группа 9"/>
          <p:cNvGrpSpPr/>
          <p:nvPr/>
        </p:nvGrpSpPr>
        <p:grpSpPr>
          <a:xfrm>
            <a:off x="2457907" y="1853567"/>
            <a:ext cx="2276186" cy="1416724"/>
            <a:chOff x="216710" y="6139862"/>
            <a:chExt cx="2276186" cy="1416724"/>
          </a:xfrm>
        </p:grpSpPr>
        <p:pic>
          <p:nvPicPr>
            <p:cNvPr id="11" name="Picture 9" descr="http://cheboksary.ru/images/19474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" b="95500" l="14000" r="78615">
                          <a14:foregroundMark x1="49231" y1="42500" x2="61231" y2="20500"/>
                          <a14:backgroundMark x1="67077" y1="56250" x2="66769" y2="30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7" r="20754"/>
            <a:stretch/>
          </p:blipFill>
          <p:spPr bwMode="auto">
            <a:xfrm>
              <a:off x="216710" y="6139862"/>
              <a:ext cx="1412776" cy="1367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485165" y="7033366"/>
              <a:ext cx="2007731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400" b="1" cap="none" spc="0" dirty="0" smtClean="0">
                  <a:ln w="17780" cmpd="sng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СОВЕТ</a:t>
              </a:r>
              <a:r>
                <a:rPr lang="ru-RU" sz="1400" b="1" cap="none" spc="0" dirty="0" smtClean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 </a:t>
              </a:r>
            </a:p>
            <a:p>
              <a:pPr algn="ctr"/>
              <a:r>
                <a:rPr lang="ru-RU" sz="1400" b="1" dirty="0" smtClean="0">
                  <a:ln w="17780" cmpd="sng">
                    <a:solidFill>
                      <a:srgbClr val="FF0000"/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0800" algn="tl" rotWithShape="0">
                      <a:srgbClr val="000000"/>
                    </a:outerShdw>
                  </a:effectLst>
                </a:rPr>
                <a:t>СТАРШЕКЛАССНИКОВ</a:t>
              </a:r>
              <a:endParaRPr lang="ru-RU" sz="1400" b="1" cap="none" spc="0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  <p:pic>
        <p:nvPicPr>
          <p:cNvPr id="13" name="Picture 3" descr="C:\Users\Russkih\Desktop\Журналистика\картинки для рубрик\Screenshot_2018-01-07-17-49-25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0" b="30413"/>
          <a:stretch/>
        </p:blipFill>
        <p:spPr bwMode="auto">
          <a:xfrm>
            <a:off x="4669479" y="6933675"/>
            <a:ext cx="1829203" cy="16134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Овал 13"/>
          <p:cNvSpPr/>
          <p:nvPr/>
        </p:nvSpPr>
        <p:spPr>
          <a:xfrm>
            <a:off x="6113330" y="8604448"/>
            <a:ext cx="711183" cy="53493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22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39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3159</TotalTime>
  <Words>2696</Words>
  <Application>Microsoft Office PowerPoint</Application>
  <PresentationFormat>Экран (4:3)</PresentationFormat>
  <Paragraphs>181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Russkih</dc:creator>
  <cp:lastModifiedBy>Russkih</cp:lastModifiedBy>
  <cp:revision>300</cp:revision>
  <dcterms:created xsi:type="dcterms:W3CDTF">2018-09-26T03:50:04Z</dcterms:created>
  <dcterms:modified xsi:type="dcterms:W3CDTF">2018-12-17T22:27:19Z</dcterms:modified>
</cp:coreProperties>
</file>