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0"/>
  </p:notesMasterIdLst>
  <p:sldIdLst>
    <p:sldId id="256" r:id="rId2"/>
    <p:sldId id="305" r:id="rId3"/>
    <p:sldId id="339" r:id="rId4"/>
    <p:sldId id="262" r:id="rId5"/>
    <p:sldId id="303" r:id="rId6"/>
    <p:sldId id="304" r:id="rId7"/>
    <p:sldId id="300" r:id="rId8"/>
    <p:sldId id="260" r:id="rId9"/>
    <p:sldId id="335" r:id="rId10"/>
    <p:sldId id="273" r:id="rId11"/>
    <p:sldId id="298" r:id="rId12"/>
    <p:sldId id="299" r:id="rId13"/>
    <p:sldId id="297" r:id="rId14"/>
    <p:sldId id="259" r:id="rId15"/>
    <p:sldId id="308" r:id="rId16"/>
    <p:sldId id="310" r:id="rId17"/>
    <p:sldId id="334" r:id="rId18"/>
    <p:sldId id="333" r:id="rId19"/>
    <p:sldId id="332" r:id="rId20"/>
    <p:sldId id="318" r:id="rId21"/>
    <p:sldId id="319" r:id="rId22"/>
    <p:sldId id="285" r:id="rId23"/>
    <p:sldId id="270" r:id="rId24"/>
    <p:sldId id="340" r:id="rId25"/>
    <p:sldId id="293" r:id="rId26"/>
    <p:sldId id="336" r:id="rId27"/>
    <p:sldId id="341" r:id="rId28"/>
    <p:sldId id="33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83" d="100"/>
          <a:sy n="83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D612A9-BA1E-411E-8DEF-19F5BDF5984C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34B88-354A-438B-B361-BC3DD72095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433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B1B8D89-9270-4392-BE46-944EDA36358D}" type="datetimeFigureOut">
              <a:rPr lang="ru-RU" smtClean="0"/>
              <a:pPr/>
              <a:t>26.08.2023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7" y="0"/>
            <a:ext cx="915375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260648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учреждение «Детский сад №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43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– «детский сад №40»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357299"/>
            <a:ext cx="792961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Times New Roman"/>
                <a:ea typeface="Calibri"/>
              </a:rPr>
              <a:t> </a:t>
            </a:r>
            <a:r>
              <a:rPr lang="ru-RU" sz="3200" i="1" dirty="0" smtClean="0">
                <a:solidFill>
                  <a:schemeClr val="bg1"/>
                </a:solidFill>
                <a:latin typeface="Times New Roman"/>
                <a:ea typeface="Calibri"/>
              </a:rPr>
              <a:t>Тема: «Использование </a:t>
            </a:r>
            <a:r>
              <a:rPr lang="ru-RU" sz="3200" i="1" dirty="0">
                <a:solidFill>
                  <a:schemeClr val="bg1"/>
                </a:solidFill>
                <a:latin typeface="Times New Roman"/>
                <a:ea typeface="Calibri"/>
              </a:rPr>
              <a:t>технологии интеллектуальных карт в развитии детей дошкольного возраста».</a:t>
            </a:r>
            <a:endParaRPr lang="ru-RU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Подготовил: воспитатель высшей      категории Блохина Е. А.</a:t>
            </a:r>
          </a:p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endParaRPr lang="ru-RU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41461" y="-26308"/>
            <a:ext cx="1080825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108520" y="-2252"/>
            <a:ext cx="7308304" cy="90947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ru-RU" sz="3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/>
                <a:ea typeface="Times New Roman"/>
                <a:cs typeface="Times New Roman"/>
              </a:rPr>
              <a:t>Выступление </a:t>
            </a:r>
            <a:r>
              <a:rPr lang="ru-RU" sz="32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/>
                <a:ea typeface="Times New Roman"/>
                <a:cs typeface="Times New Roman"/>
              </a:rPr>
              <a:t>по данной теме я представлю по следующему плану:</a:t>
            </a:r>
            <a:endParaRPr lang="ru-RU" sz="3200" b="1" i="1" dirty="0">
              <a:solidFill>
                <a:schemeClr val="accent1">
                  <a:lumMod val="60000"/>
                  <a:lumOff val="4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endParaRPr lang="en-US" sz="2000" b="1" i="1" dirty="0" smtClean="0">
              <a:latin typeface="Times New Roman"/>
              <a:ea typeface="Times New Roman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Tx/>
              <a:buChar char="-"/>
            </a:pPr>
            <a:r>
              <a:rPr lang="ru-RU" sz="2000" b="1" i="1" dirty="0" smtClean="0">
                <a:latin typeface="Times New Roman"/>
                <a:ea typeface="Times New Roman"/>
                <a:cs typeface="Times New Roman"/>
              </a:rPr>
              <a:t>Актуальность </a:t>
            </a: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педагогического </a:t>
            </a:r>
            <a:r>
              <a:rPr lang="ru-RU" sz="2000" b="1" i="1" dirty="0" smtClean="0">
                <a:latin typeface="Times New Roman"/>
                <a:ea typeface="Times New Roman"/>
                <a:cs typeface="Times New Roman"/>
              </a:rPr>
              <a:t>опыта</a:t>
            </a:r>
            <a:endParaRPr lang="en-US" sz="2000" b="1" i="1" dirty="0" smtClean="0">
              <a:latin typeface="Times New Roman"/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en-US" sz="2000" b="1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b="1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Обоснование выбора темы</a:t>
            </a:r>
            <a:endParaRPr lang="en-US" sz="2000" b="1" i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  <a:tabLst>
                <a:tab pos="1114425" algn="l"/>
              </a:tabLst>
            </a:pPr>
            <a:r>
              <a:rPr lang="en-US" sz="2000" b="1" i="1" dirty="0">
                <a:latin typeface="Calibri"/>
                <a:ea typeface="Times New Roman"/>
                <a:cs typeface="Times New Roman"/>
              </a:rPr>
              <a:t>-</a:t>
            </a: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Цель опыта	</a:t>
            </a:r>
            <a:endParaRPr lang="ru-RU" sz="2000" b="1" i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en-US" sz="2000" b="1" i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b="1" i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Задачи опыта</a:t>
            </a:r>
            <a:endParaRPr lang="en-US" sz="2000" b="1" i="1" dirty="0" smtClean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en-US" sz="2000" b="1" i="1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000" b="1" i="1" dirty="0" smtClean="0">
                <a:latin typeface="Times New Roman"/>
                <a:ea typeface="Times New Roman"/>
                <a:cs typeface="Times New Roman"/>
              </a:rPr>
              <a:t>Теоретическая </a:t>
            </a: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база опыта</a:t>
            </a:r>
            <a:endParaRPr lang="ru-RU" sz="2000" b="1" i="1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en-US" sz="2000" b="1" i="1" dirty="0" smtClean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b="1" i="1" dirty="0" smtClean="0">
                <a:latin typeface="Times New Roman"/>
                <a:ea typeface="Times New Roman"/>
                <a:cs typeface="Times New Roman"/>
              </a:rPr>
              <a:t>Формы </a:t>
            </a: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предшествующей работы интеллектуального </a:t>
            </a:r>
            <a:r>
              <a:rPr lang="en-US" sz="2000" b="1" i="1" dirty="0" smtClean="0">
                <a:latin typeface="Times New Roman"/>
                <a:ea typeface="Times New Roman"/>
                <a:cs typeface="Times New Roman"/>
              </a:rPr>
              <a:t>       </a:t>
            </a:r>
            <a:r>
              <a:rPr lang="ru-RU" sz="2000" b="1" i="1" dirty="0" smtClean="0">
                <a:latin typeface="Times New Roman"/>
                <a:ea typeface="Times New Roman"/>
                <a:cs typeface="Times New Roman"/>
              </a:rPr>
              <a:t>картирования</a:t>
            </a:r>
            <a:endParaRPr lang="ru-RU" sz="2000" b="1" i="1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- Практическую значимость педагогического опыта</a:t>
            </a:r>
            <a:endParaRPr lang="ru-RU" sz="2000" b="1" i="1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 - Новизну педагогического опыта</a:t>
            </a:r>
            <a:endParaRPr lang="ru-RU" sz="2000" b="1" i="1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 - Адресность опыта</a:t>
            </a:r>
            <a:endParaRPr lang="ru-RU" sz="2000" b="1" i="1" dirty="0">
              <a:latin typeface="Calibri"/>
              <a:ea typeface="Calibri"/>
              <a:cs typeface="Times New Roman"/>
            </a:endParaRPr>
          </a:p>
          <a:p>
            <a:endParaRPr lang="en-US" sz="6000" b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ru-RU" sz="2800" dirty="0" smtClean="0">
              <a:solidFill>
                <a:srgbClr val="111111"/>
              </a:solidFill>
              <a:latin typeface="Arial"/>
              <a:ea typeface="Times New Roman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7900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4704" y="0"/>
            <a:ext cx="10908704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1470"/>
            <a:ext cx="7308304" cy="37240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en-US" sz="6000" b="1" i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ru-RU" sz="2800" dirty="0" smtClean="0">
              <a:solidFill>
                <a:srgbClr val="111111"/>
              </a:solidFill>
              <a:latin typeface="Arial"/>
              <a:ea typeface="Times New Roman"/>
            </a:endParaRPr>
          </a:p>
          <a:p>
            <a:r>
              <a:rPr lang="ru-RU" sz="2800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en-US" sz="28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www.metod-kopilka.ru/images/doc/60/61085/hello_html_567ca24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7812360" cy="5256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109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2656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836712"/>
            <a:ext cx="1325900" cy="489654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ОБОСНОВАНИЕ ВЫБОРА ТЕМЫ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992539" y="1026444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1992539" y="2024844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999162" y="3042668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1950066" y="3891900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1937460" y="4725144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1950066" y="5733256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70947" y="836712"/>
            <a:ext cx="5688632" cy="86409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Наглядность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Вся проблема  с ее многочисленными сторонами и гранями оказывается прямо перед вами, ее можно окинуть одним взглядом.</a:t>
            </a:r>
          </a:p>
          <a:p>
            <a:pPr algn="ctr"/>
            <a:r>
              <a:rPr lang="ru-RU" sz="1600" i="1" dirty="0" smtClean="0"/>
              <a:t> </a:t>
            </a:r>
            <a:endParaRPr lang="ru-RU" sz="16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7824" y="1871116"/>
            <a:ext cx="568863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Привлекательность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Хорошая интеллектуальная карта имеет свою эстетику, ее рассматривать не только интересно, но и приятно. 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998128" y="2888940"/>
            <a:ext cx="568863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Запоминаемость</a:t>
            </a:r>
            <a:r>
              <a:rPr lang="ru-RU" sz="1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использованию образов и цвета интеллект-карта легко запоминается.</a:t>
            </a:r>
          </a:p>
          <a:p>
            <a:pPr algn="ctr"/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87824" y="3861048"/>
            <a:ext cx="568863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i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Своевременность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Интеллект-карта помогает выявить  недостаток информации и понять, какой информации не хватает; </a:t>
            </a:r>
          </a:p>
          <a:p>
            <a:pPr algn="ctr"/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87824" y="4725144"/>
            <a:ext cx="5688632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Творчество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Интеллект- карта стимулирует творчество, помогает найти нестандартные пути решения </a:t>
            </a:r>
          </a:p>
          <a:p>
            <a:pPr algn="ctr"/>
            <a:endParaRPr lang="ru-RU" sz="20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87824" y="5517232"/>
            <a:ext cx="5688632" cy="10081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0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Возможность пересмотра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Пересмотр интеллект- карты через некоторое время помогает усвоить картину в целом, запомнить ее, а также увидеть новые идеи. </a:t>
            </a:r>
          </a:p>
          <a:p>
            <a:endParaRPr lang="ru-RU" sz="20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7" y="0"/>
            <a:ext cx="915375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260648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357299"/>
            <a:ext cx="792961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chemeClr val="accent2"/>
                </a:solidFill>
                <a:latin typeface="Times New Roman"/>
                <a:ea typeface="Calibri"/>
              </a:rPr>
              <a:t> </a:t>
            </a:r>
            <a:r>
              <a:rPr lang="ru-RU" sz="3200" b="1" i="1" u="sng" dirty="0" smtClean="0">
                <a:solidFill>
                  <a:schemeClr val="accent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</a:t>
            </a:r>
            <a:r>
              <a:rPr lang="ru-RU" sz="3200" b="1" i="1" dirty="0">
                <a:solidFill>
                  <a:schemeClr val="accent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r>
              <a:rPr lang="ru-RU" sz="32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32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развитие познавательных и речевых способностей детей дошкольного</a:t>
            </a:r>
            <a:r>
              <a:rPr lang="ru-RU" sz="32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возраста в процессе создания и </a:t>
            </a:r>
            <a:r>
              <a:rPr lang="ru-RU" sz="32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использования</a:t>
            </a:r>
            <a:r>
              <a:rPr lang="ru-RU" sz="32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в образовательном процессе </a:t>
            </a:r>
            <a:r>
              <a:rPr lang="ru-RU" sz="32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интеллектуальных карт</a:t>
            </a:r>
            <a:r>
              <a:rPr lang="ru-RU" sz="32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4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423519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7" y="0"/>
            <a:ext cx="915375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260648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79221"/>
            <a:ext cx="7929618" cy="7327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3200" b="1" i="1" dirty="0" smtClean="0">
                <a:solidFill>
                  <a:schemeClr val="accent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Задачи:</a:t>
            </a:r>
            <a:r>
              <a:rPr lang="en-US" sz="3200" b="1" i="1" dirty="0" smtClean="0">
                <a:solidFill>
                  <a:schemeClr val="accent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-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формировать 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первичные представления о свойствах и отношениях объектов окружающего 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мира;</a:t>
            </a:r>
            <a:endParaRPr lang="en-US" i="1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en-US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 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познавательную активность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любознательность, умение устанавливать причинно-следственные связи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en-US" i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стимулировать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речевую активность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расширять пассивный и активный словарь,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 связную речь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коммуникативные навыки в общении со сверстниками и взрослыми;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endParaRPr lang="en-US" i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 мелкую моторику рук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endParaRPr lang="en-US" i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психические функции (внимание, память, мышление, воображение);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endParaRPr lang="en-US" i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познавательные действия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элементы самостоятельности, целенаправленности, саморегуляции и собственных действий;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навыки совместной деятельности;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способствовать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реализации самостоятельной творческой деятельности детей;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en-US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ru-RU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воспитывать у детей желание конструировать свое знание, которое формируется в процессе деятельности</a:t>
            </a:r>
            <a:endParaRPr lang="ru-RU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spcAft>
                <a:spcPts val="0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2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endParaRPr lang="ru-RU" sz="12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42638" y="322894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484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76887" y="-53732"/>
            <a:ext cx="1080825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468560" y="331470"/>
            <a:ext cx="9145016" cy="53860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Теоретическая база  опыта</a:t>
            </a:r>
            <a:endParaRPr lang="en-US" sz="4800" b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b="1" spc="50" dirty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r>
              <a:rPr lang="en-US" sz="4800" b="1" spc="50" dirty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endParaRPr lang="en-US" sz="48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872727" y="61441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дминистратор\Desktop\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402354"/>
            <a:ext cx="3096344" cy="353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Администратор\Desktop\img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412837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1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902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11560" y="3789040"/>
            <a:ext cx="835292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 интеллект- карт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помогает пробудить у ребёнка способность к изображению окружающего мира,  структурировать информацию, которую ребенку предстоит усвоить, разбить ее на конкретные образные единицы.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32656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Интеллектуальная карта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уникальный и простой метод запоминания информации,    с помощью которого развиваются как творческие, так и речевые способности детей и активизируется мышление.</a:t>
            </a:r>
          </a:p>
        </p:txBody>
      </p:sp>
      <p:pic>
        <p:nvPicPr>
          <p:cNvPr id="8" name="Picture 4" descr="http://liom10.ru/wp-content/uploads/2016/07/%D1%80%D0%B0%D0%B7%D0%B2%D0%B8%D1%82%D0%B8%D0%B5-%D0%B8%D0%BD%D1%82%D0%B5%D0%BB%D0%BB%D0%B5%D0%BA%D1%82%D0%B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76672"/>
            <a:ext cx="288032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7" y="0"/>
            <a:ext cx="915375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260648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357299"/>
            <a:ext cx="7929618" cy="398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карт проводится по 3 направлениям: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 материала; 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закрепление темы по собранному материалу;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itchFamily="34" charset="0"/>
              <a:buChar char="•"/>
            </a:pPr>
            <a:r>
              <a:rPr lang="ru-RU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оставление  интеллект – карты.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165282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899592" y="836712"/>
            <a:ext cx="792088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Главная идея обводится в центре страницы.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Лист располагается горизонтально.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Писать надо разборчиво печатными заглавными буквами.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каждого ключевого момента проводятся расходящиеся от центра ответвления (в любом направлении), используя ручки, карандаши или фломастеры разного цвета.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Каждая мысль обводится.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процессе моделирования добавляются символы и иллюстрации.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Наглядность представлена в виде предметов, объектов, рисунков и т.д.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0"/>
            <a:ext cx="7488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Общие требования к составлению  </a:t>
            </a:r>
          </a:p>
          <a:p>
            <a:pPr algn="ctr"/>
            <a:r>
              <a:rPr lang="ru-RU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интеллект –карты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59933">
            <a:off x="7643825" y="4972930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4251" y="0"/>
            <a:ext cx="1063680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1470"/>
            <a:ext cx="7308304" cy="37240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en-US" sz="6000" b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ru-RU" sz="2800" dirty="0" smtClean="0">
              <a:solidFill>
                <a:srgbClr val="111111"/>
              </a:solidFill>
              <a:latin typeface="Arial"/>
              <a:ea typeface="Times New Roman"/>
            </a:endParaRPr>
          </a:p>
          <a:p>
            <a:endParaRPr lang="en-US" sz="2800" b="1" i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дминистратор\Desktop\f05ed0c8fc_fit-in~1280x800~filters_no_upscale()__f5670_d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20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4252" y="0"/>
            <a:ext cx="1080825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1470"/>
            <a:ext cx="7308304" cy="329320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en-US" sz="6000" b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Администратор\Desktop\1232310_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331471"/>
            <a:ext cx="9073008" cy="598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20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3229" y="7605464"/>
            <a:ext cx="10636806" cy="27082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1470"/>
            <a:ext cx="7308304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73651" y="-3388"/>
            <a:ext cx="10817651" cy="6861388"/>
          </a:xfrm>
          <a:prstGeom prst="rect">
            <a:avLst/>
          </a:prstGeom>
          <a:noFill/>
        </p:spPr>
      </p:pic>
      <p:pic>
        <p:nvPicPr>
          <p:cNvPr id="1026" name="Picture 2" descr="C:\Users\Администратор\Desktop\image (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6288" y="188641"/>
            <a:ext cx="4268168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3286124"/>
            <a:ext cx="4143404" cy="30243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274" y="188641"/>
            <a:ext cx="4584861" cy="30963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152" y="3573016"/>
            <a:ext cx="4798983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0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интеллект-карт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”, был создан американским учёным и бизнесменом Тони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Бьюзеном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По-английски он называется "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mind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maps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". Буквально слово "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mind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 означает "ум", а слово "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maps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 — "карты". В итоге получаются "карты ума". Но чаще всего в переводах используется термин "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интеллект-карты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7" y="0"/>
            <a:ext cx="9153757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12168" y="155652"/>
            <a:ext cx="7920880" cy="673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800" b="1" i="1" u="sng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ru-RU" sz="2800" b="1" i="1" u="sng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течение </a:t>
            </a:r>
            <a:r>
              <a:rPr lang="ru-RU" sz="2800" b="1" i="1" u="sng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</a:t>
            </a:r>
            <a:r>
              <a:rPr lang="en-US" sz="2800" b="1" i="1" u="sng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i="1" u="sng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i="1" u="sng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лет мною разработаны</a:t>
            </a:r>
            <a:r>
              <a:rPr lang="ru-RU" sz="28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endParaRPr lang="ru-RU" sz="2800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перспективное планирование образовательной деятельностипо </a:t>
            </a:r>
            <a:r>
              <a:rPr lang="ru-RU" sz="20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познавательному и речевому развитию с использованием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интеллектуальных карт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проекты образовательной деятельности с включением </a:t>
            </a:r>
            <a:r>
              <a:rPr lang="ru-RU" sz="20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интеллектуальных карт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 (молоко и молочные продукты, зимующие птицы)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консультации для педагогов ДОУ; </a:t>
            </a:r>
            <a:r>
              <a:rPr lang="ru-RU" sz="2000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«Использование 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интеллект карт в дошкольном </a:t>
            </a:r>
            <a:r>
              <a:rPr lang="ru-RU" sz="2000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возрасте»)</a:t>
            </a:r>
            <a:endParaRPr lang="en-US" sz="2000" i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indent="-342900">
              <a:spcBef>
                <a:spcPts val="1125"/>
              </a:spcBef>
              <a:spcAft>
                <a:spcPts val="1125"/>
              </a:spcAft>
              <a:buFont typeface="Arial" pitchFamily="34" charset="0"/>
              <a:buChar char="•"/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</a:t>
            </a:r>
            <a:r>
              <a:rPr lang="ru-RU" sz="2000" i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астер – класс «Как составить интеллект – карту»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конспекты образовательной деятельности</a:t>
            </a:r>
            <a:r>
              <a:rPr lang="ru-RU" sz="2000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 Обобщающие беседы по темам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r>
              <a:rPr lang="ru-RU" sz="2000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«Времена года», «Дикие и домашние животные»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презентации по </a:t>
            </a:r>
            <a:r>
              <a:rPr lang="ru-RU" sz="20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познавательному развитию</a:t>
            </a: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;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Bef>
                <a:spcPts val="1125"/>
              </a:spcBef>
              <a:spcAft>
                <a:spcPts val="1125"/>
              </a:spcAft>
            </a:pPr>
            <a:r>
              <a:rPr lang="ru-RU" sz="2000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• консультации для родителей.</a:t>
            </a:r>
            <a:endParaRPr lang="ru-RU" sz="20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88023" cy="3247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0"/>
            <a:ext cx="4355977" cy="6741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2976"/>
            <a:ext cx="4788023" cy="3645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3462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412" y="3284984"/>
            <a:ext cx="4769718" cy="35592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0"/>
            <a:ext cx="4788024" cy="32849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" y="1"/>
            <a:ext cx="4344546" cy="32849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" y="3284985"/>
            <a:ext cx="4379982" cy="35730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6713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000100" y="428604"/>
            <a:ext cx="3357586" cy="2500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000100" y="4429132"/>
            <a:ext cx="2428892" cy="17145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000760" y="4286256"/>
            <a:ext cx="2200284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572132" y="357166"/>
            <a:ext cx="3214710" cy="2500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3438" cy="3501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010" y="0"/>
            <a:ext cx="4475990" cy="34984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3714752"/>
            <a:ext cx="4668010" cy="33569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79" y="3501008"/>
            <a:ext cx="3857619" cy="33569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Рисунок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10" y="0"/>
            <a:ext cx="4643438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3855372" cy="3284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3320988"/>
            <a:ext cx="4429156" cy="35370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3284984"/>
            <a:ext cx="3998248" cy="3573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647056" y="332656"/>
            <a:ext cx="5221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0"/>
            <a:ext cx="4265557" cy="3573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2" y="0"/>
            <a:ext cx="3799836" cy="3573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438" y="3500438"/>
            <a:ext cx="4945907" cy="35910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3573016"/>
            <a:ext cx="4230158" cy="3284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584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6" y="3501008"/>
            <a:ext cx="4355976" cy="3207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645024"/>
            <a:ext cx="4932039" cy="3212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0"/>
            <a:ext cx="4932040" cy="3711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5976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251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7416" cy="32129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32129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416" y="3212976"/>
            <a:ext cx="4536584" cy="36450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2976"/>
            <a:ext cx="4572000" cy="36450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251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istoreatlaurelsfurniture.com/data_images/56b6e2c239c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56118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Интеллект-карты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«Времена года»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2" name="Picture 2" descr="C:\Users\ольга дворецкая\Desktop\intellektualnaya-kart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6314" y="3714752"/>
            <a:ext cx="3714776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57752" y="642918"/>
            <a:ext cx="3500462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7224" y="714356"/>
            <a:ext cx="3143272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6" name="Picture 2" descr="C:\Users\Олеся\Desktop\t1622550047aa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3857628"/>
            <a:ext cx="3500462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647056" y="332656"/>
            <a:ext cx="5221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6" y="214290"/>
            <a:ext cx="3571900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190" y="214290"/>
            <a:ext cx="4000528" cy="30004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3643290"/>
            <a:ext cx="3786182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8" y="3571876"/>
            <a:ext cx="3857652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4251" y="0"/>
            <a:ext cx="1080825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-468560" y="547984"/>
            <a:ext cx="9145016" cy="53860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en-US" sz="4800" b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b="1" spc="50" dirty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r>
              <a:rPr lang="en-US" sz="4800" b="1" spc="50" dirty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rgbClr val="009DD9">
                        <a:satMod val="155000"/>
                      </a:srgbClr>
                    </a:gs>
                    <a:gs pos="100000">
                      <a:srgbClr val="009DD9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endParaRPr lang="en-US" sz="48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rgbClr val="009DD9">
                      <a:satMod val="155000"/>
                    </a:srgbClr>
                  </a:gs>
                  <a:gs pos="100000">
                    <a:srgbClr val="009DD9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872727" y="61441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8100392" cy="473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2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472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59632" y="188640"/>
            <a:ext cx="6984776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i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en-US" sz="5400" b="1" i="1" u="sng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Опыт моей работы с детьми показал, что систематическое использование интеллектуальных карт повышает детскую активность, инициативность, самостоятельность, познавательные, речевые и творческие способности. Дети имеют определённые навыки по заполнению интеллект – карт. В результате применения интеллект – карт ребёнок учится не только усваивать информацию, но и оперативно с ней работать. Технология интеллектуального картирования позволяет развивать собственное мышление детей и с помощью взрослого найти ответы на вопросы, решить проблему и выразить это в речи.</a:t>
            </a:r>
          </a:p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Для использования в работе с детьми технологии интеллектуального картирования требуется незначительное и простое оборудование. Педагогический опыт экономичен, интеллект – карты изготавливаются своими руками. Со сбором материала для изготовления карт нет никаких проблем.</a:t>
            </a: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340768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7781385" y="5414410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4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1663933"/>
            <a:ext cx="6984776" cy="33239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9600" b="1" i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340768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7781385" y="5414410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842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64704" y="0"/>
            <a:ext cx="10908704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31470"/>
            <a:ext cx="7308304" cy="329320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6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en-US" sz="6000" b="1" i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28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6000" b="1" i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2513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storeatlaurelsfurniture.com/data_images/56b6e2c239c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4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1663933"/>
            <a:ext cx="6984776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n-US" sz="9600" b="1" i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340768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7781385" y="5414410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3606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1367</TotalTime>
  <Words>522</Words>
  <Application>Microsoft Office PowerPoint</Application>
  <PresentationFormat>Экран (4:3)</PresentationFormat>
  <Paragraphs>109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Интеллект-карты «Времена года»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BEST</cp:lastModifiedBy>
  <cp:revision>182</cp:revision>
  <cp:lastPrinted>2023-08-26T12:35:01Z</cp:lastPrinted>
  <dcterms:created xsi:type="dcterms:W3CDTF">2017-02-05T17:02:54Z</dcterms:created>
  <dcterms:modified xsi:type="dcterms:W3CDTF">2023-08-26T13:18:21Z</dcterms:modified>
</cp:coreProperties>
</file>