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79" r:id="rId4"/>
    <p:sldId id="280" r:id="rId5"/>
    <p:sldId id="281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8" r:id="rId14"/>
    <p:sldId id="266" r:id="rId15"/>
    <p:sldId id="267" r:id="rId16"/>
    <p:sldId id="264" r:id="rId17"/>
    <p:sldId id="265" r:id="rId18"/>
    <p:sldId id="269" r:id="rId19"/>
    <p:sldId id="270" r:id="rId20"/>
    <p:sldId id="271" r:id="rId21"/>
    <p:sldId id="272" r:id="rId22"/>
    <p:sldId id="274" r:id="rId23"/>
    <p:sldId id="273" r:id="rId24"/>
    <p:sldId id="282" r:id="rId25"/>
    <p:sldId id="275" r:id="rId26"/>
    <p:sldId id="283" r:id="rId27"/>
    <p:sldId id="276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25.07.2024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1%20&#1089;&#1077;&#1085;&#1090;&#1103;&#1073;&#1088;&#1103;%202017-2018%20&#1091;&#1095;.&#1075;&#1086;&#1076;\&#1048;&#1075;&#1086;&#1088;&#1100;%20&#1050;&#1088;&#1091;&#1090;&#1086;&#1081;%20&#1080;%20&#1093;&#1086;&#1088;%20&#1044;&#1077;&#1090;&#1089;&#1082;&#1086;&#1081;%20&#1053;&#1086;&#1074;&#1086;&#1081;%20&#1042;&#1086;&#1083;&#1085;&#1099;,%20'&#1055;&#1077;&#1088;&#1074;&#1086;&#1082;&#1083;&#1072;&#1096;&#1082;&#1080;'.%20&#1056;&#1055;&#1043;-2014.%20TV%20Live..mp4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3415475"/>
          </a:xfrm>
        </p:spPr>
        <p:txBody>
          <a:bodyPr>
            <a:noAutofit/>
          </a:bodyPr>
          <a:lstStyle/>
          <a:p>
            <a:r>
              <a:rPr lang="ru-RU" sz="2800" dirty="0"/>
              <a:t>Умом Россию не понять, Аршином общим не измерить: У ней особенная стать — В Россию можно только верить.</a:t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Тютчев Ф. И.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764704"/>
            <a:ext cx="6255488" cy="188380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Классный час: «</a:t>
            </a:r>
            <a:r>
              <a:rPr lang="ru-RU" sz="4000" b="1" dirty="0" err="1" smtClean="0">
                <a:solidFill>
                  <a:srgbClr val="7030A0"/>
                </a:solidFill>
              </a:rPr>
              <a:t>Россия,устремленная</a:t>
            </a:r>
            <a:r>
              <a:rPr lang="ru-RU" sz="4000" b="1" dirty="0" smtClean="0">
                <a:solidFill>
                  <a:srgbClr val="7030A0"/>
                </a:solidFill>
              </a:rPr>
              <a:t> в будущее</a:t>
            </a:r>
            <a:endParaRPr lang="ru-RU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2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/>
          <p:nvPr/>
        </p:nvGrpSpPr>
        <p:grpSpPr>
          <a:xfrm>
            <a:off x="-86949" y="24"/>
            <a:ext cx="9230981" cy="6858000"/>
            <a:chOff x="-75855" y="0"/>
            <a:chExt cx="9230981" cy="6858000"/>
          </a:xfrm>
        </p:grpSpPr>
        <p:grpSp>
          <p:nvGrpSpPr>
            <p:cNvPr id="3" name="Группа 5"/>
            <p:cNvGrpSpPr/>
            <p:nvPr/>
          </p:nvGrpSpPr>
          <p:grpSpPr>
            <a:xfrm>
              <a:off x="-75855" y="0"/>
              <a:ext cx="9230981" cy="6858000"/>
              <a:chOff x="-75855" y="0"/>
              <a:chExt cx="9230981" cy="6858000"/>
            </a:xfrm>
          </p:grpSpPr>
          <p:pic>
            <p:nvPicPr>
              <p:cNvPr id="6" name="Picture 2" descr="http://fotocom.ucoz.ru/_ld/0/62849898.jpg"/>
              <p:cNvPicPr>
                <a:picLocks noChangeAspect="1" noChangeArrowheads="1"/>
              </p:cNvPicPr>
              <p:nvPr/>
            </p:nvPicPr>
            <p:blipFill>
              <a:blip r:embed="rId2" cstate="email"/>
              <a:srcRect/>
              <a:stretch>
                <a:fillRect/>
              </a:stretch>
            </p:blipFill>
            <p:spPr bwMode="auto">
              <a:xfrm>
                <a:off x="0" y="0"/>
                <a:ext cx="9155126" cy="6858000"/>
              </a:xfrm>
              <a:prstGeom prst="rect">
                <a:avLst/>
              </a:prstGeom>
              <a:noFill/>
            </p:spPr>
          </p:pic>
          <p:sp>
            <p:nvSpPr>
              <p:cNvPr id="7" name="Скругленный прямоугольник 2"/>
              <p:cNvSpPr/>
              <p:nvPr/>
            </p:nvSpPr>
            <p:spPr>
              <a:xfrm>
                <a:off x="285720" y="285728"/>
                <a:ext cx="8572560" cy="6286544"/>
              </a:xfrm>
              <a:prstGeom prst="roundRect">
                <a:avLst/>
              </a:prstGeom>
              <a:gradFill>
                <a:gsLst>
                  <a:gs pos="0">
                    <a:srgbClr val="FFF200"/>
                  </a:gs>
                  <a:gs pos="45000">
                    <a:srgbClr val="FFC000"/>
                  </a:gs>
                  <a:gs pos="70000">
                    <a:srgbClr val="FFFF00"/>
                  </a:gs>
                  <a:gs pos="100000">
                    <a:srgbClr val="FFC000"/>
                  </a:gs>
                </a:gsLst>
                <a:lin ang="5400000" scaled="0"/>
              </a:gradFill>
              <a:ln>
                <a:solidFill>
                  <a:srgbClr val="FFC000"/>
                </a:solidFill>
                <a:prstDash val="sysDot"/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dirty="0"/>
              </a:p>
            </p:txBody>
          </p:sp>
          <p:pic>
            <p:nvPicPr>
              <p:cNvPr id="8" name="Picture 2" descr="https://image.jimcdn.com/app/cms/image/transf/dimension=448x10000:format=png/path/s35a64e8b58091c72/image/i656777d7301ab778/version/1454707525/image.png"/>
              <p:cNvPicPr>
                <a:picLocks noChangeAspect="1" noChangeArrowheads="1"/>
              </p:cNvPicPr>
              <p:nvPr/>
            </p:nvPicPr>
            <p:blipFill>
              <a:blip r:embed="rId3" cstate="email"/>
              <a:srcRect/>
              <a:stretch>
                <a:fillRect/>
              </a:stretch>
            </p:blipFill>
            <p:spPr bwMode="auto">
              <a:xfrm>
                <a:off x="-75855" y="71414"/>
                <a:ext cx="1718897" cy="1500198"/>
              </a:xfrm>
              <a:prstGeom prst="rect">
                <a:avLst/>
              </a:prstGeom>
              <a:noFill/>
            </p:spPr>
          </p:pic>
        </p:grpSp>
        <p:pic>
          <p:nvPicPr>
            <p:cNvPr id="5" name="Picture 10" descr="http://lyubakochkina.ucoz.net/kartinki/0_828af_fbae4e91_orig2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7858116" y="5214950"/>
              <a:ext cx="1285884" cy="1473273"/>
            </a:xfrm>
            <a:prstGeom prst="rect">
              <a:avLst/>
            </a:prstGeom>
            <a:noFill/>
          </p:spPr>
        </p:pic>
      </p:grpSp>
      <p:pic>
        <p:nvPicPr>
          <p:cNvPr id="1026" name="Picture 2" descr="http://img1.liveinternet.ru/images/attach/c/11/115/600/115600077_large_106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14348" y="4071942"/>
            <a:ext cx="2786082" cy="2375544"/>
          </a:xfrm>
          <a:prstGeom prst="rect">
            <a:avLst/>
          </a:prstGeom>
          <a:noFill/>
        </p:spPr>
      </p:pic>
      <p:sp>
        <p:nvSpPr>
          <p:cNvPr id="12" name="Выноска-облако 11"/>
          <p:cNvSpPr/>
          <p:nvPr/>
        </p:nvSpPr>
        <p:spPr>
          <a:xfrm>
            <a:off x="2428860" y="285728"/>
            <a:ext cx="6500826" cy="4143404"/>
          </a:xfrm>
          <a:prstGeom prst="cloudCallout">
            <a:avLst>
              <a:gd name="adj1" fmla="val -58077"/>
              <a:gd name="adj2" fmla="val 5569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857488" y="428604"/>
            <a:ext cx="607223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Comic Sans MS" pitchFamily="66" charset="0"/>
              </a:rPr>
              <a:t>Я очень рада видеть вас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И сегодня в этот час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Я поведу с собою вас.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За морями, за горами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Есть волшебная страна.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В ней много разных испытаний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И чудес она полна.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Мы будем путешествовать по ней много-много дней.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Что же это за страна?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Нам предстоит узнать.</a:t>
            </a:r>
            <a:endParaRPr lang="ru-RU" dirty="0" smtClean="0">
              <a:latin typeface="Comic Sans MS" pitchFamily="66" charset="0"/>
            </a:endParaRPr>
          </a:p>
          <a:p>
            <a:pPr algn="ctr"/>
            <a:r>
              <a:rPr lang="ru-RU" b="1" dirty="0" smtClean="0">
                <a:latin typeface="Comic Sans MS" pitchFamily="66" charset="0"/>
              </a:rPr>
              <a:t>Нужно только это слово</a:t>
            </a:r>
          </a:p>
          <a:p>
            <a:pPr algn="ctr"/>
            <a:r>
              <a:rPr lang="ru-RU" b="1" dirty="0" smtClean="0">
                <a:latin typeface="Comic Sans MS" pitchFamily="66" charset="0"/>
              </a:rPr>
              <a:t> прочитать.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028" name="Picture 4" descr="http://ekb156nach.ucoz.ru/novaya_6/63c52bd1de11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4000496" y="4286256"/>
            <a:ext cx="1643074" cy="2345765"/>
          </a:xfrm>
          <a:prstGeom prst="rect">
            <a:avLst/>
          </a:prstGeom>
          <a:noFill/>
        </p:spPr>
      </p:pic>
      <p:pic>
        <p:nvPicPr>
          <p:cNvPr id="1030" name="Picture 6" descr="http://www.playcast.ru/uploads/2015/08/27/14835271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572132" y="4429132"/>
            <a:ext cx="1100800" cy="2214578"/>
          </a:xfrm>
          <a:prstGeom prst="rect">
            <a:avLst/>
          </a:prstGeom>
          <a:noFill/>
        </p:spPr>
      </p:pic>
      <p:sp>
        <p:nvSpPr>
          <p:cNvPr id="16" name="Прямоугольник 15">
            <a:hlinkClick r:id="rId8" action="ppaction://hlinksldjump"/>
          </p:cNvPr>
          <p:cNvSpPr/>
          <p:nvPr/>
        </p:nvSpPr>
        <p:spPr>
          <a:xfrm>
            <a:off x="428596" y="2285992"/>
            <a:ext cx="1928826" cy="4286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Comic Sans MS" pitchFamily="66" charset="0"/>
              </a:rPr>
              <a:t>Прочитать </a:t>
            </a:r>
            <a:endParaRPr lang="ru-RU" sz="2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4" name="Picture 6" descr="http://www.playcast.ru/uploads/2015/08/27/14835271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357554" y="4429132"/>
            <a:ext cx="1100800" cy="2214578"/>
          </a:xfrm>
          <a:prstGeom prst="rect">
            <a:avLst/>
          </a:prstGeom>
          <a:noFill/>
        </p:spPr>
      </p:pic>
      <p:pic>
        <p:nvPicPr>
          <p:cNvPr id="31" name="Picture 4" descr="http://ekb156nach.ucoz.ru/novaya_6/63c52bd1de11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flipH="1">
            <a:off x="6357950" y="4286256"/>
            <a:ext cx="1643074" cy="234576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http://uischool9.ru/slider/images/privet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357298"/>
            <a:ext cx="7533460" cy="5176842"/>
          </a:xfrm>
          <a:prstGeom prst="rect">
            <a:avLst/>
          </a:prstGeom>
          <a:noFill/>
        </p:spPr>
      </p:pic>
      <p:pic>
        <p:nvPicPr>
          <p:cNvPr id="1030" name="Picture 6" descr="http://www.playcast.ru/uploads/2015/08/27/1483527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71406" y="2643182"/>
            <a:ext cx="1428760" cy="2874365"/>
          </a:xfrm>
          <a:prstGeom prst="rect">
            <a:avLst/>
          </a:prstGeom>
          <a:noFill/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500034" y="990600"/>
            <a:ext cx="8001055" cy="2795590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w="114300" prst="artDeco"/>
          </a:sp3d>
        </p:spPr>
        <p:txBody>
          <a:bodyPr wrap="none" fromWordArt="1">
            <a:prstTxWarp prst="textArchUp">
              <a:avLst>
                <a:gd name="adj" fmla="val 10784968"/>
              </a:avLst>
            </a:prstTxWarp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rtl="0"/>
            <a:r>
              <a:rPr lang="ru-RU" sz="3600" b="1" kern="10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СТРАНА ЗНАНИЙ</a:t>
            </a:r>
            <a:endParaRPr lang="ru-RU" sz="3600" b="1" kern="10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646175">
            <a:off x="2043504" y="3201259"/>
            <a:ext cx="485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/>
              <a:t>5</a:t>
            </a:r>
            <a:endParaRPr lang="ru-RU" sz="4800" b="1" dirty="0"/>
          </a:p>
        </p:txBody>
      </p:sp>
      <p:sp>
        <p:nvSpPr>
          <p:cNvPr id="7" name="Рамка 6"/>
          <p:cNvSpPr/>
          <p:nvPr/>
        </p:nvSpPr>
        <p:spPr>
          <a:xfrm>
            <a:off x="-24" y="7050"/>
            <a:ext cx="9144024" cy="6850950"/>
          </a:xfrm>
          <a:prstGeom prst="frame">
            <a:avLst>
              <a:gd name="adj1" fmla="val 2156"/>
            </a:avLst>
          </a:prstGeom>
          <a:solidFill>
            <a:srgbClr val="CCFF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pic>
        <p:nvPicPr>
          <p:cNvPr id="1028" name="Picture 4" descr="http://ekb156nach.ucoz.ru/novaya_6/63c52bd1de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7167847" y="2571744"/>
            <a:ext cx="2119061" cy="2917270"/>
          </a:xfrm>
          <a:prstGeom prst="rect">
            <a:avLst/>
          </a:prstGeom>
          <a:noFill/>
        </p:spPr>
      </p:pic>
      <p:sp>
        <p:nvSpPr>
          <p:cNvPr id="8" name="Стрелка вправо 7">
            <a:hlinkClick r:id="rId5" action="ppaction://hlinksldjump"/>
          </p:cNvPr>
          <p:cNvSpPr/>
          <p:nvPr/>
        </p:nvSpPr>
        <p:spPr>
          <a:xfrm>
            <a:off x="8215338" y="6215082"/>
            <a:ext cx="714380" cy="357190"/>
          </a:xfrm>
          <a:prstGeom prst="rightArrow">
            <a:avLst/>
          </a:prstGeom>
          <a:solidFill>
            <a:srgbClr val="FF000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Выноска-облако 12"/>
          <p:cNvSpPr/>
          <p:nvPr/>
        </p:nvSpPr>
        <p:spPr>
          <a:xfrm>
            <a:off x="214282" y="142852"/>
            <a:ext cx="6500858" cy="3929090"/>
          </a:xfrm>
          <a:prstGeom prst="cloudCallout">
            <a:avLst>
              <a:gd name="adj1" fmla="val 58337"/>
              <a:gd name="adj2" fmla="val -24915"/>
            </a:avLst>
          </a:prstGeom>
          <a:solidFill>
            <a:srgbClr val="D0F3BF"/>
          </a:solidFill>
          <a:ln>
            <a:solidFill>
              <a:srgbClr val="92D050"/>
            </a:solidFill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0" name="Picture 6" descr="http://www.playcast.ru/uploads/2015/08/27/14835271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285720" y="3500438"/>
            <a:ext cx="1428760" cy="2874365"/>
          </a:xfrm>
          <a:prstGeom prst="rect">
            <a:avLst/>
          </a:prstGeom>
          <a:noFill/>
        </p:spPr>
      </p:pic>
      <p:sp>
        <p:nvSpPr>
          <p:cNvPr id="7" name="Рамка 6"/>
          <p:cNvSpPr/>
          <p:nvPr/>
        </p:nvSpPr>
        <p:spPr>
          <a:xfrm>
            <a:off x="-24" y="7050"/>
            <a:ext cx="9144024" cy="6850950"/>
          </a:xfrm>
          <a:prstGeom prst="frame">
            <a:avLst>
              <a:gd name="adj1" fmla="val 2156"/>
            </a:avLst>
          </a:prstGeom>
          <a:solidFill>
            <a:srgbClr val="CCFF99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>
              <a:solidFill>
                <a:schemeClr val="tx1"/>
              </a:solidFill>
            </a:endParaRPr>
          </a:p>
        </p:txBody>
      </p:sp>
      <p:pic>
        <p:nvPicPr>
          <p:cNvPr id="1028" name="Picture 4" descr="http://ekb156nach.ucoz.ru/novaya_6/63c52bd1de1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786314" y="3786190"/>
            <a:ext cx="2119061" cy="2917270"/>
          </a:xfrm>
          <a:prstGeom prst="rect">
            <a:avLst/>
          </a:prstGeom>
          <a:noFill/>
        </p:spPr>
      </p:pic>
      <p:sp>
        <p:nvSpPr>
          <p:cNvPr id="8" name="Стрелка вправо 7">
            <a:hlinkClick r:id="rId4" action="ppaction://hlinksldjump"/>
          </p:cNvPr>
          <p:cNvSpPr/>
          <p:nvPr/>
        </p:nvSpPr>
        <p:spPr>
          <a:xfrm>
            <a:off x="8215338" y="6215082"/>
            <a:ext cx="714380" cy="357190"/>
          </a:xfrm>
          <a:prstGeom prst="rightArrow">
            <a:avLst/>
          </a:prstGeom>
          <a:solidFill>
            <a:srgbClr val="FF000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00034" y="1071546"/>
            <a:ext cx="58578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omic Sans MS" pitchFamily="66" charset="0"/>
              </a:rPr>
              <a:t>День необычный сегодня на свете –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Музыка всюду, улыбки и смех – 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Школа открыла все двери для всех.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И не грустите, девчонки, мальчишки,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По играм, затеям и сказочным книжкам,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Со школьной жизни всё начинается,</a:t>
            </a:r>
            <a:br>
              <a:rPr lang="ru-RU" sz="2000" dirty="0" smtClean="0">
                <a:latin typeface="Comic Sans MS" pitchFamily="66" charset="0"/>
              </a:rPr>
            </a:br>
            <a:r>
              <a:rPr lang="ru-RU" sz="2000" dirty="0" smtClean="0">
                <a:latin typeface="Comic Sans MS" pitchFamily="66" charset="0"/>
              </a:rPr>
              <a:t>В страну Знаний мы отправляемся!</a:t>
            </a:r>
            <a:endParaRPr lang="ru-RU" sz="2000" dirty="0">
              <a:latin typeface="Comic Sans MS" pitchFamily="66" charset="0"/>
            </a:endParaRPr>
          </a:p>
        </p:txBody>
      </p:sp>
      <p:pic>
        <p:nvPicPr>
          <p:cNvPr id="56324" name="Picture 4" descr="http://img-fotki.yandex.ru/get/6804/16969765.23b/0_91102_9cb06158_orig.png%22,tid:%22OIP.Md32f7c409e9ed96a8f66f2bc8508fd45o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621070" y="195994"/>
            <a:ext cx="2380086" cy="2899876"/>
          </a:xfrm>
          <a:prstGeom prst="rect">
            <a:avLst/>
          </a:prstGeom>
          <a:noFill/>
        </p:spPr>
      </p:pic>
      <p:pic>
        <p:nvPicPr>
          <p:cNvPr id="14" name="Picture 4" descr="http://uischool9.ru/slider/images/privet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78067" y="4143380"/>
            <a:ext cx="3118748" cy="2143140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3042" y="3714752"/>
            <a:ext cx="6255488" cy="2928958"/>
          </a:xfrm>
        </p:spPr>
        <p:txBody>
          <a:bodyPr>
            <a:noAutofit/>
          </a:bodyPr>
          <a:lstStyle/>
          <a:p>
            <a:r>
              <a:rPr lang="ru-RU" sz="2800" dirty="0"/>
              <a:t>Умом Россию не понять, Аршином общим не измерить: У ней особенная стать — В Россию можно только верить.</a:t>
            </a:r>
            <a:br>
              <a:rPr lang="ru-RU" sz="2800" dirty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Тютчев Ф. И.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0" y="928670"/>
            <a:ext cx="8072462" cy="188380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</a:rPr>
              <a:t>Классный час: </a:t>
            </a:r>
            <a:r>
              <a:rPr lang="ru-RU" sz="5400" b="1" dirty="0" smtClean="0">
                <a:solidFill>
                  <a:srgbClr val="7030A0"/>
                </a:solidFill>
              </a:rPr>
              <a:t>«</a:t>
            </a:r>
            <a:r>
              <a:rPr lang="ru-RU" sz="5400" b="1" dirty="0" err="1" smtClean="0">
                <a:solidFill>
                  <a:srgbClr val="7030A0"/>
                </a:solidFill>
              </a:rPr>
              <a:t>Россия,устремленная</a:t>
            </a:r>
            <a:r>
              <a:rPr lang="ru-RU" sz="5400" b="1" dirty="0" smtClean="0">
                <a:solidFill>
                  <a:srgbClr val="7030A0"/>
                </a:solidFill>
              </a:rPr>
              <a:t> в будущее»</a:t>
            </a:r>
            <a:endParaRPr lang="ru-RU" sz="5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29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4744"/>
            <a:ext cx="8278893" cy="4382942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4991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89587"/>
            <a:ext cx="5328592" cy="6568413"/>
          </a:xfrm>
        </p:spPr>
      </p:pic>
    </p:spTree>
    <p:extLst>
      <p:ext uri="{BB962C8B-B14F-4D97-AF65-F5344CB8AC3E}">
        <p14:creationId xmlns:p14="http://schemas.microsoft.com/office/powerpoint/2010/main" val="199672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7920880" cy="5933014"/>
          </a:xfrm>
        </p:spPr>
      </p:pic>
    </p:spTree>
    <p:extLst>
      <p:ext uri="{BB962C8B-B14F-4D97-AF65-F5344CB8AC3E}">
        <p14:creationId xmlns:p14="http://schemas.microsoft.com/office/powerpoint/2010/main" val="59907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92696"/>
            <a:ext cx="8604449" cy="5392121"/>
          </a:xfrm>
        </p:spPr>
      </p:pic>
    </p:spTree>
    <p:extLst>
      <p:ext uri="{BB962C8B-B14F-4D97-AF65-F5344CB8AC3E}">
        <p14:creationId xmlns:p14="http://schemas.microsoft.com/office/powerpoint/2010/main" val="317809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58" y="642918"/>
            <a:ext cx="8109022" cy="5616249"/>
          </a:xfrm>
        </p:spPr>
      </p:pic>
    </p:spTree>
    <p:extLst>
      <p:ext uri="{BB962C8B-B14F-4D97-AF65-F5344CB8AC3E}">
        <p14:creationId xmlns:p14="http://schemas.microsoft.com/office/powerpoint/2010/main" val="66222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8" y="548680"/>
            <a:ext cx="8630022" cy="5753348"/>
          </a:xfrm>
        </p:spPr>
      </p:pic>
    </p:spTree>
    <p:extLst>
      <p:ext uri="{BB962C8B-B14F-4D97-AF65-F5344CB8AC3E}">
        <p14:creationId xmlns:p14="http://schemas.microsoft.com/office/powerpoint/2010/main" val="208811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7239000" cy="3312368"/>
          </a:xfrm>
        </p:spPr>
        <p:txBody>
          <a:bodyPr>
            <a:normAutofit/>
          </a:bodyPr>
          <a:lstStyle/>
          <a:p>
            <a:pPr algn="ctr"/>
            <a:r>
              <a:rPr lang="ru-RU" sz="5400" dirty="0"/>
              <a:t>Течёт, течёт – не вытечет,</a:t>
            </a:r>
            <a:br>
              <a:rPr lang="ru-RU" sz="5400" dirty="0"/>
            </a:br>
            <a:r>
              <a:rPr lang="ru-RU" sz="5400" dirty="0"/>
              <a:t>Бежит, бежит – не выбежит.</a:t>
            </a:r>
          </a:p>
        </p:txBody>
      </p:sp>
    </p:spTree>
    <p:extLst>
      <p:ext uri="{BB962C8B-B14F-4D97-AF65-F5344CB8AC3E}">
        <p14:creationId xmlns:p14="http://schemas.microsoft.com/office/powerpoint/2010/main" val="199684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00808"/>
            <a:ext cx="7239000" cy="3528392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Про какое дерево говорят: «Мёрзнет, дрожит на ветру»? </a:t>
            </a:r>
          </a:p>
        </p:txBody>
      </p:sp>
    </p:spTree>
    <p:extLst>
      <p:ext uri="{BB962C8B-B14F-4D97-AF65-F5344CB8AC3E}">
        <p14:creationId xmlns:p14="http://schemas.microsoft.com/office/powerpoint/2010/main" val="379884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84784"/>
            <a:ext cx="7239000" cy="3312368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Живёт в лесу работник – </a:t>
            </a:r>
            <a:br>
              <a:rPr lang="ru-RU" sz="4400" dirty="0"/>
            </a:br>
            <a:r>
              <a:rPr lang="ru-RU" sz="4400" dirty="0"/>
              <a:t>Лесной носатый плотник.</a:t>
            </a:r>
            <a:br>
              <a:rPr lang="ru-RU" sz="4400" dirty="0"/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183397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68960"/>
            <a:ext cx="7239000" cy="1584176"/>
          </a:xfrm>
        </p:spPr>
        <p:txBody>
          <a:bodyPr>
            <a:noAutofit/>
          </a:bodyPr>
          <a:lstStyle/>
          <a:p>
            <a:pPr algn="ctr"/>
            <a:r>
              <a:rPr lang="ru-RU" sz="5400" dirty="0"/>
              <a:t>Вежливое слово из 7 букв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36912"/>
            <a:ext cx="6264696" cy="3890831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384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0848"/>
            <a:ext cx="7239000" cy="2736304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Место, где лежат карандаши, ручки, ластики.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3573016"/>
            <a:ext cx="6696744" cy="4414272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4116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0848"/>
            <a:ext cx="7239000" cy="2736304"/>
          </a:xfrm>
        </p:spPr>
        <p:txBody>
          <a:bodyPr>
            <a:normAutofit/>
          </a:bodyPr>
          <a:lstStyle/>
          <a:p>
            <a:r>
              <a:rPr lang="ru-RU" dirty="0"/>
              <a:t>Белые сапожки, зелёные серёжки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980728" y="-603448"/>
            <a:ext cx="7200800" cy="37444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25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16172"/>
            <a:ext cx="8484529" cy="5147777"/>
          </a:xfrm>
        </p:spPr>
      </p:pic>
    </p:spTree>
    <p:extLst>
      <p:ext uri="{BB962C8B-B14F-4D97-AF65-F5344CB8AC3E}">
        <p14:creationId xmlns:p14="http://schemas.microsoft.com/office/powerpoint/2010/main" val="245794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8136904" cy="6094823"/>
          </a:xfrm>
        </p:spPr>
      </p:pic>
    </p:spTree>
    <p:extLst>
      <p:ext uri="{BB962C8B-B14F-4D97-AF65-F5344CB8AC3E}">
        <p14:creationId xmlns:p14="http://schemas.microsoft.com/office/powerpoint/2010/main" val="2686122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64704"/>
            <a:ext cx="8295564" cy="5589389"/>
          </a:xfrm>
        </p:spPr>
      </p:pic>
    </p:spTree>
    <p:extLst>
      <p:ext uri="{BB962C8B-B14F-4D97-AF65-F5344CB8AC3E}">
        <p14:creationId xmlns:p14="http://schemas.microsoft.com/office/powerpoint/2010/main" val="3033536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980728"/>
            <a:ext cx="8572381" cy="5400600"/>
          </a:xfrm>
        </p:spPr>
      </p:pic>
    </p:spTree>
    <p:extLst>
      <p:ext uri="{BB962C8B-B14F-4D97-AF65-F5344CB8AC3E}">
        <p14:creationId xmlns:p14="http://schemas.microsoft.com/office/powerpoint/2010/main" val="424224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5408240" cy="5922023"/>
          </a:xfrm>
        </p:spPr>
      </p:pic>
    </p:spTree>
    <p:extLst>
      <p:ext uri="{BB962C8B-B14F-4D97-AF65-F5344CB8AC3E}">
        <p14:creationId xmlns:p14="http://schemas.microsoft.com/office/powerpoint/2010/main" val="287431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92696"/>
            <a:ext cx="7490170" cy="5610398"/>
          </a:xfrm>
        </p:spPr>
      </p:pic>
      <p:pic>
        <p:nvPicPr>
          <p:cNvPr id="5" name="гимн россии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email"/>
          <a:stretch>
            <a:fillRect/>
          </a:stretch>
        </p:blipFill>
        <p:spPr>
          <a:xfrm>
            <a:off x="6948264" y="1886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7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07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571480"/>
            <a:ext cx="8572381" cy="5400600"/>
          </a:xfrm>
        </p:spPr>
      </p:pic>
    </p:spTree>
    <p:extLst>
      <p:ext uri="{BB962C8B-B14F-4D97-AF65-F5344CB8AC3E}">
        <p14:creationId xmlns:p14="http://schemas.microsoft.com/office/powerpoint/2010/main" val="424224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7242048" cy="5629240"/>
          </a:xfrm>
        </p:spPr>
        <p:txBody>
          <a:bodyPr>
            <a:noAutofit/>
          </a:bodyPr>
          <a:lstStyle/>
          <a:p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/>
              <a:t/>
            </a:r>
            <a:br>
              <a:rPr lang="ru-RU" sz="4400" dirty="0"/>
            </a:br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/>
              <a:t>Россия </a:t>
            </a:r>
            <a:r>
              <a:rPr lang="ru-RU" sz="4400" dirty="0"/>
              <a:t>будущего:</a:t>
            </a:r>
            <a:br>
              <a:rPr lang="ru-RU" sz="4400" dirty="0"/>
            </a:br>
            <a:r>
              <a:rPr lang="ru-RU" sz="4400" dirty="0"/>
              <a:t>- Охранять природу – значит охранять Родину</a:t>
            </a:r>
            <a:br>
              <a:rPr lang="ru-RU" sz="4400" dirty="0"/>
            </a:br>
            <a:r>
              <a:rPr lang="ru-RU" sz="4400" dirty="0"/>
              <a:t>- Здоровому – всё здорово!</a:t>
            </a:r>
            <a:br>
              <a:rPr lang="ru-RU" sz="4400" dirty="0"/>
            </a:br>
            <a:r>
              <a:rPr lang="ru-RU" sz="4400" dirty="0"/>
              <a:t>-Со спортом дружит - здоровым быть!</a:t>
            </a:r>
            <a:br>
              <a:rPr lang="ru-RU" sz="4400" dirty="0"/>
            </a:b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766527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горь Крутой и хор Детской Новой Волны, 'Первоклашки'. РПГ-2014. TV Live.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429396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08720"/>
            <a:ext cx="6757988" cy="5063732"/>
          </a:xfrm>
        </p:spPr>
      </p:pic>
    </p:spTree>
    <p:extLst>
      <p:ext uri="{BB962C8B-B14F-4D97-AF65-F5344CB8AC3E}">
        <p14:creationId xmlns:p14="http://schemas.microsoft.com/office/powerpoint/2010/main" val="361938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58</TotalTime>
  <Words>171</Words>
  <Application>Microsoft Office PowerPoint</Application>
  <PresentationFormat>Экран (4:3)</PresentationFormat>
  <Paragraphs>27</Paragraphs>
  <Slides>27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2" baseType="lpstr">
      <vt:lpstr>Comic Sans MS</vt:lpstr>
      <vt:lpstr>Trebuchet MS</vt:lpstr>
      <vt:lpstr>Wingdings</vt:lpstr>
      <vt:lpstr>Wingdings 2</vt:lpstr>
      <vt:lpstr>Изящная</vt:lpstr>
      <vt:lpstr>Умом Россию не понять, Аршином общим не измерить: У ней особенная стать — В Россию можно только верить.  Тютчев Ф. И. </vt:lpstr>
      <vt:lpstr>Презентация PowerPoint</vt:lpstr>
      <vt:lpstr>Презентация PowerPoint</vt:lpstr>
      <vt:lpstr>Презентация PowerPoint</vt:lpstr>
      <vt:lpstr>Умом Россию не понять, Аршином общим не измерить: У ней особенная стать — В Россию можно только верить.  Тютчев Ф. 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Течёт, течёт – не вытечет, Бежит, бежит – не выбежит.</vt:lpstr>
      <vt:lpstr>Про какое дерево говорят: «Мёрзнет, дрожит на ветру»? </vt:lpstr>
      <vt:lpstr>Живёт в лесу работник –  Лесной носатый плотник. </vt:lpstr>
      <vt:lpstr>Вежливое слово из 7 букв</vt:lpstr>
      <vt:lpstr>Место, где лежат карандаши, ручки, ластики. </vt:lpstr>
      <vt:lpstr>Белые сапожки, зелёные серёжки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Россия будущего: - Охранять природу – значит охранять Родину - Здоровому – всё здорово! -Со спортом дружит - здоровым быть!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Умом Россию не понять, Аршином общим не измерить: У ней особенная стать — В Россию можно только верить.  Тютчев Ф. И.</dc:title>
  <dc:creator>Admin</dc:creator>
  <cp:lastModifiedBy>лена селенок</cp:lastModifiedBy>
  <cp:revision>9</cp:revision>
  <dcterms:created xsi:type="dcterms:W3CDTF">2017-08-30T16:11:40Z</dcterms:created>
  <dcterms:modified xsi:type="dcterms:W3CDTF">2024-07-24T20:16:03Z</dcterms:modified>
</cp:coreProperties>
</file>