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71" r:id="rId16"/>
    <p:sldId id="272" r:id="rId17"/>
    <p:sldId id="273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25.07.2024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25.07.2024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25.07.2024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25.07.2024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25.07.2024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25.07.2024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25.07.2024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25.07.2024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00175"/>
            <a:ext cx="7772400" cy="1857388"/>
          </a:xfrm>
        </p:spPr>
        <p:txBody>
          <a:bodyPr>
            <a:normAutofit/>
          </a:bodyPr>
          <a:lstStyle/>
          <a:p>
            <a:r>
              <a:rPr lang="ru-RU" sz="8800" b="1" i="1" dirty="0" smtClean="0">
                <a:solidFill>
                  <a:srgbClr val="C00000"/>
                </a:solidFill>
              </a:rPr>
              <a:t>23 ФЕВРАЛЯ</a:t>
            </a:r>
            <a:endParaRPr lang="ru-RU" sz="8800" b="1" i="1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28662" y="3071810"/>
            <a:ext cx="7286676" cy="2143140"/>
          </a:xfrm>
        </p:spPr>
        <p:txBody>
          <a:bodyPr>
            <a:noAutofit/>
          </a:bodyPr>
          <a:lstStyle/>
          <a:p>
            <a:r>
              <a:rPr lang="ru-RU" sz="4800" b="1" i="1" dirty="0" smtClean="0">
                <a:solidFill>
                  <a:srgbClr val="7030A0"/>
                </a:solidFill>
              </a:rPr>
              <a:t>ДЕНЬ</a:t>
            </a:r>
          </a:p>
          <a:p>
            <a:r>
              <a:rPr lang="ru-RU" sz="4800" b="1" i="1" dirty="0" smtClean="0">
                <a:solidFill>
                  <a:srgbClr val="7030A0"/>
                </a:solidFill>
              </a:rPr>
              <a:t>ЗАЩИТНИКА ОТЕЧЕСТВА</a:t>
            </a:r>
            <a:endParaRPr lang="ru-RU" sz="4800" b="1" i="1" dirty="0">
              <a:solidFill>
                <a:srgbClr val="7030A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85786" y="3357561"/>
            <a:ext cx="757242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endParaRPr lang="ru-RU" sz="48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85786" y="3214684"/>
            <a:ext cx="757242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21289401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96842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785794"/>
            <a:ext cx="3900486" cy="5340369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sz="2800" b="1" i="1" dirty="0" smtClean="0">
                <a:solidFill>
                  <a:srgbClr val="002060"/>
                </a:solidFill>
              </a:rPr>
              <a:t>      День защитника Отечества. Сегодня это праздник всех тех, кто защищал, защищает и готов защищать Отечество. </a:t>
            </a:r>
          </a:p>
          <a:p>
            <a:pPr>
              <a:buNone/>
            </a:pPr>
            <a:r>
              <a:rPr lang="ru-RU" sz="2800" b="1" i="1" dirty="0" smtClean="0"/>
              <a:t>       </a:t>
            </a:r>
            <a:r>
              <a:rPr lang="ru-RU" sz="2800" b="1" i="1" dirty="0" smtClean="0">
                <a:solidFill>
                  <a:srgbClr val="C00000"/>
                </a:solidFill>
              </a:rPr>
              <a:t>Стоим мы на посту, повзводно и поротно, </a:t>
            </a:r>
          </a:p>
          <a:p>
            <a:pPr>
              <a:buNone/>
            </a:pPr>
            <a:r>
              <a:rPr lang="ru-RU" sz="2800" b="1" i="1" dirty="0" smtClean="0">
                <a:solidFill>
                  <a:srgbClr val="C00000"/>
                </a:solidFill>
              </a:rPr>
              <a:t>       Бессмертны, как огонь, спокойны, как гранит.</a:t>
            </a:r>
          </a:p>
          <a:p>
            <a:pPr>
              <a:buNone/>
            </a:pPr>
            <a:r>
              <a:rPr lang="ru-RU" sz="2800" b="1" i="1" dirty="0" smtClean="0">
                <a:solidFill>
                  <a:srgbClr val="C00000"/>
                </a:solidFill>
              </a:rPr>
              <a:t>       Мы — армия страны, мы — армия народа, </a:t>
            </a:r>
          </a:p>
          <a:p>
            <a:pPr>
              <a:buNone/>
            </a:pPr>
            <a:r>
              <a:rPr lang="ru-RU" sz="2800" b="1" i="1" dirty="0" smtClean="0">
                <a:solidFill>
                  <a:srgbClr val="C00000"/>
                </a:solidFill>
              </a:rPr>
              <a:t>       Великий подвиг наш история хранит. </a:t>
            </a:r>
          </a:p>
          <a:p>
            <a:endParaRPr lang="ru-RU" dirty="0"/>
          </a:p>
        </p:txBody>
      </p:sp>
      <p:pic>
        <p:nvPicPr>
          <p:cNvPr id="1026" name="Picture 2" descr="C:\Users\rekom\Desktop\Внеклассные мероприятия\23 февраля\23 февраля-фото\1366x768_791813_[www_ArtFile_ru]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429124" y="2357430"/>
            <a:ext cx="4038600" cy="2270604"/>
          </a:xfrm>
          <a:prstGeom prst="rect">
            <a:avLst/>
          </a:prstGeom>
          <a:noFill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252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642918"/>
            <a:ext cx="4038600" cy="5483245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b="1" i="1" dirty="0" smtClean="0">
                <a:solidFill>
                  <a:srgbClr val="C00000"/>
                </a:solidFill>
              </a:rPr>
              <a:t>    Сегодня отмечается один из дней воинской славы России — День защитника Отечества. Эта дата была установлена Федеральным законом «О днях воинской славы и памятных датах России», принятым Государственной думой и подписанным президентом РФ</a:t>
            </a:r>
          </a:p>
          <a:p>
            <a:pPr>
              <a:buNone/>
            </a:pPr>
            <a:r>
              <a:rPr lang="ru-RU" b="1" i="1" dirty="0" smtClean="0">
                <a:solidFill>
                  <a:srgbClr val="C00000"/>
                </a:solidFill>
              </a:rPr>
              <a:t>    Б. Ельциным 13 марта</a:t>
            </a:r>
          </a:p>
          <a:p>
            <a:pPr>
              <a:buNone/>
            </a:pPr>
            <a:r>
              <a:rPr lang="ru-RU" b="1" i="1" dirty="0" smtClean="0">
                <a:solidFill>
                  <a:srgbClr val="C00000"/>
                </a:solidFill>
              </a:rPr>
              <a:t>                               1995 года.</a:t>
            </a:r>
          </a:p>
          <a:p>
            <a:endParaRPr lang="ru-RU" dirty="0"/>
          </a:p>
        </p:txBody>
      </p:sp>
      <p:pic>
        <p:nvPicPr>
          <p:cNvPr id="2051" name="Picture 3" descr="C:\Users\rekom\Desktop\Внеклассные мероприятия\23 февраля\23 февраля-фото\desktopwallpapers_org_ua-687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714876" y="1571612"/>
            <a:ext cx="3643338" cy="1926672"/>
          </a:xfrm>
          <a:prstGeom prst="rect">
            <a:avLst/>
          </a:prstGeom>
          <a:noFill/>
        </p:spPr>
      </p:pic>
      <p:pic>
        <p:nvPicPr>
          <p:cNvPr id="2052" name="Picture 4" descr="C:\Users\rekom\Desktop\Внеклассные мероприятия\23 февраля\23 февраля-фото\539774-1366x768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714876" y="3547857"/>
            <a:ext cx="3643338" cy="2048377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396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714356"/>
            <a:ext cx="4038600" cy="5411807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dirty="0" smtClean="0"/>
              <a:t>     </a:t>
            </a:r>
            <a:r>
              <a:rPr lang="ru-RU" b="1" i="1" dirty="0" smtClean="0">
                <a:solidFill>
                  <a:srgbClr val="C00000"/>
                </a:solidFill>
              </a:rPr>
              <a:t>Принято было считать, что 23 февраля 1918 года отряды Красной гвардии одержали свои первые победы под Псковом и Нарвой над регулярными войсками кайзеровской Германии. Вот эти первые победы и стали «днем рождения Красной Армии».</a:t>
            </a:r>
          </a:p>
          <a:p>
            <a:endParaRPr lang="ru-RU" dirty="0"/>
          </a:p>
        </p:txBody>
      </p:sp>
      <p:pic>
        <p:nvPicPr>
          <p:cNvPr id="3074" name="Picture 2" descr="C:\Users\rekom\Desktop\Внеклассные мероприятия\23 февраля\23 февраля-фото\untitled (6)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572000" y="2285992"/>
            <a:ext cx="3710014" cy="2270604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396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642918"/>
            <a:ext cx="4038600" cy="5483245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 smtClean="0"/>
              <a:t>    </a:t>
            </a:r>
            <a:r>
              <a:rPr lang="ru-RU" b="1" i="1" dirty="0" smtClean="0">
                <a:solidFill>
                  <a:srgbClr val="C00000"/>
                </a:solidFill>
              </a:rPr>
              <a:t>С 1946 года праздник стал называться Днем Советской Армии и Военно-Морского Флота. В 1922 году эта дата была официально объявлена Днем Красной Армии. Позднее 23 февраля ежегодно отмечался в СССР как всенародный праздник — День Советской Армии и Военно-Морского</a:t>
            </a:r>
          </a:p>
          <a:p>
            <a:pPr>
              <a:buNone/>
            </a:pPr>
            <a:r>
              <a:rPr lang="ru-RU" b="1" i="1" dirty="0" smtClean="0">
                <a:solidFill>
                  <a:srgbClr val="C00000"/>
                </a:solidFill>
              </a:rPr>
              <a:t>                                Флота.</a:t>
            </a:r>
          </a:p>
          <a:p>
            <a:endParaRPr lang="ru-RU" dirty="0"/>
          </a:p>
        </p:txBody>
      </p:sp>
      <p:pic>
        <p:nvPicPr>
          <p:cNvPr id="4098" name="Picture 2" descr="C:\Users\rekom\Desktop\Внеклассные мероприятия\23 февраля\23 февраля-фото\untitled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500562" y="2362033"/>
            <a:ext cx="3857652" cy="2249199"/>
          </a:xfrm>
          <a:prstGeom prst="rect">
            <a:avLst/>
          </a:prstGeom>
          <a:noFill/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5404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714356"/>
            <a:ext cx="4038600" cy="5411807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>
                <a:solidFill>
                  <a:srgbClr val="C00000"/>
                </a:solidFill>
              </a:rPr>
              <a:t>     </a:t>
            </a:r>
            <a:r>
              <a:rPr lang="ru-RU" b="1" i="1" dirty="0" smtClean="0">
                <a:solidFill>
                  <a:srgbClr val="C00000"/>
                </a:solidFill>
              </a:rPr>
              <a:t>После распада Советского Союза дата была переименована в День защитника Отечества. Для некоторых людей праздник 23 февраля остался днем мужчин, которые служат в армии или в каких-либо силовых структурах.</a:t>
            </a:r>
          </a:p>
          <a:p>
            <a:endParaRPr lang="ru-RU" b="1" dirty="0"/>
          </a:p>
        </p:txBody>
      </p:sp>
      <p:pic>
        <p:nvPicPr>
          <p:cNvPr id="5123" name="Picture 3" descr="C:\Users\rekom\Desktop\Внеклассные мероприятия\23 февраля\23 февраля-фото\fonstola_ru-9887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286248" y="2165500"/>
            <a:ext cx="4149434" cy="2332918"/>
          </a:xfrm>
          <a:prstGeom prst="rect">
            <a:avLst/>
          </a:prstGeom>
          <a:noFill/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68280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785794"/>
            <a:ext cx="4038600" cy="5340369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 smtClean="0"/>
              <a:t>     </a:t>
            </a:r>
            <a:r>
              <a:rPr lang="ru-RU" b="1" i="1" dirty="0" smtClean="0">
                <a:solidFill>
                  <a:srgbClr val="C00000"/>
                </a:solidFill>
              </a:rPr>
              <a:t>Тем не менее, большинство граждан России и стран бывшего СССР склонны рассматривать День защитника Отечества не столько, как годовщину победы или День Рождения Красной Армии, сколько, как День настоящих мужчин, Защитников, в самом широком смысле этого слова.</a:t>
            </a:r>
          </a:p>
          <a:p>
            <a:endParaRPr lang="ru-RU" dirty="0"/>
          </a:p>
        </p:txBody>
      </p:sp>
      <p:pic>
        <p:nvPicPr>
          <p:cNvPr id="6146" name="Picture 2" descr="C:\Users\rekom\Desktop\Внеклассные мероприятия\23 февраля\23 февраля-фото\fonstola_ru-9537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500562" y="1500174"/>
            <a:ext cx="3714776" cy="1943049"/>
          </a:xfrm>
          <a:prstGeom prst="rect">
            <a:avLst/>
          </a:prstGeom>
          <a:noFill/>
        </p:spPr>
      </p:pic>
      <p:pic>
        <p:nvPicPr>
          <p:cNvPr id="6147" name="Picture 3" descr="C:\Users\rekom\Desktop\Внеклассные мероприятия\23 февраля\23 февраля-фото\look_com_ua-8896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857752" y="3571876"/>
            <a:ext cx="3071834" cy="1727395"/>
          </a:xfrm>
          <a:prstGeom prst="rect">
            <a:avLst/>
          </a:prstGeom>
          <a:noFill/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396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571480"/>
            <a:ext cx="4038600" cy="5554683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 smtClean="0"/>
              <a:t>     </a:t>
            </a:r>
            <a:r>
              <a:rPr lang="ru-RU" b="1" i="1" dirty="0" smtClean="0">
                <a:solidFill>
                  <a:srgbClr val="C00000"/>
                </a:solidFill>
              </a:rPr>
              <a:t>Среди традиций праздника, сохранившихся и сегодня в бывших советских республиках, — чествование ветеранов, возложение цветов к памятным местам, проведение праздничных концертов и мероприятий, организация салютов во многих городах. </a:t>
            </a:r>
            <a:br>
              <a:rPr lang="ru-RU" b="1" i="1" dirty="0" smtClean="0">
                <a:solidFill>
                  <a:srgbClr val="C00000"/>
                </a:solidFill>
              </a:rPr>
            </a:br>
            <a:endParaRPr lang="ru-RU" b="1" i="1" dirty="0">
              <a:solidFill>
                <a:srgbClr val="C00000"/>
              </a:solidFill>
            </a:endParaRPr>
          </a:p>
        </p:txBody>
      </p:sp>
      <p:pic>
        <p:nvPicPr>
          <p:cNvPr id="7170" name="Picture 2" descr="C:\Users\rekom\Desktop\Внеклассные мероприятия\23 февраля\23 февраля-фото\desktopwallpapers_org_ua-687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500562" y="2285992"/>
            <a:ext cx="3935120" cy="2212425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396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785794"/>
            <a:ext cx="4614866" cy="5340369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3200" b="1" i="1" dirty="0" smtClean="0">
                <a:solidFill>
                  <a:srgbClr val="C00000"/>
                </a:solidFill>
              </a:rPr>
              <a:t>   </a:t>
            </a:r>
            <a:r>
              <a:rPr lang="ru-RU" b="1" i="1" dirty="0" smtClean="0">
                <a:solidFill>
                  <a:srgbClr val="C00000"/>
                </a:solidFill>
              </a:rPr>
              <a:t>Этот праздник  олицетворяет собой все то, что женщины ценят в мужчинах: мужество, силу, заботу и ответственность.</a:t>
            </a:r>
          </a:p>
          <a:p>
            <a:endParaRPr lang="ru-RU" sz="3200" dirty="0"/>
          </a:p>
        </p:txBody>
      </p:sp>
      <p:pic>
        <p:nvPicPr>
          <p:cNvPr id="8194" name="Picture 2" descr="C:\Users\rekom\Desktop\Внеклассные мероприятия\23 февраля\23 февраля-фото\artleo_com-621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929190" y="1571612"/>
            <a:ext cx="3426869" cy="1926673"/>
          </a:xfrm>
          <a:prstGeom prst="rect">
            <a:avLst/>
          </a:prstGeom>
          <a:noFill/>
        </p:spPr>
      </p:pic>
      <p:pic>
        <p:nvPicPr>
          <p:cNvPr id="1026" name="Picture 2" descr="C:\Users\rekom\Desktop\Внеклассные мероприятия\23 февраля\23 февраля-фото\desktopwallpapers_org_ua-6822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143504" y="3643314"/>
            <a:ext cx="3076551" cy="1729715"/>
          </a:xfrm>
          <a:prstGeom prst="rect">
            <a:avLst/>
          </a:prstGeom>
          <a:noFill/>
        </p:spPr>
      </p:pic>
    </p:spTree>
  </p:cSld>
  <p:clrMapOvr>
    <a:masterClrMapping/>
  </p:clrMapOvr>
  <p:transition>
    <p:cover dir="l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96842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714356"/>
            <a:ext cx="4038600" cy="5411807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b="1" i="1" dirty="0" smtClean="0">
                <a:solidFill>
                  <a:srgbClr val="C00000"/>
                </a:solidFill>
              </a:rPr>
              <a:t>     День защитника Отечества - праздник прежде всего военных. Но вместе с тем это праздник и всех мужчин, тех, кто в любую минуту готов стать в строй, чтобы с оружием в руках защитить своих любимых, своих близких и свою Родину. А так как защита слабых во все времена была занятием для настоящих мужчин, то День защитника Отечества давно и прочно ассоциируется в нашем сознании именно как мужской праздник.</a:t>
            </a:r>
          </a:p>
          <a:p>
            <a:endParaRPr lang="ru-RU" dirty="0"/>
          </a:p>
        </p:txBody>
      </p:sp>
      <p:pic>
        <p:nvPicPr>
          <p:cNvPr id="2050" name="Picture 2" descr="C:\Users\rekom\Desktop\Внеклассные мероприятия\23 февраля\23 февраля-фото\fonstola_ru-9722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500562" y="2165499"/>
            <a:ext cx="3929090" cy="2209035"/>
          </a:xfrm>
          <a:prstGeom prst="rect">
            <a:avLst/>
          </a:prstGeom>
          <a:noFill/>
        </p:spPr>
      </p:pic>
    </p:spTree>
  </p:cSld>
  <p:clrMapOvr>
    <a:masterClrMapping/>
  </p:clrMapOvr>
  <p:transition>
    <p:checker dir="vert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5404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714356"/>
            <a:ext cx="4038600" cy="5411807"/>
          </a:xfrm>
        </p:spPr>
        <p:txBody>
          <a:bodyPr>
            <a:normAutofit fontScale="77500" lnSpcReduction="20000"/>
          </a:bodyPr>
          <a:lstStyle/>
          <a:p>
            <a:r>
              <a:rPr lang="ru-RU" b="1" i="1" dirty="0" smtClean="0">
                <a:solidFill>
                  <a:srgbClr val="C00000"/>
                </a:solidFill>
              </a:rPr>
              <a:t>Этот праздник, с момента появления в нашем календаре, остается неизменным по своему содержанию и уровню всенародной любви к нему, но одновременно День защитника Отечества имеет еще и очень интересную историю. Достаточно сказать, что за время своего существования он несколько раз переименовывался и возник при достаточно интересных обстоятельствах.</a:t>
            </a:r>
          </a:p>
          <a:p>
            <a:endParaRPr lang="ru-RU" dirty="0"/>
          </a:p>
        </p:txBody>
      </p:sp>
      <p:pic>
        <p:nvPicPr>
          <p:cNvPr id="3074" name="Picture 2" descr="C:\Users\rekom\Desktop\Внеклассные мероприятия\23 февраля\23 февраля-фото\artleo_com-1338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500562" y="1472290"/>
            <a:ext cx="3857652" cy="2168871"/>
          </a:xfrm>
          <a:prstGeom prst="rect">
            <a:avLst/>
          </a:prstGeom>
          <a:noFill/>
        </p:spPr>
      </p:pic>
      <p:pic>
        <p:nvPicPr>
          <p:cNvPr id="3075" name="Picture 3" descr="C:\Users\rekom\Desktop\Внеклассные мероприятия\23 февраля\23 февраля-фото\anypics_ru-32363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143504" y="3786190"/>
            <a:ext cx="2714644" cy="1526242"/>
          </a:xfrm>
          <a:prstGeom prst="rect">
            <a:avLst/>
          </a:prstGeom>
          <a:noFill/>
        </p:spPr>
      </p:pic>
    </p:spTree>
  </p:cSld>
  <p:clrMapOvr>
    <a:masterClrMapping/>
  </p:clrMapOvr>
  <p:transition>
    <p:comb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396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642918"/>
            <a:ext cx="4038600" cy="5483245"/>
          </a:xfrm>
        </p:spPr>
        <p:txBody>
          <a:bodyPr>
            <a:normAutofit fontScale="62500" lnSpcReduction="20000"/>
          </a:bodyPr>
          <a:lstStyle/>
          <a:p>
            <a:r>
              <a:rPr lang="ru-RU" b="1" i="1" dirty="0" smtClean="0">
                <a:solidFill>
                  <a:srgbClr val="C00000"/>
                </a:solidFill>
              </a:rPr>
              <a:t>Как назывался праздник всех мужчин в разные годы нашей истории:</a:t>
            </a:r>
          </a:p>
          <a:p>
            <a:r>
              <a:rPr lang="ru-RU" b="1" i="1" dirty="0" smtClean="0">
                <a:solidFill>
                  <a:srgbClr val="C00000"/>
                </a:solidFill>
              </a:rPr>
              <a:t> </a:t>
            </a:r>
          </a:p>
          <a:p>
            <a:r>
              <a:rPr lang="ru-RU" b="1" i="1" dirty="0" smtClean="0">
                <a:solidFill>
                  <a:srgbClr val="C00000"/>
                </a:solidFill>
              </a:rPr>
              <a:t>1919 -1946 День </a:t>
            </a:r>
            <a:r>
              <a:rPr lang="ru-RU" b="1" i="1" dirty="0" err="1" smtClean="0">
                <a:solidFill>
                  <a:srgbClr val="C00000"/>
                </a:solidFill>
              </a:rPr>
              <a:t>Рабоче-Крестьянской</a:t>
            </a:r>
            <a:r>
              <a:rPr lang="ru-RU" b="1" i="1" dirty="0" smtClean="0">
                <a:solidFill>
                  <a:srgbClr val="C00000"/>
                </a:solidFill>
              </a:rPr>
              <a:t> Красной армии</a:t>
            </a:r>
          </a:p>
          <a:p>
            <a:r>
              <a:rPr lang="ru-RU" b="1" i="1" dirty="0" smtClean="0">
                <a:solidFill>
                  <a:srgbClr val="C00000"/>
                </a:solidFill>
              </a:rPr>
              <a:t> </a:t>
            </a:r>
          </a:p>
          <a:p>
            <a:r>
              <a:rPr lang="ru-RU" b="1" i="1" dirty="0" smtClean="0">
                <a:solidFill>
                  <a:srgbClr val="C00000"/>
                </a:solidFill>
              </a:rPr>
              <a:t>1946-1992 (по 7 мая) День Советской армии и Военно-Морского флота</a:t>
            </a:r>
          </a:p>
          <a:p>
            <a:r>
              <a:rPr lang="ru-RU" b="1" i="1" dirty="0" smtClean="0">
                <a:solidFill>
                  <a:srgbClr val="C00000"/>
                </a:solidFill>
              </a:rPr>
              <a:t> </a:t>
            </a:r>
          </a:p>
          <a:p>
            <a:r>
              <a:rPr lang="ru-RU" b="1" i="1" dirty="0" smtClean="0">
                <a:solidFill>
                  <a:srgbClr val="C00000"/>
                </a:solidFill>
              </a:rPr>
              <a:t>1993 – 1994 День Российской армии</a:t>
            </a:r>
          </a:p>
          <a:p>
            <a:r>
              <a:rPr lang="ru-RU" b="1" i="1" dirty="0" smtClean="0">
                <a:solidFill>
                  <a:srgbClr val="C00000"/>
                </a:solidFill>
              </a:rPr>
              <a:t> </a:t>
            </a:r>
          </a:p>
          <a:p>
            <a:r>
              <a:rPr lang="ru-RU" b="1" i="1" dirty="0" smtClean="0">
                <a:solidFill>
                  <a:srgbClr val="C00000"/>
                </a:solidFill>
              </a:rPr>
              <a:t>1995 – 2012  День защитника отечества</a:t>
            </a:r>
          </a:p>
          <a:p>
            <a:r>
              <a:rPr lang="ru-RU" b="1" i="1" dirty="0" smtClean="0">
                <a:solidFill>
                  <a:srgbClr val="C00000"/>
                </a:solidFill>
              </a:rPr>
              <a:t> С 2002 – День защитника Отечества праздничный выходной  день</a:t>
            </a:r>
          </a:p>
          <a:p>
            <a:r>
              <a:rPr lang="ru-RU" b="1" i="1" dirty="0" smtClean="0">
                <a:solidFill>
                  <a:srgbClr val="C00000"/>
                </a:solidFill>
              </a:rPr>
              <a:t> </a:t>
            </a:r>
          </a:p>
          <a:p>
            <a:endParaRPr lang="ru-RU" dirty="0"/>
          </a:p>
        </p:txBody>
      </p:sp>
      <p:pic>
        <p:nvPicPr>
          <p:cNvPr id="4098" name="Picture 2" descr="C:\Users\rekom\Desktop\Внеклассные мероприятия\23 февраля\23 февраля-фото\anypics_ru-3424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786314" y="1500174"/>
            <a:ext cx="3500462" cy="1968049"/>
          </a:xfrm>
          <a:prstGeom prst="rect">
            <a:avLst/>
          </a:prstGeom>
          <a:noFill/>
        </p:spPr>
      </p:pic>
      <p:pic>
        <p:nvPicPr>
          <p:cNvPr id="4099" name="Picture 3" descr="C:\Users\rekom\Desktop\Внеклассные мероприятия\23 февраля\23 февраля-фото\fonstola_ru-54344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071934" y="3616596"/>
            <a:ext cx="3429024" cy="1928254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00034" y="214290"/>
            <a:ext cx="8229600" cy="14287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457200" y="857232"/>
            <a:ext cx="4038600" cy="5268931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b="1" i="1" dirty="0" smtClean="0">
                <a:solidFill>
                  <a:srgbClr val="C00000"/>
                </a:solidFill>
              </a:rPr>
              <a:t>     Мы славим тех, кто не плакал </a:t>
            </a:r>
            <a:br>
              <a:rPr lang="ru-RU" b="1" i="1" dirty="0" smtClean="0">
                <a:solidFill>
                  <a:srgbClr val="C00000"/>
                </a:solidFill>
              </a:rPr>
            </a:br>
            <a:r>
              <a:rPr lang="ru-RU" b="1" i="1" dirty="0" smtClean="0">
                <a:solidFill>
                  <a:srgbClr val="C00000"/>
                </a:solidFill>
              </a:rPr>
              <a:t>От боли своей, </a:t>
            </a:r>
            <a:br>
              <a:rPr lang="ru-RU" b="1" i="1" dirty="0" smtClean="0">
                <a:solidFill>
                  <a:srgbClr val="C00000"/>
                </a:solidFill>
              </a:rPr>
            </a:br>
            <a:r>
              <a:rPr lang="ru-RU" b="1" i="1" dirty="0" smtClean="0">
                <a:solidFill>
                  <a:srgbClr val="C00000"/>
                </a:solidFill>
              </a:rPr>
              <a:t>Но слез не скрывал </a:t>
            </a:r>
            <a:br>
              <a:rPr lang="ru-RU" b="1" i="1" dirty="0" smtClean="0">
                <a:solidFill>
                  <a:srgbClr val="C00000"/>
                </a:solidFill>
              </a:rPr>
            </a:br>
            <a:r>
              <a:rPr lang="ru-RU" b="1" i="1" dirty="0" smtClean="0">
                <a:solidFill>
                  <a:srgbClr val="C00000"/>
                </a:solidFill>
              </a:rPr>
              <a:t>На могилах друзей, </a:t>
            </a:r>
            <a:br>
              <a:rPr lang="ru-RU" b="1" i="1" dirty="0" smtClean="0">
                <a:solidFill>
                  <a:srgbClr val="C00000"/>
                </a:solidFill>
              </a:rPr>
            </a:br>
            <a:r>
              <a:rPr lang="ru-RU" b="1" i="1" dirty="0" smtClean="0">
                <a:solidFill>
                  <a:srgbClr val="C00000"/>
                </a:solidFill>
              </a:rPr>
              <a:t>Тех, кто мужчиной был </a:t>
            </a:r>
            <a:br>
              <a:rPr lang="ru-RU" b="1" i="1" dirty="0" smtClean="0">
                <a:solidFill>
                  <a:srgbClr val="C00000"/>
                </a:solidFill>
              </a:rPr>
            </a:br>
            <a:r>
              <a:rPr lang="ru-RU" b="1" i="1" dirty="0" smtClean="0">
                <a:solidFill>
                  <a:srgbClr val="C00000"/>
                </a:solidFill>
              </a:rPr>
              <a:t>Не на словах, </a:t>
            </a:r>
            <a:br>
              <a:rPr lang="ru-RU" b="1" i="1" dirty="0" smtClean="0">
                <a:solidFill>
                  <a:srgbClr val="C00000"/>
                </a:solidFill>
              </a:rPr>
            </a:br>
            <a:r>
              <a:rPr lang="ru-RU" b="1" i="1" dirty="0" smtClean="0">
                <a:solidFill>
                  <a:srgbClr val="C00000"/>
                </a:solidFill>
              </a:rPr>
              <a:t>Труса не праздновал, </a:t>
            </a:r>
            <a:br>
              <a:rPr lang="ru-RU" b="1" i="1" dirty="0" smtClean="0">
                <a:solidFill>
                  <a:srgbClr val="C00000"/>
                </a:solidFill>
              </a:rPr>
            </a:br>
            <a:r>
              <a:rPr lang="ru-RU" b="1" i="1" dirty="0" smtClean="0">
                <a:solidFill>
                  <a:srgbClr val="C00000"/>
                </a:solidFill>
              </a:rPr>
              <a:t>Сидя в кустах, </a:t>
            </a:r>
            <a:br>
              <a:rPr lang="ru-RU" b="1" i="1" dirty="0" smtClean="0">
                <a:solidFill>
                  <a:srgbClr val="C00000"/>
                </a:solidFill>
              </a:rPr>
            </a:br>
            <a:r>
              <a:rPr lang="ru-RU" b="1" i="1" dirty="0" smtClean="0">
                <a:solidFill>
                  <a:srgbClr val="C00000"/>
                </a:solidFill>
              </a:rPr>
              <a:t>Тех лучших </a:t>
            </a:r>
            <a:br>
              <a:rPr lang="ru-RU" b="1" i="1" dirty="0" smtClean="0">
                <a:solidFill>
                  <a:srgbClr val="C00000"/>
                </a:solidFill>
              </a:rPr>
            </a:br>
            <a:r>
              <a:rPr lang="ru-RU" b="1" i="1" dirty="0" smtClean="0">
                <a:solidFill>
                  <a:srgbClr val="C00000"/>
                </a:solidFill>
              </a:rPr>
              <a:t>Сынов человечества, </a:t>
            </a:r>
            <a:br>
              <a:rPr lang="ru-RU" b="1" i="1" dirty="0" smtClean="0">
                <a:solidFill>
                  <a:srgbClr val="C00000"/>
                </a:solidFill>
              </a:rPr>
            </a:br>
            <a:r>
              <a:rPr lang="ru-RU" b="1" i="1" dirty="0" smtClean="0">
                <a:solidFill>
                  <a:srgbClr val="C00000"/>
                </a:solidFill>
              </a:rPr>
              <a:t>Тех, кто на страже Отечества! </a:t>
            </a:r>
            <a:endParaRPr lang="ru-RU" b="1" i="1" dirty="0">
              <a:solidFill>
                <a:srgbClr val="C00000"/>
              </a:solidFill>
            </a:endParaRPr>
          </a:p>
        </p:txBody>
      </p:sp>
      <p:pic>
        <p:nvPicPr>
          <p:cNvPr id="1026" name="Picture 2" descr="C:\Users\rekom\Desktop\Внеклассные мероприятия\23 февраля\23 февраля-фото\1366x768_488217_[www_ArtFile_ru]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929058" y="1928802"/>
            <a:ext cx="4596031" cy="2699232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457200" y="642918"/>
            <a:ext cx="4038600" cy="5483245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b="1" i="1" dirty="0" smtClean="0">
                <a:solidFill>
                  <a:srgbClr val="C00000"/>
                </a:solidFill>
              </a:rPr>
              <a:t>     Пусть служба и работа не всегда проста, </a:t>
            </a:r>
            <a:br>
              <a:rPr lang="ru-RU" b="1" i="1" dirty="0" smtClean="0">
                <a:solidFill>
                  <a:srgbClr val="C00000"/>
                </a:solidFill>
              </a:rPr>
            </a:br>
            <a:r>
              <a:rPr lang="ru-RU" b="1" i="1" dirty="0" smtClean="0">
                <a:solidFill>
                  <a:srgbClr val="C00000"/>
                </a:solidFill>
              </a:rPr>
              <a:t>Мы вам желаем жить, любить, трудиться, </a:t>
            </a:r>
            <a:br>
              <a:rPr lang="ru-RU" b="1" i="1" dirty="0" smtClean="0">
                <a:solidFill>
                  <a:srgbClr val="C00000"/>
                </a:solidFill>
              </a:rPr>
            </a:br>
            <a:r>
              <a:rPr lang="ru-RU" b="1" i="1" dirty="0" smtClean="0">
                <a:solidFill>
                  <a:srgbClr val="C00000"/>
                </a:solidFill>
              </a:rPr>
              <a:t>А если улыбнется Вам счастливая звезда, </a:t>
            </a:r>
            <a:br>
              <a:rPr lang="ru-RU" b="1" i="1" dirty="0" smtClean="0">
                <a:solidFill>
                  <a:srgbClr val="C00000"/>
                </a:solidFill>
              </a:rPr>
            </a:br>
            <a:r>
              <a:rPr lang="ru-RU" b="1" i="1" dirty="0" smtClean="0">
                <a:solidFill>
                  <a:srgbClr val="C00000"/>
                </a:solidFill>
              </a:rPr>
              <a:t>То и до генерала дослужиться. </a:t>
            </a:r>
            <a:br>
              <a:rPr lang="ru-RU" b="1" i="1" dirty="0" smtClean="0">
                <a:solidFill>
                  <a:srgbClr val="C00000"/>
                </a:solidFill>
              </a:rPr>
            </a:br>
            <a:r>
              <a:rPr lang="ru-RU" b="1" i="1" dirty="0" smtClean="0">
                <a:solidFill>
                  <a:srgbClr val="C00000"/>
                </a:solidFill>
              </a:rPr>
              <a:t>Поздравляем Вас с праздником - </a:t>
            </a:r>
            <a:br>
              <a:rPr lang="ru-RU" b="1" i="1" dirty="0" smtClean="0">
                <a:solidFill>
                  <a:srgbClr val="C00000"/>
                </a:solidFill>
              </a:rPr>
            </a:br>
            <a:r>
              <a:rPr lang="ru-RU" b="1" i="1" dirty="0" smtClean="0">
                <a:solidFill>
                  <a:srgbClr val="C00000"/>
                </a:solidFill>
              </a:rPr>
              <a:t>Днем защитника Отечества! </a:t>
            </a:r>
            <a:endParaRPr lang="ru-RU" b="1" i="1" dirty="0">
              <a:solidFill>
                <a:srgbClr val="C00000"/>
              </a:solidFill>
            </a:endParaRPr>
          </a:p>
        </p:txBody>
      </p:sp>
      <p:pic>
        <p:nvPicPr>
          <p:cNvPr id="2050" name="Picture 2" descr="C:\Users\rekom\Desktop\Внеклассные мероприятия\23 февраля\23 февраля-фото\1137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329560" y="1955333"/>
            <a:ext cx="4171530" cy="2458387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457200" y="1071546"/>
            <a:ext cx="4038600" cy="5054617"/>
          </a:xfrm>
        </p:spPr>
        <p:txBody>
          <a:bodyPr>
            <a:normAutofit fontScale="85000" lnSpcReduction="10000"/>
          </a:bodyPr>
          <a:lstStyle/>
          <a:p>
            <a:r>
              <a:rPr lang="ru-RU" b="1" i="1" dirty="0" smtClean="0">
                <a:solidFill>
                  <a:srgbClr val="C00000"/>
                </a:solidFill>
              </a:rPr>
              <a:t>Февраль - самый суровый месяц года! Может быть, именно поэтому самый большой и суровый мужской праздник появился в феврале?! Охраняя нашу Родину, вы охраняете нас - всех тех, кто нуждается в вашей силе и поддержке. </a:t>
            </a:r>
            <a:br>
              <a:rPr lang="ru-RU" b="1" i="1" dirty="0" smtClean="0">
                <a:solidFill>
                  <a:srgbClr val="C00000"/>
                </a:solidFill>
              </a:rPr>
            </a:br>
            <a:r>
              <a:rPr lang="ru-RU" b="1" i="1" dirty="0" smtClean="0">
                <a:solidFill>
                  <a:srgbClr val="C00000"/>
                </a:solidFill>
              </a:rPr>
              <a:t>Поздравляем вас - солдаты нашего счастья и безопасности! </a:t>
            </a:r>
            <a:br>
              <a:rPr lang="ru-RU" b="1" i="1" dirty="0" smtClean="0">
                <a:solidFill>
                  <a:srgbClr val="C00000"/>
                </a:solidFill>
              </a:rPr>
            </a:br>
            <a:r>
              <a:rPr lang="ru-RU" b="1" i="1" dirty="0" smtClean="0">
                <a:solidFill>
                  <a:srgbClr val="C00000"/>
                </a:solidFill>
              </a:rPr>
              <a:t>Мы любим вас</a:t>
            </a:r>
            <a:r>
              <a:rPr lang="ru-RU" dirty="0" smtClean="0"/>
              <a:t>! </a:t>
            </a:r>
            <a:endParaRPr lang="ru-RU" dirty="0"/>
          </a:p>
        </p:txBody>
      </p:sp>
      <p:pic>
        <p:nvPicPr>
          <p:cNvPr id="1026" name="Picture 2" descr="C:\Users\rekom\Desktop\Картинки-фото\ПРАЗДНИКИ\4625784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429124" y="1285860"/>
            <a:ext cx="4252914" cy="4181476"/>
          </a:xfrm>
          <a:prstGeom prst="rect">
            <a:avLst/>
          </a:prstGeom>
          <a:noFill/>
        </p:spPr>
      </p:pic>
    </p:spTree>
  </p:cSld>
  <p:clrMapOvr>
    <a:masterClrMapping/>
  </p:clrMapOvr>
  <p:transition>
    <p:split dir="in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 descr="C:\Users\rekom\Desktop\Внеклассные мероприятия\23 февраля\23 февраля-фото\fonstola.ru-9436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71472" y="1000108"/>
            <a:ext cx="7949355" cy="4214842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i="1" dirty="0" smtClean="0">
                <a:solidFill>
                  <a:srgbClr val="C00000"/>
                </a:solidFill>
              </a:rPr>
              <a:t>                          МБОУ СОШ № 76</a:t>
            </a:r>
          </a:p>
          <a:p>
            <a:pPr>
              <a:buNone/>
            </a:pPr>
            <a:r>
              <a:rPr lang="ru-RU" b="1" i="1" dirty="0" smtClean="0">
                <a:solidFill>
                  <a:srgbClr val="C00000"/>
                </a:solidFill>
              </a:rPr>
              <a:t>                         </a:t>
            </a:r>
            <a:r>
              <a:rPr lang="ru-RU" b="1" i="1" dirty="0" err="1" smtClean="0">
                <a:solidFill>
                  <a:srgbClr val="C00000"/>
                </a:solidFill>
              </a:rPr>
              <a:t>Сироштанова</a:t>
            </a:r>
            <a:r>
              <a:rPr lang="ru-RU" b="1" i="1" dirty="0" smtClean="0">
                <a:solidFill>
                  <a:srgbClr val="C00000"/>
                </a:solidFill>
              </a:rPr>
              <a:t> Е.А.</a:t>
            </a:r>
          </a:p>
          <a:p>
            <a:pPr>
              <a:buNone/>
            </a:pPr>
            <a:endParaRPr lang="ru-RU" b="1" i="1" dirty="0" smtClean="0">
              <a:solidFill>
                <a:srgbClr val="C00000"/>
              </a:solidFill>
            </a:endParaRPr>
          </a:p>
          <a:p>
            <a:pPr>
              <a:buNone/>
            </a:pPr>
            <a:endParaRPr lang="ru-RU" b="1" i="1" dirty="0" smtClean="0">
              <a:solidFill>
                <a:srgbClr val="C00000"/>
              </a:solidFill>
            </a:endParaRPr>
          </a:p>
          <a:p>
            <a:pPr>
              <a:buNone/>
            </a:pPr>
            <a:endParaRPr lang="ru-RU" b="1" i="1" dirty="0" smtClean="0">
              <a:solidFill>
                <a:srgbClr val="C00000"/>
              </a:solidFill>
            </a:endParaRPr>
          </a:p>
          <a:p>
            <a:pPr>
              <a:buNone/>
            </a:pPr>
            <a:endParaRPr lang="ru-RU" b="1" i="1" dirty="0" smtClean="0">
              <a:solidFill>
                <a:srgbClr val="C00000"/>
              </a:solidFill>
            </a:endParaRPr>
          </a:p>
          <a:p>
            <a:pPr>
              <a:buNone/>
            </a:pPr>
            <a:r>
              <a:rPr lang="ru-RU" b="1" i="1" smtClean="0">
                <a:solidFill>
                  <a:srgbClr val="C00000"/>
                </a:solidFill>
              </a:rPr>
              <a:t>                                 2014 </a:t>
            </a:r>
            <a:r>
              <a:rPr lang="ru-RU" b="1" i="1" dirty="0" smtClean="0">
                <a:solidFill>
                  <a:srgbClr val="C00000"/>
                </a:solidFill>
              </a:rPr>
              <a:t>год</a:t>
            </a:r>
            <a:endParaRPr lang="ru-RU" b="1" i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pull dir="ru"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414</Words>
  <Application>Microsoft Office PowerPoint</Application>
  <PresentationFormat>Экран (4:3)</PresentationFormat>
  <Paragraphs>41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0" baseType="lpstr">
      <vt:lpstr>Arial</vt:lpstr>
      <vt:lpstr>Calibri</vt:lpstr>
      <vt:lpstr>Тема Office</vt:lpstr>
      <vt:lpstr>23 ФЕВРАЛЯ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Катенок</dc:creator>
  <cp:lastModifiedBy>лена селенок</cp:lastModifiedBy>
  <cp:revision>17</cp:revision>
  <dcterms:created xsi:type="dcterms:W3CDTF">2013-01-28T18:58:54Z</dcterms:created>
  <dcterms:modified xsi:type="dcterms:W3CDTF">2024-07-24T20:12:38Z</dcterms:modified>
</cp:coreProperties>
</file>