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98" r:id="rId3"/>
    <p:sldId id="297" r:id="rId4"/>
    <p:sldId id="268" r:id="rId5"/>
    <p:sldId id="295" r:id="rId6"/>
    <p:sldId id="281" r:id="rId7"/>
    <p:sldId id="257" r:id="rId8"/>
    <p:sldId id="259" r:id="rId9"/>
    <p:sldId id="275" r:id="rId10"/>
    <p:sldId id="276" r:id="rId11"/>
    <p:sldId id="277" r:id="rId12"/>
    <p:sldId id="270" r:id="rId13"/>
    <p:sldId id="260" r:id="rId14"/>
    <p:sldId id="263" r:id="rId15"/>
    <p:sldId id="264" r:id="rId16"/>
    <p:sldId id="261" r:id="rId17"/>
    <p:sldId id="265" r:id="rId18"/>
    <p:sldId id="272" r:id="rId19"/>
    <p:sldId id="273" r:id="rId20"/>
    <p:sldId id="274" r:id="rId21"/>
    <p:sldId id="262" r:id="rId22"/>
    <p:sldId id="271" r:id="rId23"/>
    <p:sldId id="267" r:id="rId24"/>
    <p:sldId id="278" r:id="rId25"/>
    <p:sldId id="279" r:id="rId26"/>
    <p:sldId id="280" r:id="rId27"/>
    <p:sldId id="287" r:id="rId28"/>
    <p:sldId id="285" r:id="rId29"/>
    <p:sldId id="286" r:id="rId30"/>
    <p:sldId id="29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88" autoAdjust="0"/>
    <p:restoredTop sz="94660"/>
  </p:normalViewPr>
  <p:slideViewPr>
    <p:cSldViewPr>
      <p:cViewPr varScale="1">
        <p:scale>
          <a:sx n="68" d="100"/>
          <a:sy n="68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esktop\1%20&#1089;&#1077;&#1085;&#1090;&#1103;&#1073;&#1088;&#1103;\&#1048;&#1075;&#1086;&#1088;&#1100;%20&#1057;&#1072;&#1088;&#1091;&#1093;&#1072;&#1085;&#1086;&#1074;%20-%20&#1044;&#1086;&#1088;&#1086;&#1075;&#1080;&#1077;%20&#1084;&#1086;&#1080;%20&#1089;&#1090;&#1072;&#1088;&#1080;&#1082;&#1080;%20(mp3ostrov.com).mp3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esktop\1%20&#1089;&#1077;&#1085;&#1090;&#1103;&#1073;&#1088;&#1103;\&#1051;&#1077;&#1074;-&#1051;&#1077;&#1097;&#1077;&#1085;&#1082;&#1086;-&#1056;&#1086;&#1076;&#1080;&#1090;&#1077;&#1083;&#1100;&#1089;&#1082;&#1080;&#1081;-&#1076;&#1086;&#1084;-&#1085;&#1072;&#1095;&#1072;&#1083;&#1086;-&#1085;&#1072;&#1095;&#1072;&#1083;(muzofon.com).mp3" TargetMode="Externa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Admin\Desktop\1812%20&#1075;\&#1048;&#1075;&#1086;&#1088;&#1100;_&#1050;&#1086;&#1088;&#1085;&#1077;&#1083;&#1102;&#1082;_-_&#1055;&#1088;&#1086;_&#1089;&#1077;&#1084;&#1100;&#1102;.mp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85918" y="1"/>
            <a:ext cx="7358083" cy="1857363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428728" y="500042"/>
            <a:ext cx="7715272" cy="42971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94"/>
              </a:avLst>
            </a:prstTxWarp>
          </a:bodyPr>
          <a:lstStyle/>
          <a:p>
            <a:pPr algn="ctr" rtl="0"/>
            <a:r>
              <a:rPr lang="ru-RU" sz="2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Взаимоотношения в семье</a:t>
            </a:r>
          </a:p>
          <a:p>
            <a:pPr algn="ctr" rtl="0"/>
            <a:r>
              <a:rPr lang="ru-RU" sz="2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в трудную минуту</a:t>
            </a:r>
            <a:endParaRPr lang="ru-RU" sz="2800" kern="10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1763688" y="0"/>
            <a:ext cx="759633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sz="2400" b="1" dirty="0"/>
              <a:t>Если дети живут в обстановке критики, они учатся критиковать и осуждать других людей.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ru-RU" sz="2400" b="1" dirty="0"/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sz="2400" b="1" dirty="0">
                <a:solidFill>
                  <a:srgbClr val="000099"/>
                </a:solidFill>
              </a:rPr>
              <a:t>Если дети живут в обстановке вражды и злобы, они учатся быть злыми, учатся драться.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ru-RU" sz="2400" b="1" dirty="0">
              <a:solidFill>
                <a:srgbClr val="000099"/>
              </a:solidFill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sz="2400" b="1" dirty="0" smtClean="0">
                <a:solidFill>
                  <a:srgbClr val="FF66CC"/>
                </a:solidFill>
              </a:rPr>
              <a:t>Если </a:t>
            </a:r>
            <a:r>
              <a:rPr lang="ru-RU" sz="2400" b="1" dirty="0">
                <a:solidFill>
                  <a:srgbClr val="FF66CC"/>
                </a:solidFill>
              </a:rPr>
              <a:t>дети живут среди насмешек, они </a:t>
            </a:r>
            <a:r>
              <a:rPr lang="ru-RU" sz="2400" b="1" dirty="0" smtClean="0">
                <a:solidFill>
                  <a:srgbClr val="FF66CC"/>
                </a:solidFill>
              </a:rPr>
              <a:t>становятся </a:t>
            </a:r>
            <a:r>
              <a:rPr lang="ru-RU" sz="2400" b="1" dirty="0">
                <a:solidFill>
                  <a:srgbClr val="FF66CC"/>
                </a:solidFill>
              </a:rPr>
              <a:t>нерешительными и излишне </a:t>
            </a:r>
            <a:r>
              <a:rPr lang="ru-RU" sz="2400" b="1" dirty="0" smtClean="0">
                <a:solidFill>
                  <a:srgbClr val="FF66CC"/>
                </a:solidFill>
              </a:rPr>
              <a:t>скромными</a:t>
            </a:r>
            <a:r>
              <a:rPr lang="ru-RU" sz="2400" b="1" dirty="0">
                <a:solidFill>
                  <a:srgbClr val="FF66CC"/>
                </a:solidFill>
              </a:rPr>
              <a:t>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endParaRPr lang="ru-RU" sz="2400" b="1" dirty="0">
              <a:solidFill>
                <a:srgbClr val="008000"/>
              </a:solidFill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sz="2400" b="1" dirty="0">
                <a:solidFill>
                  <a:srgbClr val="CC0000"/>
                </a:solidFill>
              </a:rPr>
              <a:t>Если дети живут в обстановке стыда и смущения, чувство собственного  достоинства уступает место чувству вины.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85918" y="1"/>
            <a:ext cx="7358083" cy="1857363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2928934"/>
            <a:ext cx="65008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« Плохо человеку, когда он один, </a:t>
            </a:r>
          </a:p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горе одному, один не воин».</a:t>
            </a:r>
          </a:p>
          <a:p>
            <a:pPr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                                     В.В.Маяковский.</a:t>
            </a: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428728" y="500042"/>
            <a:ext cx="7715272" cy="15716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2800" kern="10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Что такое семья?</a:t>
            </a:r>
            <a:endParaRPr lang="ru-RU" sz="2800" kern="10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5729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C0000"/>
                </a:solidFill>
              </a:rPr>
              <a:t>Назовите, что считаете главное в человеке?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28794" y="1643050"/>
            <a:ext cx="6286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000" b="1" i="1" dirty="0" smtClean="0">
                <a:solidFill>
                  <a:srgbClr val="FF0000"/>
                </a:solidFill>
              </a:rPr>
              <a:t>Одежда       форма носа        рост</a:t>
            </a:r>
          </a:p>
          <a:p>
            <a:pPr algn="ctr">
              <a:spcBef>
                <a:spcPct val="0"/>
              </a:spcBef>
            </a:pPr>
            <a:endParaRPr lang="ru-RU" sz="20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                ловкость            знания       ум</a:t>
            </a:r>
          </a:p>
          <a:p>
            <a:pPr>
              <a:buFontTx/>
              <a:buNone/>
            </a:pPr>
            <a:endParaRPr lang="ru-RU" sz="20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            отзывчивость              стройность</a:t>
            </a:r>
          </a:p>
          <a:p>
            <a:pPr>
              <a:buFontTx/>
              <a:buNone/>
            </a:pPr>
            <a:endParaRPr lang="ru-RU" sz="2000" b="1" i="1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                     доброта      умения            </a:t>
            </a:r>
          </a:p>
          <a:p>
            <a:pPr>
              <a:buFontTx/>
              <a:buNone/>
            </a:pPr>
            <a:r>
              <a:rPr lang="ru-RU" sz="2000" b="1" i="1" dirty="0" smtClean="0">
                <a:solidFill>
                  <a:srgbClr val="FF0000"/>
                </a:solidFill>
              </a:rPr>
              <a:t>                     весёлость   семья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0856d86a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928670"/>
            <a:ext cx="6357950" cy="4672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1285852" y="0"/>
            <a:ext cx="7429552" cy="100010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rtl="0"/>
            <a:r>
              <a:rPr lang="ru-RU" sz="2400" kern="10" spc="-24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Отгадай   ребус!</a:t>
            </a:r>
            <a:endParaRPr lang="ru-RU" sz="2400" kern="10" spc="-24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071546"/>
            <a:ext cx="47149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В семейном кругу мы с вами растем,</a:t>
            </a:r>
            <a:br>
              <a:rPr lang="ru-RU" b="1" i="1" dirty="0" smtClean="0"/>
            </a:br>
            <a:r>
              <a:rPr lang="ru-RU" b="1" i="1" dirty="0" smtClean="0"/>
              <a:t>Основа основ – родительский дом.</a:t>
            </a:r>
            <a:br>
              <a:rPr lang="ru-RU" b="1" i="1" dirty="0" smtClean="0"/>
            </a:br>
            <a:r>
              <a:rPr lang="ru-RU" b="1" i="1" dirty="0" smtClean="0"/>
              <a:t>В семейном кругу все корни твои,</a:t>
            </a:r>
            <a:br>
              <a:rPr lang="ru-RU" b="1" i="1" dirty="0" smtClean="0"/>
            </a:br>
            <a:r>
              <a:rPr lang="ru-RU" b="1" i="1" dirty="0" smtClean="0"/>
              <a:t>И в жизнь ты входил из семьи.</a:t>
            </a:r>
            <a:endParaRPr lang="ru-RU" dirty="0" smtClean="0"/>
          </a:p>
          <a:p>
            <a:r>
              <a:rPr lang="ru-RU" b="1" i="1" dirty="0" smtClean="0"/>
              <a:t>НАРОДНАЯ МУДРОСТЬ ГЛАСИТ”</a:t>
            </a:r>
            <a:endParaRPr lang="ru-RU" dirty="0" smtClean="0"/>
          </a:p>
        </p:txBody>
      </p:sp>
      <p:pic>
        <p:nvPicPr>
          <p:cNvPr id="3" name="Picture 2" descr="bebek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-1588"/>
            <a:ext cx="3500430" cy="45021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ЧТО ТАКОЕ СЕМЬЯ?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600200"/>
            <a:ext cx="6543692" cy="45259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У меня есть мама.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У меня есть папа.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У меня есть бабушка.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У меня есть дедушка.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А у них есть я.</a:t>
            </a:r>
          </a:p>
          <a:p>
            <a:pPr>
              <a:buNone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       </a:t>
            </a:r>
            <a:r>
              <a:rPr lang="ru-RU" sz="3200" b="1" dirty="0" smtClean="0">
                <a:solidFill>
                  <a:srgbClr val="FF0000"/>
                </a:solidFill>
              </a:rPr>
              <a:t>А одним словом – все это </a:t>
            </a:r>
          </a:p>
          <a:p>
            <a:pPr>
              <a:buNone/>
            </a:pPr>
            <a:r>
              <a:rPr lang="ru-RU" sz="4000" b="1" dirty="0">
                <a:solidFill>
                  <a:srgbClr val="FF0000"/>
                </a:solidFill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</a:rPr>
              <a:t>       СЕМЬЯ.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5857916" cy="208279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 «Семья – это группа родственников, живущих вместе»</a:t>
            </a:r>
            <a:br>
              <a:rPr lang="ru-RU" sz="4000" b="1" dirty="0" smtClean="0">
                <a:solidFill>
                  <a:srgbClr val="7030A0"/>
                </a:solidFill>
              </a:rPr>
            </a:br>
            <a:r>
              <a:rPr lang="ru-RU" sz="4000" b="1" dirty="0" smtClean="0">
                <a:solidFill>
                  <a:srgbClr val="7030A0"/>
                </a:solidFill>
              </a:rPr>
              <a:t> С.И.Ожегов</a:t>
            </a:r>
            <a:br>
              <a:rPr lang="ru-RU" sz="4000" b="1" dirty="0" smtClean="0">
                <a:solidFill>
                  <a:srgbClr val="7030A0"/>
                </a:solidFill>
              </a:rPr>
            </a:b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8" name="Picture 4" descr="семья000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2071678"/>
            <a:ext cx="6056010" cy="2910957"/>
          </a:xfrm>
          <a:noFill/>
          <a:ln w="38100">
            <a:solidFill>
              <a:srgbClr val="336600"/>
            </a:solidFill>
          </a:ln>
        </p:spPr>
      </p:pic>
      <p:pic>
        <p:nvPicPr>
          <p:cNvPr id="9" name="Picture 13" descr="Pic_1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260350"/>
            <a:ext cx="18002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8926" y="285728"/>
            <a:ext cx="6215074" cy="4690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rgbClr val="FF0000"/>
                </a:solidFill>
              </a:rPr>
              <a:t>В слове семья много поучительных загадок и открытий. Это слово можно разделить на «СЕМЬ» и «Я», т.е. семеро таких же, как я. И, действительно, в семье все чем-то похожи друг на друга: лицом, взглядом, голосом. </a:t>
            </a:r>
          </a:p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rgbClr val="FF0000"/>
                </a:solidFill>
              </a:rPr>
              <a:t>Число «7» само по себе особенное - оно простое. Потому оно говорит нам, что семья – единое целое. Как раз в семье во всей силе должен действовать принцип –один за всех и все за одного. 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Заголовок 1"/>
          <p:cNvPicPr>
            <a:picLocks noGrp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57290" y="214290"/>
            <a:ext cx="6729434" cy="785796"/>
          </a:xfrm>
          <a:noFill/>
        </p:spPr>
      </p:pic>
      <p:sp>
        <p:nvSpPr>
          <p:cNvPr id="5" name="Прямоугольник 4"/>
          <p:cNvSpPr/>
          <p:nvPr/>
        </p:nvSpPr>
        <p:spPr>
          <a:xfrm>
            <a:off x="2643174" y="1071546"/>
            <a:ext cx="6215106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Семья - это то, что мы делим на всех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Всем понемножку: и слёзы и смех,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Взлёт и падение, радость, печаль,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Дружбу и ссору, молчанье печать.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Семья - это то, что с тобою всегда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Пусть мчатся секунды, недели, года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Но стены родные, отчий твой дом -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latin typeface="Times New Roman" pitchFamily="18" charset="0"/>
              </a:rPr>
              <a:t> Сердце навеки останется в нём.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857488" y="928671"/>
            <a:ext cx="5372112" cy="4071966"/>
          </a:xfrm>
        </p:spPr>
        <p:txBody>
          <a:bodyPr/>
          <a:lstStyle/>
          <a:p>
            <a:r>
              <a:rPr lang="ru-RU" b="1" dirty="0" smtClean="0">
                <a:solidFill>
                  <a:srgbClr val="DE0000"/>
                </a:solidFill>
                <a:latin typeface="Times New Roman" pitchFamily="18" charset="0"/>
              </a:rPr>
              <a:t>Государство – это большая семья, </a:t>
            </a:r>
            <a:br>
              <a:rPr lang="ru-RU" b="1" dirty="0" smtClean="0">
                <a:solidFill>
                  <a:srgbClr val="DE0000"/>
                </a:solidFill>
                <a:latin typeface="Times New Roman" pitchFamily="18" charset="0"/>
              </a:rPr>
            </a:br>
            <a:r>
              <a:rPr lang="ru-RU" b="1" dirty="0" smtClean="0">
                <a:solidFill>
                  <a:srgbClr val="DE0000"/>
                </a:solidFill>
                <a:latin typeface="Times New Roman" pitchFamily="18" charset="0"/>
              </a:rPr>
              <a:t>а семья – это маленькое государство.</a:t>
            </a:r>
            <a:br>
              <a:rPr lang="ru-RU" b="1" dirty="0" smtClean="0">
                <a:solidFill>
                  <a:srgbClr val="DE0000"/>
                </a:solidFill>
                <a:latin typeface="Times New Roman" pitchFamily="18" charset="0"/>
              </a:rPr>
            </a:br>
            <a:r>
              <a:rPr lang="ru-RU" dirty="0" smtClean="0"/>
              <a:t>            </a:t>
            </a:r>
            <a:r>
              <a:rPr lang="ru-RU" sz="1200" dirty="0" smtClean="0"/>
              <a:t>  </a:t>
            </a:r>
            <a:br>
              <a:rPr lang="ru-RU" sz="1200" dirty="0" smtClean="0"/>
            </a:br>
            <a:r>
              <a:rPr lang="ru-RU" sz="1200" dirty="0" smtClean="0"/>
              <a:t>                            </a:t>
            </a:r>
            <a:br>
              <a:rPr lang="ru-RU" sz="1200" dirty="0" smtClean="0"/>
            </a:br>
            <a:r>
              <a:rPr lang="ru-RU" sz="1600" dirty="0" smtClean="0">
                <a:solidFill>
                  <a:srgbClr val="FF0000"/>
                </a:solidFill>
              </a:rPr>
              <a:t>                         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</a:rPr>
              <a:t>Великий философ Конфуций.</a:t>
            </a:r>
            <a:endParaRPr lang="ru-RU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500694" y="642918"/>
            <a:ext cx="3357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Вместе занимаются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домашним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хозяйством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714357"/>
            <a:ext cx="2786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Вместе живут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 в одной квартире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2" name="Picture 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2143116"/>
            <a:ext cx="1762775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5786446" y="2428869"/>
            <a:ext cx="30003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Любят и уважают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 друг друга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86446" y="3929067"/>
            <a:ext cx="29289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Распределяют 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деньги на покупки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 и ведение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домашнего хозяйства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85918" y="4214818"/>
            <a:ext cx="38576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Вместе отдыхают 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и проводят 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свободное время</a:t>
            </a:r>
            <a:endParaRPr lang="ru-RU" dirty="0">
              <a:latin typeface="Comic Sans MS" pitchFamily="66" charset="0"/>
            </a:endParaRPr>
          </a:p>
        </p:txBody>
      </p:sp>
      <p:cxnSp>
        <p:nvCxnSpPr>
          <p:cNvPr id="18" name="Прямая со стрелкой 17"/>
          <p:cNvCxnSpPr>
            <a:stCxn id="11" idx="2"/>
          </p:cNvCxnSpPr>
          <p:nvPr/>
        </p:nvCxnSpPr>
        <p:spPr>
          <a:xfrm rot="16200000" flipH="1">
            <a:off x="3448550" y="1591170"/>
            <a:ext cx="1068180" cy="60721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 flipH="1" flipV="1">
            <a:off x="4000496" y="3786190"/>
            <a:ext cx="571504" cy="5715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0800000">
            <a:off x="5715008" y="3571876"/>
            <a:ext cx="714380" cy="642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5400000">
            <a:off x="5679289" y="1393017"/>
            <a:ext cx="928694" cy="8572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10800000" flipV="1">
            <a:off x="5500694" y="2786058"/>
            <a:ext cx="1143008" cy="2143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b41595aa988be07b4e3cda4ac3c41b9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764704"/>
            <a:ext cx="6048672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73050"/>
            <a:ext cx="9144000" cy="5853113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       </a:t>
            </a:r>
            <a:r>
              <a:rPr lang="ru-RU" sz="2400" b="1" dirty="0" smtClean="0">
                <a:solidFill>
                  <a:srgbClr val="FF0000"/>
                </a:solidFill>
              </a:rPr>
              <a:t>Как члены семьи относятся друг к другу? 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            </a:t>
            </a:r>
            <a:r>
              <a:rPr lang="ru-RU" sz="2400" b="1" dirty="0" smtClean="0">
                <a:solidFill>
                  <a:srgbClr val="7030A0"/>
                </a:solidFill>
              </a:rPr>
              <a:t>Члены семь любят и уважают друг друга.</a:t>
            </a:r>
          </a:p>
          <a:p>
            <a:endParaRPr lang="ru-RU" dirty="0"/>
          </a:p>
        </p:txBody>
      </p:sp>
      <p:pic>
        <p:nvPicPr>
          <p:cNvPr id="3074" name="Picture 2" descr="http://www.kadinnews.com/images/content/21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00174"/>
            <a:ext cx="3214710" cy="21246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1\Desktop\Men_Mother_Boys_Little_girls_Smile_Glance_558746_2716x18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556792"/>
            <a:ext cx="4320480" cy="3547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571736" y="642939"/>
            <a:ext cx="6572264" cy="4500574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    Чем занимается семья?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Семья занимается     домашним хозяйством.</a:t>
            </a:r>
          </a:p>
          <a:p>
            <a:endParaRPr lang="ru-RU" dirty="0"/>
          </a:p>
        </p:txBody>
      </p:sp>
      <p:pic>
        <p:nvPicPr>
          <p:cNvPr id="2050" name="Picture 2" descr="http://dailymirror.ru/wp-content/uploads/2009/10/first_garden_07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714620"/>
            <a:ext cx="4970019" cy="29289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814513" y="357188"/>
            <a:ext cx="7329487" cy="5357812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Как отдыхает семья?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Вместе отдыхают и проводят свободное время.</a:t>
            </a:r>
          </a:p>
          <a:p>
            <a:endParaRPr lang="ru-RU" dirty="0"/>
          </a:p>
        </p:txBody>
      </p:sp>
      <p:pic>
        <p:nvPicPr>
          <p:cNvPr id="3074" name="Picture 2" descr="C:\Users\1\Desktop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988840"/>
            <a:ext cx="5184576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428728" y="642938"/>
            <a:ext cx="7715272" cy="5483225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       </a:t>
            </a:r>
            <a:r>
              <a:rPr lang="ru-RU" sz="2800" b="1" dirty="0" smtClean="0">
                <a:solidFill>
                  <a:srgbClr val="FF0000"/>
                </a:solidFill>
              </a:rPr>
              <a:t>Как и куда распределяют деньги?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   Совместно распределяют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деньги  на покупки  и хозяйство.</a:t>
            </a:r>
          </a:p>
          <a:p>
            <a:endParaRPr lang="ru-RU" dirty="0"/>
          </a:p>
        </p:txBody>
      </p:sp>
      <p:pic>
        <p:nvPicPr>
          <p:cNvPr id="1026" name="Picture 2" descr="http://www.vg.no/innstikk/365/files/2011/01/familie_shopping_538x2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500306"/>
            <a:ext cx="5114925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428736"/>
            <a:ext cx="300036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0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Поколение- родственники близкого возраста  (старшее поколение – дедушки и бабушки; младшее поколение – их внуки.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Игорь Саруханов - Дорогие мои старики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286116" y="6143644"/>
            <a:ext cx="1142984" cy="714356"/>
          </a:xfrm>
          <a:prstGeom prst="rect">
            <a:avLst/>
          </a:prstGeom>
        </p:spPr>
      </p:pic>
      <p:pic>
        <p:nvPicPr>
          <p:cNvPr id="22530" name="Picture 2" descr="Песня для детей Семья Семь Я - с картинкам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1428736"/>
            <a:ext cx="3238496" cy="26384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3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928670"/>
            <a:ext cx="628651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022024" y="0"/>
            <a:ext cx="6121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Какая эта семья?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2886" y="0"/>
            <a:ext cx="10182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</a:rPr>
              <a:t>ИМЕНА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428604"/>
            <a:ext cx="7715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Имя - личное название, даваемое человеку при жизни . Каждое имя имеет свою историю.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285860"/>
            <a:ext cx="6215074" cy="350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385888" y="500063"/>
            <a:ext cx="7758112" cy="5626100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   </a:t>
            </a:r>
            <a:r>
              <a:rPr lang="ru-RU" sz="2800" b="1" dirty="0" smtClean="0">
                <a:solidFill>
                  <a:srgbClr val="7030A0"/>
                </a:solidFill>
              </a:rPr>
              <a:t>Семья – это счастье, любовь и удача,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Семья – это летом поездки на дачу.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Семья – это праздник, семейные даты,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Подарки, покупки, приятные траты.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Семья – это труд, друг о друге забота,      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Семья – это много домашней работы.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              Семья – это важно!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              Семья – это сложно!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                 Но счастливо жить одному </a:t>
            </a:r>
          </a:p>
          <a:p>
            <a:pPr>
              <a:buNone/>
            </a:pP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                          невозможно!  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7290" y="357166"/>
            <a:ext cx="7786710" cy="928694"/>
          </a:xfrm>
        </p:spPr>
        <p:txBody>
          <a:bodyPr/>
          <a:lstStyle/>
          <a:p>
            <a:pPr>
              <a:defRPr/>
            </a:pP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 класс- это тоже семья!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50825" y="1628775"/>
            <a:ext cx="8229600" cy="481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3200" i="0">
              <a:solidFill>
                <a:schemeClr val="tx1"/>
              </a:solidFill>
            </a:endParaRP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6927850" y="56007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14564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857496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14612" y="1443841"/>
            <a:ext cx="64293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День рождения 1 сентября 2017г.;</a:t>
            </a:r>
            <a:br>
              <a:rPr lang="ru-RU" b="1" dirty="0" smtClean="0"/>
            </a:br>
            <a:r>
              <a:rPr lang="ru-RU" b="1" dirty="0" smtClean="0"/>
              <a:t>Количество человек –38;</a:t>
            </a:r>
            <a:br>
              <a:rPr lang="ru-RU" b="1" dirty="0" smtClean="0"/>
            </a:br>
            <a:r>
              <a:rPr lang="ru-RU" b="1" dirty="0" smtClean="0"/>
              <a:t>Средний рост класса – 120 см с хвостиком;</a:t>
            </a:r>
            <a:br>
              <a:rPr lang="ru-RU" b="1" dirty="0" smtClean="0"/>
            </a:br>
            <a:r>
              <a:rPr lang="ru-RU" b="1" dirty="0" smtClean="0"/>
              <a:t>Средний вес – 2 пуда с небольшим;</a:t>
            </a:r>
            <a:br>
              <a:rPr lang="ru-RU" b="1" dirty="0" smtClean="0"/>
            </a:br>
            <a:r>
              <a:rPr lang="ru-RU" b="1" dirty="0" smtClean="0"/>
              <a:t>Количество глаз- 76 + </a:t>
            </a:r>
            <a:r>
              <a:rPr lang="ru-RU" sz="2000" b="1" dirty="0" smtClean="0">
                <a:solidFill>
                  <a:srgbClr val="FF0000"/>
                </a:solidFill>
              </a:rPr>
              <a:t>4</a:t>
            </a:r>
            <a:r>
              <a:rPr lang="ru-RU" b="1" dirty="0" smtClean="0"/>
              <a:t>.</a:t>
            </a:r>
            <a:br>
              <a:rPr lang="ru-RU" b="1" dirty="0" smtClean="0"/>
            </a:br>
            <a:r>
              <a:rPr lang="ru-RU" b="1" dirty="0" smtClean="0"/>
              <a:t>Количество родных братьев и сестер – 2,3: братьев -, сестер – 2,3 ;</a:t>
            </a:r>
            <a:br>
              <a:rPr lang="ru-RU" b="1" dirty="0" smtClean="0"/>
            </a:br>
            <a:r>
              <a:rPr lang="ru-RU" b="1" dirty="0" smtClean="0"/>
              <a:t>Наши увлечения: музыка, рисование, танцы, спорт и </a:t>
            </a:r>
            <a:r>
              <a:rPr lang="ru-RU" b="1" dirty="0" err="1" smtClean="0"/>
              <a:t>тд</a:t>
            </a:r>
            <a:r>
              <a:rPr lang="ru-RU" b="1" dirty="0" smtClean="0"/>
              <a:t>.;</a:t>
            </a:r>
            <a:br>
              <a:rPr lang="ru-RU" b="1" dirty="0" smtClean="0"/>
            </a:br>
            <a:r>
              <a:rPr lang="ru-RU" b="1" dirty="0" smtClean="0"/>
              <a:t>Характер – взрывной;</a:t>
            </a:r>
            <a:br>
              <a:rPr lang="ru-RU" b="1" dirty="0" smtClean="0"/>
            </a:br>
            <a:r>
              <a:rPr lang="ru-RU" b="1" dirty="0" smtClean="0"/>
              <a:t>Любим бегать, кричать;</a:t>
            </a:r>
            <a:br>
              <a:rPr lang="ru-RU" b="1" dirty="0" smtClean="0"/>
            </a:br>
            <a:r>
              <a:rPr lang="ru-RU" b="1" dirty="0" smtClean="0"/>
              <a:t>Трудолюбивые и очень добрые.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>
            <a:off x="1214414" y="0"/>
            <a:ext cx="3384550" cy="21605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ru-RU" sz="1600" dirty="0" smtClean="0"/>
              <a:t>Я Я    Я     Я      Я Я   Я Я   Я</a:t>
            </a:r>
          </a:p>
          <a:p>
            <a:r>
              <a:rPr lang="ru-RU" sz="1600" dirty="0" smtClean="0"/>
              <a:t>   Я   Я       Я    Я  Я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15074" y="428604"/>
            <a:ext cx="1428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</a:rPr>
              <a:t>М Ы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4" name="Picture 40" descr="im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183086"/>
            <a:ext cx="5929322" cy="331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4643438" y="642918"/>
            <a:ext cx="1616110" cy="467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" idx="5"/>
          </p:cNvCxnSpPr>
          <p:nvPr/>
        </p:nvCxnSpPr>
        <p:spPr>
          <a:xfrm rot="5400000" flipH="1" flipV="1">
            <a:off x="4665718" y="151944"/>
            <a:ext cx="1129823" cy="22546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3" idx="1"/>
          </p:cNvCxnSpPr>
          <p:nvPr/>
        </p:nvCxnSpPr>
        <p:spPr>
          <a:xfrm>
            <a:off x="4214810" y="357167"/>
            <a:ext cx="2000264" cy="3022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2" descr="j04346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500174"/>
            <a:ext cx="1643074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2857488" y="857232"/>
            <a:ext cx="3214710" cy="57150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доброта</a:t>
            </a:r>
            <a:endParaRPr lang="ru-RU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072198" y="857232"/>
            <a:ext cx="3071802" cy="57150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щедрость</a:t>
            </a:r>
            <a:endParaRPr lang="ru-RU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15140" y="1500174"/>
            <a:ext cx="2428860" cy="5000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взаимопомощь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715140" y="2857496"/>
            <a:ext cx="2428860" cy="5000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трудолюбие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857488" y="1928802"/>
            <a:ext cx="2214578" cy="85725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честность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215074" y="3643314"/>
            <a:ext cx="2928926" cy="5000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доверие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57488" y="1428736"/>
            <a:ext cx="2214578" cy="57150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справедливость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715140" y="2000240"/>
            <a:ext cx="2428860" cy="85725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забота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3643314"/>
            <a:ext cx="3429024" cy="5000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уважение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857488" y="2786058"/>
            <a:ext cx="2214578" cy="500066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терпение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857488" y="3286124"/>
            <a:ext cx="6286512" cy="35719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</a:rPr>
              <a:t>вежливость</a:t>
            </a:r>
            <a:endParaRPr lang="ru-RU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</a:endParaRPr>
          </a:p>
        </p:txBody>
      </p:sp>
      <p:sp>
        <p:nvSpPr>
          <p:cNvPr id="31" name="Равнобедренный треугольник 30"/>
          <p:cNvSpPr/>
          <p:nvPr/>
        </p:nvSpPr>
        <p:spPr>
          <a:xfrm>
            <a:off x="2857488" y="0"/>
            <a:ext cx="6286512" cy="857232"/>
          </a:xfrm>
          <a:prstGeom prst="triangle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Счастливая семья.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857488" y="4143380"/>
            <a:ext cx="6286512" cy="64294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                         Любовь.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14612" y="0"/>
            <a:ext cx="30003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Основным источником семейного права является Семейный Кодекс, который состоит из восьми разделов свод норм права, регулирующий семейные отношения. Семейный Кодекс введён в действие 1 марта 1996 года.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9P4KCAAGSBDQCA48AIMRCAWVLOC8CAECRM9LCA9KR95BCAYNBYNECACLRK9BCAL0AZYTCAK5S8JBCAN2Z9SFCAV69NKPCA68J87SCA9FDYW3CA9K5BWECAMOBA1ACALZRODWCAJ2PYKFCADIOT5XCAM6F2Y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500439"/>
            <a:ext cx="2357454" cy="2243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im0-tub-ru.yandex.net/i?id=492991658-12-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0"/>
            <a:ext cx="3071802" cy="3500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1"/>
            <a:ext cx="77867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Родители часто говорят вам о том, что главный ваш долг на земле по отношению к самим себе - это исполнить данное нам предназначение, найти свой путь, </a:t>
            </a:r>
            <a:r>
              <a:rPr lang="ru-RU" b="1" dirty="0" err="1" smtClean="0">
                <a:solidFill>
                  <a:schemeClr val="tx2"/>
                </a:solidFill>
              </a:rPr>
              <a:t>самореализоваться</a:t>
            </a:r>
            <a:r>
              <a:rPr lang="ru-RU" b="1" dirty="0" smtClean="0">
                <a:solidFill>
                  <a:schemeClr val="tx2"/>
                </a:solidFill>
              </a:rPr>
              <a:t>, стать лучше, чем мы есть. И помните: «Чего ты сам сделаешь для родителей своих, того же ожидай и себе от детей» так гласит Индийская мудрость. А пока постарайтесь радовать свою семью, не забывайте о добрых делах. 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714612" y="2000240"/>
            <a:ext cx="6429388" cy="2786082"/>
          </a:xfrm>
          <a:custGeom>
            <a:avLst/>
            <a:gdLst>
              <a:gd name="T0" fmla="*/ 1426514539 w 21600"/>
              <a:gd name="T1" fmla="*/ 58925799 h 21600"/>
              <a:gd name="T2" fmla="*/ 356628544 w 21600"/>
              <a:gd name="T3" fmla="*/ 206240375 h 21600"/>
              <a:gd name="T4" fmla="*/ 1426514539 w 21600"/>
              <a:gd name="T5" fmla="*/ 471406548 h 21600"/>
              <a:gd name="T6" fmla="*/ 2147483647 w 21600"/>
              <a:gd name="T7" fmla="*/ 324091973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400 w 21600"/>
              <a:gd name="T13" fmla="*/ 2400 h 21600"/>
              <a:gd name="T14" fmla="*/ 16200 w 21600"/>
              <a:gd name="T15" fmla="*/ 19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lnTo>
                  <a:pt x="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990033"/>
                </a:solidFill>
              </a:rPr>
              <a:t>Семейные заповеди:</a:t>
            </a:r>
          </a:p>
          <a:p>
            <a:pPr>
              <a:defRPr/>
            </a:pPr>
            <a:r>
              <a:rPr lang="ru-RU" sz="1600" b="1" dirty="0" smtClean="0">
                <a:solidFill>
                  <a:schemeClr val="tx2"/>
                </a:solidFill>
              </a:rPr>
              <a:t>храни </a:t>
            </a:r>
            <a:r>
              <a:rPr lang="ru-RU" sz="1600" b="1" dirty="0">
                <a:solidFill>
                  <a:schemeClr val="tx2"/>
                </a:solidFill>
              </a:rPr>
              <a:t>честь своей семьи;</a:t>
            </a:r>
          </a:p>
          <a:p>
            <a:pPr>
              <a:defRPr/>
            </a:pPr>
            <a:r>
              <a:rPr lang="ru-RU" sz="1600" b="1" dirty="0">
                <a:solidFill>
                  <a:schemeClr val="tx2"/>
                </a:solidFill>
              </a:rPr>
              <a:t>· люби свою семью;</a:t>
            </a:r>
          </a:p>
          <a:p>
            <a:pPr>
              <a:defRPr/>
            </a:pPr>
            <a:r>
              <a:rPr lang="ru-RU" sz="1600" b="1" dirty="0">
                <a:solidFill>
                  <a:schemeClr val="tx2"/>
                </a:solidFill>
              </a:rPr>
              <a:t>· будь внимательным и чутким, готовым прийти на помощь членам своей семьи;</a:t>
            </a:r>
          </a:p>
          <a:p>
            <a:pPr>
              <a:defRPr/>
            </a:pPr>
            <a:r>
              <a:rPr lang="ru-RU" sz="1600" b="1" dirty="0">
                <a:solidFill>
                  <a:schemeClr val="tx2"/>
                </a:solidFill>
              </a:rPr>
              <a:t>· подари родителям радость.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bebek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23" name="Rectangle 3"/>
          <p:cNvSpPr>
            <a:spLocks noChangeArrowheads="1"/>
          </p:cNvSpPr>
          <p:nvPr/>
        </p:nvSpPr>
        <p:spPr bwMode="auto">
          <a:xfrm>
            <a:off x="0" y="765175"/>
            <a:ext cx="349250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4800" i="1">
                <a:solidFill>
                  <a:srgbClr val="FFFFFF"/>
                </a:solidFill>
                <a:latin typeface="Tahoma" pitchFamily="34" charset="0"/>
              </a:rPr>
              <a:t>Семья</a:t>
            </a:r>
            <a:r>
              <a:rPr lang="de-CH" sz="4800" i="1">
                <a:solidFill>
                  <a:srgbClr val="FFFFFF"/>
                </a:solidFill>
                <a:latin typeface="Tahoma" pitchFamily="34" charset="0"/>
              </a:rPr>
              <a:t> будет охранять тебя </a:t>
            </a:r>
            <a:endParaRPr lang="ru-RU" sz="4800" i="1">
              <a:solidFill>
                <a:srgbClr val="FFFFFF"/>
              </a:solidFill>
              <a:latin typeface="Tahoma" pitchFamily="34" charset="0"/>
            </a:endParaRP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de-CH" sz="4800" i="1">
                <a:solidFill>
                  <a:srgbClr val="FFFFFF"/>
                </a:solidFill>
                <a:latin typeface="Tahoma" pitchFamily="34" charset="0"/>
              </a:rPr>
              <a:t>от </a:t>
            </a:r>
            <a:endParaRPr lang="ru-RU" sz="4800" i="1">
              <a:solidFill>
                <a:srgbClr val="FFFFFF"/>
              </a:solidFill>
              <a:latin typeface="Tahoma" pitchFamily="34" charset="0"/>
            </a:endParaRP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de-CH" sz="4800" i="1">
                <a:solidFill>
                  <a:srgbClr val="FFFFFF"/>
                </a:solidFill>
                <a:latin typeface="Tahoma" pitchFamily="34" charset="0"/>
              </a:rPr>
              <a:t>всех </a:t>
            </a:r>
            <a:endParaRPr lang="ru-RU" sz="4800" i="1">
              <a:solidFill>
                <a:srgbClr val="FFFFFF"/>
              </a:solidFill>
              <a:latin typeface="Tahoma" pitchFamily="34" charset="0"/>
            </a:endParaRPr>
          </a:p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de-CH" sz="4800" i="1">
                <a:solidFill>
                  <a:srgbClr val="FFFFFF"/>
                </a:solidFill>
                <a:latin typeface="Tahoma" pitchFamily="34" charset="0"/>
              </a:rPr>
              <a:t>бед</a:t>
            </a:r>
            <a:endParaRPr lang="en-AU" sz="4800" i="1">
              <a:solidFill>
                <a:srgbClr val="FFFFFF"/>
              </a:solidFill>
              <a:latin typeface="Tahoma" pitchFamily="34" charset="0"/>
            </a:endParaRPr>
          </a:p>
        </p:txBody>
      </p:sp>
      <p:pic>
        <p:nvPicPr>
          <p:cNvPr id="5" name="Лев-Лещенко-Родительский-дом-начало-начал(muzof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15338" y="5929330"/>
            <a:ext cx="661990" cy="661990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14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8432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57232"/>
            <a:ext cx="65722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Составьте пословицу.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400" b="1" dirty="0" smtClean="0"/>
              <a:t>– Семья, куча, страшна, туча.</a:t>
            </a:r>
          </a:p>
          <a:p>
            <a:r>
              <a:rPr lang="ru-RU" sz="2400" b="1" dirty="0" smtClean="0"/>
              <a:t>– Дети, тягость, радость.</a:t>
            </a:r>
          </a:p>
          <a:p>
            <a:r>
              <a:rPr lang="ru-RU" sz="2400" b="1" dirty="0" smtClean="0"/>
              <a:t>– Дом, вести, рукав, трясти.</a:t>
            </a:r>
          </a:p>
          <a:p>
            <a:r>
              <a:rPr lang="ru-RU" sz="2400" b="1" dirty="0" smtClean="0"/>
              <a:t>– Семья, клад, лад, не нужен</a:t>
            </a:r>
            <a:r>
              <a:rPr lang="ru-RU" sz="2400" b="1" i="1" dirty="0" smtClean="0"/>
              <a:t>.</a:t>
            </a:r>
            <a:endParaRPr lang="ru-RU" sz="2400" b="1" dirty="0" smtClean="0"/>
          </a:p>
          <a:p>
            <a:r>
              <a:rPr lang="ru-RU" sz="2400" b="1" dirty="0" smtClean="0"/>
              <a:t>– Семья, место, душа, вместе.</a:t>
            </a:r>
            <a:endParaRPr lang="ru-RU" sz="24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"/>
            <a:ext cx="6858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- </a:t>
            </a:r>
            <a:r>
              <a:rPr lang="ru-RU" sz="2400" b="1" i="1" dirty="0" smtClean="0"/>
              <a:t>Семья в куче – не страшна туча.</a:t>
            </a:r>
            <a:endParaRPr lang="ru-RU" sz="2400" dirty="0" smtClean="0"/>
          </a:p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dirty="0" smtClean="0"/>
              <a:t>- </a:t>
            </a:r>
            <a:r>
              <a:rPr lang="ru-RU" sz="2400" b="1" i="1" dirty="0" smtClean="0"/>
              <a:t>Дети не в тягость, а в радость. </a:t>
            </a:r>
            <a:endParaRPr lang="ru-RU" sz="2400" dirty="0" smtClean="0"/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i="1" dirty="0" smtClean="0"/>
              <a:t>- Дом вести – не рукавом трясти. </a:t>
            </a:r>
            <a:endParaRPr lang="ru-RU" sz="2400" dirty="0" smtClean="0"/>
          </a:p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- </a:t>
            </a:r>
            <a:r>
              <a:rPr lang="ru-RU" sz="2400" b="1" i="1" dirty="0" smtClean="0"/>
              <a:t>Не нужен клад, когда в семье лад.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 smtClean="0"/>
          </a:p>
          <a:p>
            <a:r>
              <a:rPr lang="ru-RU" sz="2400" b="1" i="1" dirty="0" smtClean="0"/>
              <a:t>- Когда семья вместе, так и душа на месте.</a:t>
            </a:r>
            <a:endParaRPr lang="ru-RU" sz="2400" dirty="0" smtClean="0"/>
          </a:p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286116" y="0"/>
            <a:ext cx="5857884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доме у нас живут семь Я,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наша дружная семья.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Мама с папой, дед с бабулей,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Я, сестренка, брат,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 наш удивительно богат.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Есть еще котенок Тишка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щенок Малыш,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стенкой в нашей кухне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Поселилась мышь.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Попугай и канарейка,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Рыбок целых пять,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Такова у нас семейка,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Всех не сосчитать.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Только жаль, что иногда,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Приключается беда.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кто-то зубки точит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других понять не хочет.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с ним быстро разбираются,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он больше не кусается.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Жарит ему бабушка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Сладкие оладушки.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Дед после обеда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ним ведет беседу.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Вечером родители – серьезный разговор,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 семействе нашем нет в помине ссор.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Игорь_Корнелюк_-_Про_семью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786050" y="6286496"/>
            <a:ext cx="571504" cy="571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1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рамка23">
  <a:themeElements>
    <a:clrScheme name="рамка2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рамка23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мка2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мка2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мка2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мка2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мка2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мка2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мка2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домик</Template>
  <TotalTime>516</TotalTime>
  <Words>705</Words>
  <Application>Microsoft Office PowerPoint</Application>
  <PresentationFormat>Экран (4:3)</PresentationFormat>
  <Paragraphs>115</Paragraphs>
  <Slides>30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рамка23</vt:lpstr>
      <vt:lpstr> </vt:lpstr>
      <vt:lpstr>Слайд 2</vt:lpstr>
      <vt:lpstr> </vt:lpstr>
      <vt:lpstr>Слайд 4</vt:lpstr>
      <vt:lpstr>Слайд 5</vt:lpstr>
      <vt:lpstr>Слайд 6</vt:lpstr>
      <vt:lpstr>ЧТО ТАКОЕ СЕМЬЯ?</vt:lpstr>
      <vt:lpstr> «Семья – это группа родственников, живущих вместе»  С.И.Ожегов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Наш класс- это тоже семья! 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ОКРУЖАЮЩЕМУ МИРУ  ( УМК «ШКОЛА 21 ВЕКА»   «ЧТО ТАКОЕ СЕМЬЯ»</dc:title>
  <cp:lastModifiedBy>1</cp:lastModifiedBy>
  <cp:revision>73</cp:revision>
  <dcterms:modified xsi:type="dcterms:W3CDTF">2020-04-13T15:46:47Z</dcterms:modified>
</cp:coreProperties>
</file>