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9E53AB-B256-4505-97E6-A328A9D630D6}" v="430" dt="2022-10-19T00:18:02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0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934F1179-B481-4F9E-BCA3-AFB972070F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ru-RU" sz="8100">
                <a:cs typeface="Calibri Light"/>
              </a:rPr>
              <a:t>Предприятия Ставрополья в 1950-1980 годы</a:t>
            </a:r>
            <a:endParaRPr lang="ru-RU" sz="81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r>
              <a:rPr lang="ru-RU" sz="2200" dirty="0">
                <a:cs typeface="Calibri"/>
              </a:rPr>
              <a:t>Подготовила </a:t>
            </a:r>
          </a:p>
          <a:p>
            <a:pPr algn="l"/>
            <a:r>
              <a:rPr lang="ru-RU" sz="2200" dirty="0" err="1">
                <a:cs typeface="Calibri"/>
              </a:rPr>
              <a:t>Закота</a:t>
            </a:r>
            <a:r>
              <a:rPr lang="ru-RU" sz="2200" dirty="0">
                <a:cs typeface="Calibri"/>
              </a:rPr>
              <a:t> Ангелина</a:t>
            </a:r>
          </a:p>
          <a:p>
            <a:pPr algn="l"/>
            <a:r>
              <a:rPr lang="ru-RU" sz="2200" dirty="0">
                <a:cs typeface="Calibri"/>
              </a:rPr>
              <a:t>Ученица 11 А </a:t>
            </a:r>
            <a:r>
              <a:rPr lang="ru-RU" sz="2200" dirty="0" smtClean="0">
                <a:cs typeface="Calibri"/>
              </a:rPr>
              <a:t>класса</a:t>
            </a:r>
          </a:p>
          <a:p>
            <a:pPr algn="l"/>
            <a:r>
              <a:rPr lang="ru-RU" sz="2200" dirty="0" smtClean="0">
                <a:cs typeface="Calibri"/>
              </a:rPr>
              <a:t>МКОУ СОШ №1</a:t>
            </a:r>
            <a:endParaRPr lang="ru-RU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3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73A21AE-825F-C22B-B991-790B24996A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675" y="1904902"/>
            <a:ext cx="4032621" cy="3044628"/>
          </a:xfrm>
          <a:prstGeom prst="rect">
            <a:avLst/>
          </a:prstGeom>
        </p:spPr>
      </p:pic>
      <p:sp>
        <p:nvSpPr>
          <p:cNvPr id="25" name="Right Triangle 24">
            <a:extLst>
              <a:ext uri="{FF2B5EF4-FFF2-40B4-BE49-F238E27FC236}">
                <a16:creationId xmlns:a16="http://schemas.microsoft.com/office/drawing/2014/main" xmlns="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xmlns="" id="{AC3ABA63-7AB3-DF58-40C7-A605B15B61A6}"/>
              </a:ext>
            </a:extLst>
          </p:cNvPr>
          <p:cNvSpPr txBox="1"/>
          <p:nvPr/>
        </p:nvSpPr>
        <p:spPr>
          <a:xfrm>
            <a:off x="5562116" y="2159113"/>
            <a:ext cx="4370103" cy="27281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 b="1" dirty="0" err="1">
                <a:solidFill>
                  <a:schemeClr val="accent1"/>
                </a:solidFill>
              </a:rPr>
              <a:t>Одной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из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важнейших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отраслей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экономики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Ставрополья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является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сельское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хозяйство</a:t>
            </a:r>
            <a:r>
              <a:rPr lang="en-US" sz="1900" b="1" dirty="0">
                <a:solidFill>
                  <a:schemeClr val="accent1"/>
                </a:solidFill>
              </a:rPr>
              <a:t>. </a:t>
            </a:r>
            <a:r>
              <a:rPr lang="en-US" sz="1900" b="1" dirty="0" err="1">
                <a:solidFill>
                  <a:schemeClr val="accent1"/>
                </a:solidFill>
              </a:rPr>
              <a:t>Край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специализируется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на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выращивании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зерна</a:t>
            </a:r>
            <a:r>
              <a:rPr lang="en-US" sz="1900" b="1" dirty="0">
                <a:solidFill>
                  <a:schemeClr val="accent1"/>
                </a:solidFill>
              </a:rPr>
              <a:t>, </a:t>
            </a:r>
            <a:r>
              <a:rPr lang="en-US" sz="1900" b="1" dirty="0" err="1">
                <a:solidFill>
                  <a:schemeClr val="accent1"/>
                </a:solidFill>
              </a:rPr>
              <a:t>подсолнечника</a:t>
            </a:r>
            <a:endParaRPr lang="en-US" sz="1900" b="1" dirty="0" err="1">
              <a:solidFill>
                <a:schemeClr val="accent1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chemeClr val="accent1"/>
                </a:solidFill>
              </a:rPr>
              <a:t>В </a:t>
            </a:r>
            <a:r>
              <a:rPr lang="en-US" sz="1900" b="1" dirty="0" err="1">
                <a:solidFill>
                  <a:schemeClr val="accent1"/>
                </a:solidFill>
              </a:rPr>
              <a:t>животноводстве</a:t>
            </a:r>
            <a:r>
              <a:rPr lang="en-US" sz="1900" b="1" dirty="0">
                <a:solidFill>
                  <a:schemeClr val="accent1"/>
                </a:solidFill>
              </a:rPr>
              <a:t> — </a:t>
            </a:r>
            <a:r>
              <a:rPr lang="en-US" sz="1900" b="1" dirty="0" err="1">
                <a:solidFill>
                  <a:schemeClr val="accent1"/>
                </a:solidFill>
              </a:rPr>
              <a:t>на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скотоводстве</a:t>
            </a:r>
            <a:r>
              <a:rPr lang="en-US" sz="1900" b="1" dirty="0">
                <a:solidFill>
                  <a:schemeClr val="accent1"/>
                </a:solidFill>
              </a:rPr>
              <a:t>, в </a:t>
            </a:r>
            <a:r>
              <a:rPr lang="en-US" sz="1900" b="1" dirty="0" err="1">
                <a:solidFill>
                  <a:schemeClr val="accent1"/>
                </a:solidFill>
              </a:rPr>
              <a:t>частности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на</a:t>
            </a:r>
            <a:r>
              <a:rPr lang="en-US" sz="1900" b="1" dirty="0">
                <a:solidFill>
                  <a:schemeClr val="accent1"/>
                </a:solidFill>
              </a:rPr>
              <a:t> </a:t>
            </a:r>
            <a:r>
              <a:rPr lang="en-US" sz="1900" b="1" dirty="0" err="1">
                <a:solidFill>
                  <a:schemeClr val="accent1"/>
                </a:solidFill>
              </a:rPr>
              <a:t>овцеводстве</a:t>
            </a:r>
            <a:r>
              <a:rPr lang="en-US" sz="1900" b="1" dirty="0">
                <a:solidFill>
                  <a:schemeClr val="accent1"/>
                </a:solidFill>
              </a:rPr>
              <a:t>. </a:t>
            </a:r>
            <a:r>
              <a:rPr lang="en-US" sz="1900" b="1" dirty="0" err="1">
                <a:solidFill>
                  <a:schemeClr val="accent1"/>
                </a:solidFill>
              </a:rPr>
              <a:t>Широко</a:t>
            </a:r>
            <a:r>
              <a:rPr lang="en-US" sz="1900" b="1" dirty="0">
                <a:solidFill>
                  <a:schemeClr val="accent1"/>
                </a:solidFill>
              </a:rPr>
              <a:t> </a:t>
            </a:r>
            <a:r>
              <a:rPr lang="en-US" sz="1900" b="1" dirty="0" err="1">
                <a:solidFill>
                  <a:schemeClr val="accent1"/>
                </a:solidFill>
              </a:rPr>
              <a:t>представлено</a:t>
            </a:r>
            <a:r>
              <a:rPr lang="en-US" sz="1900" b="1" dirty="0">
                <a:solidFill>
                  <a:schemeClr val="accent1"/>
                </a:solidFill>
              </a:rPr>
              <a:t> и </a:t>
            </a:r>
            <a:r>
              <a:rPr lang="en-US" sz="1900" b="1" dirty="0" err="1">
                <a:solidFill>
                  <a:schemeClr val="accent1"/>
                </a:solidFill>
              </a:rPr>
              <a:t>садоводство</a:t>
            </a:r>
            <a:r>
              <a:rPr lang="en-US" sz="1900" b="1" dirty="0">
                <a:solidFill>
                  <a:schemeClr val="accent1"/>
                </a:solidFill>
              </a:rPr>
              <a:t>, </a:t>
            </a:r>
            <a:r>
              <a:rPr lang="en-US" sz="1900" b="1" dirty="0" err="1">
                <a:solidFill>
                  <a:schemeClr val="accent1"/>
                </a:solidFill>
              </a:rPr>
              <a:t>виноградарство</a:t>
            </a:r>
            <a:r>
              <a:rPr lang="en-US" sz="1900" b="1" dirty="0">
                <a:solidFill>
                  <a:schemeClr val="accent1"/>
                </a:solidFill>
              </a:rPr>
              <a:t>, </a:t>
            </a:r>
            <a:r>
              <a:rPr lang="en-US" sz="1900" b="1" dirty="0" err="1">
                <a:solidFill>
                  <a:schemeClr val="accent1"/>
                </a:solidFill>
              </a:rPr>
              <a:t>пчеловодство</a:t>
            </a:r>
            <a:endParaRPr lang="en-US" sz="1900" b="1" dirty="0" err="1">
              <a:solidFill>
                <a:schemeClr val="accent1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xmlns="" val="388839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8E018FD-C88A-D9C6-6BCF-10181C9F7EB6}"/>
              </a:ext>
            </a:extLst>
          </p:cNvPr>
          <p:cNvSpPr txBox="1"/>
          <p:nvPr/>
        </p:nvSpPr>
        <p:spPr>
          <a:xfrm>
            <a:off x="7242658" y="413426"/>
            <a:ext cx="4305125" cy="529789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/>
              <a:buChar char="Ø"/>
            </a:pPr>
            <a:r>
              <a:rPr lang="en-US" sz="1400" dirty="0"/>
              <a:t/>
            </a:r>
            <a:br>
              <a:rPr lang="en-US" sz="1400" dirty="0"/>
            </a:br>
            <a:r>
              <a:rPr lang="en-US" b="1" dirty="0">
                <a:solidFill>
                  <a:schemeClr val="accent1"/>
                </a:solidFill>
              </a:rPr>
              <a:t>В </a:t>
            </a:r>
            <a:r>
              <a:rPr lang="en-US" b="1" dirty="0" err="1">
                <a:solidFill>
                  <a:schemeClr val="accent1"/>
                </a:solidFill>
              </a:rPr>
              <a:t>послевоенное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время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высокими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темпами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развивалась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перерабатывающая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промышленность</a:t>
            </a:r>
            <a:r>
              <a:rPr lang="en-US" b="1" dirty="0">
                <a:solidFill>
                  <a:schemeClr val="accent1"/>
                </a:solidFill>
              </a:rPr>
              <a:t>: </a:t>
            </a:r>
            <a:r>
              <a:rPr lang="en-US" b="1" dirty="0" err="1">
                <a:solidFill>
                  <a:schemeClr val="accent1"/>
                </a:solidFill>
              </a:rPr>
              <a:t>практически</a:t>
            </a:r>
            <a:r>
              <a:rPr lang="en-US" b="1" dirty="0">
                <a:solidFill>
                  <a:schemeClr val="accent1"/>
                </a:solidFill>
              </a:rPr>
              <a:t> в </a:t>
            </a:r>
            <a:r>
              <a:rPr lang="en-US" b="1" dirty="0" err="1">
                <a:solidFill>
                  <a:schemeClr val="accent1"/>
                </a:solidFill>
              </a:rPr>
              <a:t>каждом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городе</a:t>
            </a:r>
            <a:r>
              <a:rPr lang="en-US" b="1" dirty="0">
                <a:solidFill>
                  <a:schemeClr val="accent1"/>
                </a:solidFill>
              </a:rPr>
              <a:t> и </a:t>
            </a:r>
            <a:r>
              <a:rPr lang="en-US" b="1" dirty="0" err="1">
                <a:solidFill>
                  <a:schemeClr val="accent1"/>
                </a:solidFill>
              </a:rPr>
              <a:t>районе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функционировали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молокозаводы</a:t>
            </a:r>
            <a:r>
              <a:rPr lang="en-US" b="1" dirty="0">
                <a:solidFill>
                  <a:schemeClr val="accent1"/>
                </a:solidFill>
              </a:rPr>
              <a:t>, </a:t>
            </a:r>
            <a:r>
              <a:rPr lang="en-US" b="1" dirty="0" err="1">
                <a:solidFill>
                  <a:schemeClr val="accent1"/>
                </a:solidFill>
              </a:rPr>
              <a:t>мясоптицекомбинаты</a:t>
            </a:r>
            <a:r>
              <a:rPr lang="en-US" b="1" dirty="0">
                <a:solidFill>
                  <a:schemeClr val="accent1"/>
                </a:solidFill>
              </a:rPr>
              <a:t>, </a:t>
            </a:r>
            <a:r>
              <a:rPr lang="en-US" b="1" dirty="0" err="1">
                <a:solidFill>
                  <a:schemeClr val="accent1"/>
                </a:solidFill>
              </a:rPr>
              <a:t>пищекомбинаты</a:t>
            </a:r>
            <a:r>
              <a:rPr lang="en-US" b="1" dirty="0">
                <a:solidFill>
                  <a:schemeClr val="accent1"/>
                </a:solidFill>
              </a:rPr>
              <a:t>. В </a:t>
            </a:r>
            <a:r>
              <a:rPr lang="en-US" b="1" dirty="0" err="1">
                <a:solidFill>
                  <a:schemeClr val="accent1"/>
                </a:solidFill>
              </a:rPr>
              <a:t>общем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объеме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промышленного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производства</a:t>
            </a:r>
            <a:r>
              <a:rPr lang="en-US" b="1" dirty="0">
                <a:solidFill>
                  <a:schemeClr val="accent1"/>
                </a:solidFill>
              </a:rPr>
              <a:t> 94% </a:t>
            </a:r>
            <a:r>
              <a:rPr lang="en-US" b="1" dirty="0" err="1">
                <a:solidFill>
                  <a:schemeClr val="accent1"/>
                </a:solidFill>
              </a:rPr>
              <a:t>приходилось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на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обрабатывающие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отрасли</a:t>
            </a:r>
            <a:r>
              <a:rPr lang="en-US" b="1" dirty="0">
                <a:solidFill>
                  <a:schemeClr val="accent1"/>
                </a:solidFill>
              </a:rPr>
              <a:t>. В </a:t>
            </a:r>
            <a:r>
              <a:rPr lang="en-US" b="1" dirty="0" err="1">
                <a:solidFill>
                  <a:schemeClr val="accent1"/>
                </a:solidFill>
              </a:rPr>
              <a:t>то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же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время</a:t>
            </a:r>
            <a:r>
              <a:rPr lang="en-US" b="1" dirty="0">
                <a:solidFill>
                  <a:schemeClr val="accent1"/>
                </a:solidFill>
              </a:rPr>
              <a:t> в </a:t>
            </a:r>
            <a:r>
              <a:rPr lang="en-US" b="1" dirty="0" err="1">
                <a:solidFill>
                  <a:schemeClr val="accent1"/>
                </a:solidFill>
              </a:rPr>
              <a:t>структуре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обрабатывающих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производств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наибольшая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доля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приходилась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на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промышленность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текстильную</a:t>
            </a:r>
            <a:r>
              <a:rPr lang="en-US" b="1" dirty="0">
                <a:solidFill>
                  <a:schemeClr val="accent1"/>
                </a:solidFill>
              </a:rPr>
              <a:t> – 39%, </a:t>
            </a:r>
            <a:r>
              <a:rPr lang="en-US" b="1" dirty="0" err="1">
                <a:solidFill>
                  <a:schemeClr val="accent1"/>
                </a:solidFill>
              </a:rPr>
              <a:t>пищевую</a:t>
            </a:r>
            <a:r>
              <a:rPr lang="en-US" b="1" dirty="0">
                <a:solidFill>
                  <a:schemeClr val="accent1"/>
                </a:solidFill>
              </a:rPr>
              <a:t> – 25% и </a:t>
            </a:r>
            <a:r>
              <a:rPr lang="en-US" b="1" dirty="0" err="1">
                <a:solidFill>
                  <a:schemeClr val="accent1"/>
                </a:solidFill>
              </a:rPr>
              <a:t>на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машиностроение</a:t>
            </a:r>
            <a:r>
              <a:rPr lang="en-US" b="1" dirty="0">
                <a:solidFill>
                  <a:schemeClr val="accent1"/>
                </a:solidFill>
              </a:rPr>
              <a:t> – 17%.</a:t>
            </a:r>
            <a:endParaRPr lang="ru-RU" b="1" dirty="0">
              <a:solidFill>
                <a:schemeClr val="accent1"/>
              </a:solidFill>
              <a:cs typeface="Calibri" panose="020F0502020204030204"/>
            </a:endParaRPr>
          </a:p>
        </p:txBody>
      </p:sp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F67A9F1-4A9D-AD7B-BF37-8501BBCDEA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5463" y="960002"/>
            <a:ext cx="2743200" cy="4031311"/>
          </a:xfrm>
          <a:prstGeom prst="rect">
            <a:avLst/>
          </a:prstGeom>
        </p:spPr>
      </p:pic>
      <p:pic>
        <p:nvPicPr>
          <p:cNvPr id="7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ADEE43C-7435-6291-6F53-2B6A845C64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6375" y="956957"/>
            <a:ext cx="2743200" cy="40181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3744AA-588A-41AF-C4AA-938055DACF87}"/>
              </a:ext>
            </a:extLst>
          </p:cNvPr>
          <p:cNvSpPr txBox="1"/>
          <p:nvPr/>
        </p:nvSpPr>
        <p:spPr>
          <a:xfrm>
            <a:off x="916329" y="4977114"/>
            <a:ext cx="267182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Письмо председателя Ставропольского крайисполкома</a:t>
            </a:r>
            <a:r>
              <a:rPr lang="ru-RU" sz="1100" b="1" dirty="0">
                <a:ea typeface="+mn-lt"/>
                <a:cs typeface="+mn-lt"/>
              </a:rPr>
              <a:t/>
            </a:r>
            <a:br>
              <a:rPr lang="ru-RU" sz="1100" b="1" dirty="0">
                <a:ea typeface="+mn-lt"/>
                <a:cs typeface="+mn-lt"/>
              </a:rPr>
            </a:br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A. Баранова и секретаря крайкома ВКП(б) И. Бойцова председателю Совета Министров СССР И.В. Сталину о разрешении строительства газопровода</a:t>
            </a:r>
            <a:endParaRPr lang="ru-RU" sz="1100" b="1" dirty="0">
              <a:solidFill>
                <a:schemeClr val="accent1"/>
              </a:solidFill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8E70358-A272-8275-1FB6-0181CFE67707}"/>
              </a:ext>
            </a:extLst>
          </p:cNvPr>
          <p:cNvSpPr txBox="1"/>
          <p:nvPr/>
        </p:nvSpPr>
        <p:spPr>
          <a:xfrm>
            <a:off x="4128303" y="4938531"/>
            <a:ext cx="272969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Распоряжение Совета Министров СССР о представлении предложений по использованию природного газа Сенгилеевского месторождения и строительству газопровода в Ставрополе. 18 июня 1949 года.</a:t>
            </a:r>
            <a:endParaRPr lang="ru-RU" sz="1100" b="1">
              <a:solidFill>
                <a:schemeClr val="accent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36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D25F302-27C5-414F-97F8-6EA0A6C028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внутренний, потолок, ресторан&#10;&#10;Автоматически созданное описание">
            <a:extLst>
              <a:ext uri="{FF2B5EF4-FFF2-40B4-BE49-F238E27FC236}">
                <a16:creationId xmlns:a16="http://schemas.microsoft.com/office/drawing/2014/main" xmlns="" id="{AA302120-CB76-EA63-159B-6DE783CB0F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49609" y="741888"/>
            <a:ext cx="3438442" cy="2376666"/>
          </a:xfrm>
          <a:prstGeom prst="rect">
            <a:avLst/>
          </a:prstGeom>
        </p:spPr>
      </p:pic>
      <p:pic>
        <p:nvPicPr>
          <p:cNvPr id="3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3A683A6-2839-CD3F-3DE9-F9BE958ACBF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054" y="477677"/>
            <a:ext cx="3234546" cy="5189652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830A36F8-48C2-4842-A87B-8CE8DF4E7F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45A97E-F034-1612-A141-9FF6316033D2}"/>
              </a:ext>
            </a:extLst>
          </p:cNvPr>
          <p:cNvSpPr txBox="1"/>
          <p:nvPr/>
        </p:nvSpPr>
        <p:spPr>
          <a:xfrm>
            <a:off x="5633336" y="3962819"/>
            <a:ext cx="5440181" cy="27281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</a:rPr>
              <a:t>В 1962 </a:t>
            </a:r>
            <a:r>
              <a:rPr lang="en-US" sz="1400" b="1" dirty="0" err="1">
                <a:solidFill>
                  <a:schemeClr val="accent1"/>
                </a:solidFill>
              </a:rPr>
              <a:t>году</a:t>
            </a:r>
            <a:r>
              <a:rPr lang="en-US" sz="1400" b="1" dirty="0">
                <a:solidFill>
                  <a:schemeClr val="accent1"/>
                </a:solidFill>
              </a:rPr>
              <a:t> в </a:t>
            </a:r>
            <a:r>
              <a:rPr lang="en-US" sz="1400" b="1" dirty="0" err="1">
                <a:solidFill>
                  <a:schemeClr val="accent1"/>
                </a:solidFill>
              </a:rPr>
              <a:t>Невинномысске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построен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азотно-туковый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завод</a:t>
            </a:r>
            <a:r>
              <a:rPr lang="en-US" sz="1400" b="1" dirty="0">
                <a:solidFill>
                  <a:schemeClr val="accent1"/>
                </a:solidFill>
              </a:rPr>
              <a:t>, в 1963 </a:t>
            </a:r>
            <a:r>
              <a:rPr lang="en-US" sz="1400" b="1" dirty="0" err="1">
                <a:solidFill>
                  <a:schemeClr val="accent1"/>
                </a:solidFill>
              </a:rPr>
              <a:t>году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он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преобразован</a:t>
            </a:r>
            <a:r>
              <a:rPr lang="en-US" sz="1400" b="1" dirty="0">
                <a:solidFill>
                  <a:schemeClr val="accent1"/>
                </a:solidFill>
              </a:rPr>
              <a:t> в </a:t>
            </a:r>
            <a:r>
              <a:rPr lang="en-US" sz="1400" b="1" dirty="0" err="1">
                <a:solidFill>
                  <a:schemeClr val="accent1"/>
                </a:solidFill>
              </a:rPr>
              <a:t>химический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комбинат</a:t>
            </a:r>
            <a:r>
              <a:rPr lang="en-US" sz="1400" b="1" dirty="0">
                <a:solidFill>
                  <a:schemeClr val="accent1"/>
                </a:solidFill>
              </a:rPr>
              <a:t>, в 1975 – в </a:t>
            </a:r>
            <a:r>
              <a:rPr lang="en-US" sz="1400" b="1" dirty="0" err="1">
                <a:solidFill>
                  <a:schemeClr val="accent1"/>
                </a:solidFill>
              </a:rPr>
              <a:t>Невинномысское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производственное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объединение</a:t>
            </a:r>
            <a:r>
              <a:rPr lang="en-US" sz="1400" b="1" dirty="0">
                <a:solidFill>
                  <a:schemeClr val="accent1"/>
                </a:solidFill>
              </a:rPr>
              <a:t> «</a:t>
            </a:r>
            <a:r>
              <a:rPr lang="en-US" sz="1400" b="1" dirty="0" err="1">
                <a:solidFill>
                  <a:schemeClr val="accent1"/>
                </a:solidFill>
              </a:rPr>
              <a:t>Азот</a:t>
            </a:r>
            <a:r>
              <a:rPr lang="en-US" sz="1400" b="1" dirty="0">
                <a:solidFill>
                  <a:schemeClr val="accent1"/>
                </a:solidFill>
              </a:rPr>
              <a:t>», </a:t>
            </a:r>
            <a:r>
              <a:rPr lang="en-US" sz="1400" b="1" dirty="0" err="1">
                <a:solidFill>
                  <a:schemeClr val="accent1"/>
                </a:solidFill>
              </a:rPr>
              <a:t>на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основе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которого</a:t>
            </a:r>
            <a:r>
              <a:rPr lang="en-US" sz="1400" b="1" dirty="0">
                <a:solidFill>
                  <a:schemeClr val="accent1"/>
                </a:solidFill>
              </a:rPr>
              <a:t> в 1992 </a:t>
            </a:r>
            <a:r>
              <a:rPr lang="en-US" sz="1400" b="1" dirty="0" err="1">
                <a:solidFill>
                  <a:schemeClr val="accent1"/>
                </a:solidFill>
              </a:rPr>
              <a:t>году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организовано</a:t>
            </a:r>
            <a:r>
              <a:rPr lang="en-US" sz="1400" b="1" dirty="0">
                <a:solidFill>
                  <a:schemeClr val="accent1"/>
                </a:solidFill>
              </a:rPr>
              <a:t> ОАО «</a:t>
            </a:r>
            <a:r>
              <a:rPr lang="en-US" sz="1400" b="1" dirty="0" err="1">
                <a:solidFill>
                  <a:schemeClr val="accent1"/>
                </a:solidFill>
              </a:rPr>
              <a:t>Невинномысский</a:t>
            </a:r>
            <a:r>
              <a:rPr lang="en-US" sz="1400" b="1" dirty="0">
                <a:solidFill>
                  <a:schemeClr val="accent1"/>
                </a:solidFill>
              </a:rPr>
              <a:t> «</a:t>
            </a:r>
            <a:r>
              <a:rPr lang="en-US" sz="1400" b="1" dirty="0" err="1">
                <a:solidFill>
                  <a:schemeClr val="accent1"/>
                </a:solidFill>
              </a:rPr>
              <a:t>Азот</a:t>
            </a:r>
            <a:r>
              <a:rPr lang="en-US" sz="1400" b="1" dirty="0">
                <a:solidFill>
                  <a:schemeClr val="accent1"/>
                </a:solidFill>
              </a:rPr>
              <a:t>». </a:t>
            </a:r>
            <a:r>
              <a:rPr lang="en-US" sz="1400" b="1" dirty="0" err="1">
                <a:solidFill>
                  <a:schemeClr val="accent1"/>
                </a:solidFill>
              </a:rPr>
              <a:t>Он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является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одним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из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крупнейших</a:t>
            </a:r>
            <a:r>
              <a:rPr lang="en-US" sz="1400" b="1" dirty="0">
                <a:solidFill>
                  <a:schemeClr val="accent1"/>
                </a:solidFill>
              </a:rPr>
              <a:t> в </a:t>
            </a:r>
            <a:r>
              <a:rPr lang="en-US" sz="1400" b="1" dirty="0" err="1">
                <a:solidFill>
                  <a:schemeClr val="accent1"/>
                </a:solidFill>
              </a:rPr>
              <a:t>России</a:t>
            </a:r>
            <a:r>
              <a:rPr lang="en-US" sz="1400" b="1" dirty="0">
                <a:solidFill>
                  <a:schemeClr val="accent1"/>
                </a:solidFill>
              </a:rPr>
              <a:t> и </a:t>
            </a:r>
            <a:r>
              <a:rPr lang="en-US" sz="1400" b="1" dirty="0" err="1">
                <a:solidFill>
                  <a:schemeClr val="accent1"/>
                </a:solidFill>
              </a:rPr>
              <a:t>основным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на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Северном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Кавказе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производителем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минеральных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удобрений</a:t>
            </a:r>
            <a:r>
              <a:rPr lang="en-US" sz="1400" b="1" dirty="0">
                <a:solidFill>
                  <a:schemeClr val="accent1"/>
                </a:solidFill>
              </a:rPr>
              <a:t>. </a:t>
            </a:r>
            <a:r>
              <a:rPr lang="en-US" sz="1400" b="1" dirty="0" err="1">
                <a:solidFill>
                  <a:schemeClr val="accent1"/>
                </a:solidFill>
              </a:rPr>
              <a:t>Предприятие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выпускает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более</a:t>
            </a:r>
            <a:r>
              <a:rPr lang="en-US" sz="1400" b="1" dirty="0">
                <a:solidFill>
                  <a:schemeClr val="accent1"/>
                </a:solidFill>
              </a:rPr>
              <a:t> 100 </a:t>
            </a:r>
            <a:r>
              <a:rPr lang="en-US" sz="1400" b="1" dirty="0" err="1">
                <a:solidFill>
                  <a:schemeClr val="accent1"/>
                </a:solidFill>
              </a:rPr>
              <a:t>наименований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товарной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продукции</a:t>
            </a:r>
            <a:r>
              <a:rPr lang="en-US" sz="1400" b="1" dirty="0">
                <a:solidFill>
                  <a:schemeClr val="accent1"/>
                </a:solidFill>
              </a:rPr>
              <a:t>, </a:t>
            </a:r>
            <a:r>
              <a:rPr lang="en-US" sz="1400" b="1" dirty="0" err="1">
                <a:solidFill>
                  <a:schemeClr val="accent1"/>
                </a:solidFill>
              </a:rPr>
              <a:t>соответствующей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мировым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стандартам</a:t>
            </a:r>
            <a:r>
              <a:rPr lang="en-US" sz="1400" b="1" dirty="0">
                <a:solidFill>
                  <a:schemeClr val="accent1"/>
                </a:solidFill>
              </a:rPr>
              <a:t>. </a:t>
            </a:r>
            <a:r>
              <a:rPr lang="en-US" sz="1400" b="1" dirty="0" err="1">
                <a:solidFill>
                  <a:schemeClr val="accent1"/>
                </a:solidFill>
              </a:rPr>
              <a:t>Невинномысский</a:t>
            </a:r>
            <a:r>
              <a:rPr lang="en-US" sz="1400" b="1" dirty="0">
                <a:solidFill>
                  <a:schemeClr val="accent1"/>
                </a:solidFill>
              </a:rPr>
              <a:t> «</a:t>
            </a:r>
            <a:r>
              <a:rPr lang="en-US" sz="1400" b="1" dirty="0" err="1">
                <a:solidFill>
                  <a:schemeClr val="accent1"/>
                </a:solidFill>
              </a:rPr>
              <a:t>Азот</a:t>
            </a:r>
            <a:r>
              <a:rPr lang="en-US" sz="1400" b="1" dirty="0">
                <a:solidFill>
                  <a:schemeClr val="accent1"/>
                </a:solidFill>
              </a:rPr>
              <a:t>» </a:t>
            </a:r>
            <a:r>
              <a:rPr lang="en-US" sz="1400" b="1" dirty="0" err="1">
                <a:solidFill>
                  <a:schemeClr val="accent1"/>
                </a:solidFill>
              </a:rPr>
              <a:t>представляет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свою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продукцию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на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региональный</a:t>
            </a:r>
            <a:r>
              <a:rPr lang="en-US" sz="1400" b="1" dirty="0">
                <a:solidFill>
                  <a:schemeClr val="accent1"/>
                </a:solidFill>
              </a:rPr>
              <a:t> и </a:t>
            </a:r>
            <a:r>
              <a:rPr lang="en-US" sz="1400" b="1" dirty="0" err="1">
                <a:solidFill>
                  <a:schemeClr val="accent1"/>
                </a:solidFill>
              </a:rPr>
              <a:t>российский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рынки</a:t>
            </a:r>
            <a:r>
              <a:rPr lang="en-US" sz="1400" b="1" dirty="0">
                <a:solidFill>
                  <a:schemeClr val="accent1"/>
                </a:solidFill>
              </a:rPr>
              <a:t>, а </a:t>
            </a:r>
            <a:r>
              <a:rPr lang="en-US" sz="1400" b="1" dirty="0" err="1">
                <a:solidFill>
                  <a:schemeClr val="accent1"/>
                </a:solidFill>
              </a:rPr>
              <a:t>также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за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</a:rPr>
              <a:t>рубежом</a:t>
            </a:r>
            <a:r>
              <a:rPr lang="en-US" sz="1400" b="1" dirty="0">
                <a:solidFill>
                  <a:schemeClr val="accent1"/>
                </a:solidFill>
              </a:rPr>
              <a:t>.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2DA2EE4-2707-429F-5697-DDBB528E07CE}"/>
              </a:ext>
            </a:extLst>
          </p:cNvPr>
          <p:cNvSpPr txBox="1"/>
          <p:nvPr/>
        </p:nvSpPr>
        <p:spPr>
          <a:xfrm>
            <a:off x="838199" y="5667374"/>
            <a:ext cx="3209925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Постановление Ставропольского совнархоза об организации Невинномысского химического комбината. 10 января 1963 года.</a:t>
            </a:r>
            <a:endParaRPr lang="ru-RU" sz="1100" dirty="0">
              <a:solidFill>
                <a:schemeClr val="accent1"/>
              </a:solidFill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E2B5497-FC69-A827-FA04-C43E7DB145CB}"/>
              </a:ext>
            </a:extLst>
          </p:cNvPr>
          <p:cNvSpPr txBox="1"/>
          <p:nvPr/>
        </p:nvSpPr>
        <p:spPr>
          <a:xfrm>
            <a:off x="6534150" y="3076575"/>
            <a:ext cx="344805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Центральный пульт управления аммиачного производства Невинномысского азотно-тукового завода. 1960-е годы.</a:t>
            </a:r>
            <a:endParaRPr lang="ru-RU" sz="1100" b="1" dirty="0">
              <a:solidFill>
                <a:schemeClr val="accent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4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DD2FB2EF-7C60-E467-4237-204D677473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1949" y="1174581"/>
            <a:ext cx="2192584" cy="3526967"/>
          </a:xfrm>
          <a:prstGeom prst="rect">
            <a:avLst/>
          </a:prstGeom>
        </p:spPr>
      </p:pic>
      <p:pic>
        <p:nvPicPr>
          <p:cNvPr id="3" name="Рисунок 3" descr="Изображение выглядит как текст, газета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xmlns="" id="{60D8F8A9-145E-AE3D-B510-ED8B188E38F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158" y="1174581"/>
            <a:ext cx="2319572" cy="3533116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EA70559-7757-5BBA-E33D-13758ABB999C}"/>
              </a:ext>
            </a:extLst>
          </p:cNvPr>
          <p:cNvSpPr txBox="1"/>
          <p:nvPr/>
        </p:nvSpPr>
        <p:spPr>
          <a:xfrm>
            <a:off x="6644633" y="1107907"/>
            <a:ext cx="4381325" cy="490471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accent1"/>
                </a:solidFill>
              </a:rPr>
              <a:t>В 1970-1990-е </a:t>
            </a:r>
            <a:r>
              <a:rPr lang="en-US" sz="2000" b="1" dirty="0" err="1">
                <a:solidFill>
                  <a:schemeClr val="accent1"/>
                </a:solidFill>
              </a:rPr>
              <a:t>годы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построено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более</a:t>
            </a:r>
            <a:r>
              <a:rPr lang="en-US" sz="2000" b="1" dirty="0">
                <a:solidFill>
                  <a:schemeClr val="accent1"/>
                </a:solidFill>
              </a:rPr>
              <a:t> 50 </a:t>
            </a:r>
            <a:r>
              <a:rPr lang="en-US" sz="2000" b="1" dirty="0" err="1">
                <a:solidFill>
                  <a:schemeClr val="accent1"/>
                </a:solidFill>
              </a:rPr>
              <a:t>предприятий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созданы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местная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промышленность</a:t>
            </a:r>
            <a:r>
              <a:rPr lang="en-US" sz="2000" b="1" dirty="0">
                <a:solidFill>
                  <a:schemeClr val="accent1"/>
                </a:solidFill>
              </a:rPr>
              <a:t> и </a:t>
            </a:r>
            <a:r>
              <a:rPr lang="en-US" sz="2000" b="1" dirty="0" err="1">
                <a:solidFill>
                  <a:schemeClr val="accent1"/>
                </a:solidFill>
              </a:rPr>
              <a:t>деревообрабатывающая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отрасль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  <a:r>
              <a:rPr lang="en-US" sz="2000" b="1" dirty="0" err="1">
                <a:solidFill>
                  <a:schemeClr val="accent1"/>
                </a:solidFill>
              </a:rPr>
              <a:t>Такие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предприятия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как</a:t>
            </a:r>
            <a:r>
              <a:rPr lang="en-US" sz="2000" b="1" dirty="0">
                <a:solidFill>
                  <a:schemeClr val="accent1"/>
                </a:solidFill>
              </a:rPr>
              <a:t> «</a:t>
            </a:r>
            <a:r>
              <a:rPr lang="en-US" sz="2000" b="1" dirty="0" err="1">
                <a:solidFill>
                  <a:schemeClr val="accent1"/>
                </a:solidFill>
              </a:rPr>
              <a:t>АрЗиЛ</a:t>
            </a:r>
            <a:r>
              <a:rPr lang="en-US" sz="2000" b="1" dirty="0">
                <a:solidFill>
                  <a:schemeClr val="accent1"/>
                </a:solidFill>
              </a:rPr>
              <a:t>», «</a:t>
            </a:r>
            <a:r>
              <a:rPr lang="en-US" sz="2000" b="1" dirty="0" err="1">
                <a:solidFill>
                  <a:schemeClr val="accent1"/>
                </a:solidFill>
              </a:rPr>
              <a:t>Нептун</a:t>
            </a:r>
            <a:r>
              <a:rPr lang="en-US" sz="2000" b="1" dirty="0">
                <a:solidFill>
                  <a:schemeClr val="accent1"/>
                </a:solidFill>
              </a:rPr>
              <a:t>», «</a:t>
            </a:r>
            <a:r>
              <a:rPr lang="en-US" sz="2000" b="1" dirty="0" err="1">
                <a:solidFill>
                  <a:schemeClr val="accent1"/>
                </a:solidFill>
              </a:rPr>
              <a:t>Сигнал</a:t>
            </a:r>
            <a:r>
              <a:rPr lang="en-US" sz="2000" b="1" dirty="0">
                <a:solidFill>
                  <a:schemeClr val="accent1"/>
                </a:solidFill>
              </a:rPr>
              <a:t>», «</a:t>
            </a:r>
            <a:r>
              <a:rPr lang="en-US" sz="2000" b="1" dirty="0" err="1">
                <a:solidFill>
                  <a:schemeClr val="accent1"/>
                </a:solidFill>
              </a:rPr>
              <a:t>Ставропольполимер</a:t>
            </a:r>
            <a:r>
              <a:rPr lang="en-US" sz="2000" b="1" dirty="0">
                <a:solidFill>
                  <a:schemeClr val="accent1"/>
                </a:solidFill>
              </a:rPr>
              <a:t>», </a:t>
            </a:r>
            <a:r>
              <a:rPr lang="en-US" sz="2000" b="1" dirty="0" err="1">
                <a:solidFill>
                  <a:schemeClr val="accent1"/>
                </a:solidFill>
              </a:rPr>
              <a:t>заводы</a:t>
            </a:r>
            <a:r>
              <a:rPr lang="en-US" sz="2000" b="1" dirty="0">
                <a:solidFill>
                  <a:schemeClr val="accent1"/>
                </a:solidFill>
              </a:rPr>
              <a:t> «</a:t>
            </a:r>
            <a:r>
              <a:rPr lang="en-US" sz="2000" b="1" dirty="0" err="1">
                <a:solidFill>
                  <a:schemeClr val="accent1"/>
                </a:solidFill>
              </a:rPr>
              <a:t>Автоприцеп-КамАЗ</a:t>
            </a:r>
            <a:r>
              <a:rPr lang="en-US" sz="2000" b="1" dirty="0">
                <a:solidFill>
                  <a:schemeClr val="accent1"/>
                </a:solidFill>
              </a:rPr>
              <a:t>», «</a:t>
            </a:r>
            <a:r>
              <a:rPr lang="en-US" sz="2000" b="1" dirty="0" err="1">
                <a:solidFill>
                  <a:schemeClr val="accent1"/>
                </a:solidFill>
              </a:rPr>
              <a:t>Квант</a:t>
            </a:r>
            <a:r>
              <a:rPr lang="en-US" sz="2000" b="1" dirty="0">
                <a:solidFill>
                  <a:schemeClr val="accent1"/>
                </a:solidFill>
              </a:rPr>
              <a:t>», </a:t>
            </a:r>
            <a:r>
              <a:rPr lang="en-US" sz="2000" b="1" dirty="0" err="1">
                <a:solidFill>
                  <a:schemeClr val="accent1"/>
                </a:solidFill>
              </a:rPr>
              <a:t>Ставропольский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завод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поршневых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колец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не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только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стали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флагманами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промышленного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комплекса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края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но</a:t>
            </a:r>
            <a:r>
              <a:rPr lang="en-US" sz="2000" b="1" dirty="0">
                <a:solidFill>
                  <a:schemeClr val="accent1"/>
                </a:solidFill>
              </a:rPr>
              <a:t> и </a:t>
            </a:r>
            <a:r>
              <a:rPr lang="en-US" sz="2000" b="1" dirty="0" err="1">
                <a:solidFill>
                  <a:schemeClr val="accent1"/>
                </a:solidFill>
              </a:rPr>
              <a:t>сыграли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заметную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роль</a:t>
            </a:r>
            <a:r>
              <a:rPr lang="en-US" sz="2000" b="1" dirty="0">
                <a:solidFill>
                  <a:schemeClr val="accent1"/>
                </a:solidFill>
              </a:rPr>
              <a:t> в </a:t>
            </a:r>
            <a:r>
              <a:rPr lang="en-US" sz="2000" b="1" dirty="0" err="1">
                <a:solidFill>
                  <a:schemeClr val="accent1"/>
                </a:solidFill>
              </a:rPr>
              <a:t>экономике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страны</a:t>
            </a:r>
            <a:r>
              <a:rPr lang="en-US" sz="2000" b="1" dirty="0">
                <a:solidFill>
                  <a:schemeClr val="accent1"/>
                </a:solidFill>
              </a:rPr>
              <a:t> в </a:t>
            </a:r>
            <a:r>
              <a:rPr lang="en-US" sz="2000" b="1" dirty="0" err="1">
                <a:solidFill>
                  <a:schemeClr val="accent1"/>
                </a:solidFill>
              </a:rPr>
              <a:t>целом</a:t>
            </a:r>
            <a:r>
              <a:rPr lang="en-US" sz="2000" b="1" dirty="0">
                <a:solidFill>
                  <a:schemeClr val="accent1"/>
                </a:solidFill>
              </a:rPr>
              <a:t>.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2E5688-C48B-5DA1-1645-BEC611891717}"/>
              </a:ext>
            </a:extLst>
          </p:cNvPr>
          <p:cNvSpPr txBox="1"/>
          <p:nvPr/>
        </p:nvSpPr>
        <p:spPr>
          <a:xfrm>
            <a:off x="1019175" y="4705349"/>
            <a:ext cx="2133600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Информация секретаря Ставропольского горкома КПСС В.А. Казначеева в крайком КПСС о развитии Ставропольского завода автомобильный прицепов. 16 июня 1976 года.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2B0AE5-D4E5-4B2B-D113-64BE9176759C}"/>
              </a:ext>
            </a:extLst>
          </p:cNvPr>
          <p:cNvSpPr txBox="1"/>
          <p:nvPr/>
        </p:nvSpPr>
        <p:spPr>
          <a:xfrm>
            <a:off x="3886199" y="4838699"/>
            <a:ext cx="2181225" cy="942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DFC0C5E-ABF1-0EAE-26A7-3BED19EC25DC}"/>
              </a:ext>
            </a:extLst>
          </p:cNvPr>
          <p:cNvSpPr txBox="1"/>
          <p:nvPr/>
        </p:nvSpPr>
        <p:spPr>
          <a:xfrm>
            <a:off x="3809999" y="4705349"/>
            <a:ext cx="2333625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100" b="1" dirty="0">
                <a:solidFill>
                  <a:schemeClr val="accent1"/>
                </a:solidFill>
                <a:ea typeface="+mn-lt"/>
                <a:cs typeface="+mn-lt"/>
              </a:rPr>
              <a:t>Справка секретаря Октябрьского райкома КПСС о работе Ставропольского завода «Электроавтоматика». 3 октября 1972 года.</a:t>
            </a:r>
            <a:endParaRPr lang="ru-RU" sz="1100" b="1" dirty="0">
              <a:solidFill>
                <a:schemeClr val="accent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09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4E8EA5-D913-0A02-7634-36B46F26FF6D}"/>
              </a:ext>
            </a:extLst>
          </p:cNvPr>
          <p:cNvSpPr txBox="1"/>
          <p:nvPr/>
        </p:nvSpPr>
        <p:spPr>
          <a:xfrm>
            <a:off x="5255260" y="1344070"/>
            <a:ext cx="5874423" cy="42079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 err="1">
                <a:solidFill>
                  <a:schemeClr val="accent1"/>
                </a:solidFill>
              </a:rPr>
              <a:t>История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Ставропольского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завода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производству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прицепной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техники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начинается</a:t>
            </a:r>
            <a:r>
              <a:rPr lang="en-US" sz="1600" b="1" dirty="0">
                <a:solidFill>
                  <a:schemeClr val="accent1"/>
                </a:solidFill>
              </a:rPr>
              <a:t> в 1968 </a:t>
            </a:r>
            <a:r>
              <a:rPr lang="en-US" sz="1600" b="1" dirty="0" err="1">
                <a:solidFill>
                  <a:schemeClr val="accent1"/>
                </a:solidFill>
              </a:rPr>
              <a:t>году</a:t>
            </a:r>
            <a:r>
              <a:rPr lang="en-US" sz="1600" b="1" dirty="0">
                <a:solidFill>
                  <a:schemeClr val="accent1"/>
                </a:solidFill>
              </a:rPr>
              <a:t> с </a:t>
            </a:r>
            <a:r>
              <a:rPr lang="en-US" sz="1600" b="1" dirty="0" err="1">
                <a:solidFill>
                  <a:schemeClr val="accent1"/>
                </a:solidFill>
              </a:rPr>
              <a:t>серийного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производства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бортовых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полуприцепов</a:t>
            </a:r>
            <a:r>
              <a:rPr lang="en-US" sz="1600" b="1" dirty="0">
                <a:solidFill>
                  <a:schemeClr val="accent1"/>
                </a:solidFill>
              </a:rPr>
              <a:t> к </a:t>
            </a:r>
            <a:r>
              <a:rPr lang="en-US" sz="1600" b="1" dirty="0" err="1">
                <a:solidFill>
                  <a:schemeClr val="accent1"/>
                </a:solidFill>
              </a:rPr>
              <a:t>автомобилям</a:t>
            </a:r>
            <a:r>
              <a:rPr lang="en-US" sz="1600" b="1" dirty="0">
                <a:solidFill>
                  <a:schemeClr val="accent1"/>
                </a:solidFill>
              </a:rPr>
              <a:t> ЗИЛ и КОЛХИДА. С 1976 </a:t>
            </a:r>
            <a:r>
              <a:rPr lang="en-US" sz="1600" b="1" dirty="0" err="1">
                <a:solidFill>
                  <a:schemeClr val="accent1"/>
                </a:solidFill>
              </a:rPr>
              <a:t>года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Ставропольский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завод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автоприцепов</a:t>
            </a:r>
            <a:r>
              <a:rPr lang="en-US" sz="1600" b="1" dirty="0">
                <a:solidFill>
                  <a:schemeClr val="accent1"/>
                </a:solidFill>
              </a:rPr>
              <a:t> (СЗАП) </a:t>
            </a:r>
            <a:r>
              <a:rPr lang="en-US" sz="1600" b="1" dirty="0" err="1">
                <a:solidFill>
                  <a:schemeClr val="accent1"/>
                </a:solidFill>
              </a:rPr>
              <a:t>включен</a:t>
            </a:r>
            <a:r>
              <a:rPr lang="en-US" sz="1600" b="1" dirty="0">
                <a:solidFill>
                  <a:schemeClr val="accent1"/>
                </a:solidFill>
              </a:rPr>
              <a:t> в </a:t>
            </a:r>
            <a:r>
              <a:rPr lang="en-US" sz="1600" b="1" dirty="0" err="1">
                <a:solidFill>
                  <a:schemeClr val="accent1"/>
                </a:solidFill>
              </a:rPr>
              <a:t>состав</a:t>
            </a:r>
            <a:r>
              <a:rPr lang="en-US" sz="1600" b="1" dirty="0">
                <a:solidFill>
                  <a:schemeClr val="accent1"/>
                </a:solidFill>
              </a:rPr>
              <a:t> Камского </a:t>
            </a:r>
            <a:r>
              <a:rPr lang="en-US" sz="1600" b="1" dirty="0" err="1">
                <a:solidFill>
                  <a:schemeClr val="accent1"/>
                </a:solidFill>
              </a:rPr>
              <a:t>объединения</a:t>
            </a:r>
            <a:r>
              <a:rPr lang="en-US" sz="1600" b="1" dirty="0">
                <a:solidFill>
                  <a:schemeClr val="accent1"/>
                </a:solidFill>
              </a:rPr>
              <a:t> и </a:t>
            </a:r>
            <a:r>
              <a:rPr lang="en-US" sz="1600" b="1" dirty="0" err="1">
                <a:solidFill>
                  <a:schemeClr val="accent1"/>
                </a:solidFill>
              </a:rPr>
              <a:t>перепрофилирован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производство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прицепной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техники</a:t>
            </a:r>
            <a:r>
              <a:rPr lang="en-US" sz="1600" b="1" dirty="0">
                <a:solidFill>
                  <a:schemeClr val="accent1"/>
                </a:solidFill>
              </a:rPr>
              <a:t> к </a:t>
            </a:r>
            <a:r>
              <a:rPr lang="en-US" sz="1600" b="1" dirty="0" err="1">
                <a:solidFill>
                  <a:schemeClr val="accent1"/>
                </a:solidFill>
              </a:rPr>
              <a:t>автомобилям</a:t>
            </a:r>
            <a:r>
              <a:rPr lang="en-US" sz="1600" b="1" dirty="0">
                <a:solidFill>
                  <a:schemeClr val="accent1"/>
                </a:solidFill>
              </a:rPr>
              <a:t> КАМАЗ. </a:t>
            </a:r>
            <a:r>
              <a:rPr lang="en-US" sz="1600" b="1" dirty="0" err="1">
                <a:solidFill>
                  <a:schemeClr val="accent1"/>
                </a:solidFill>
              </a:rPr>
              <a:t>Сегодня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основа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специализации</a:t>
            </a:r>
            <a:r>
              <a:rPr lang="en-US" sz="1600" b="1" dirty="0">
                <a:solidFill>
                  <a:schemeClr val="accent1"/>
                </a:solidFill>
              </a:rPr>
              <a:t> ОАО «</a:t>
            </a:r>
            <a:r>
              <a:rPr lang="en-US" sz="1600" b="1" dirty="0" err="1">
                <a:solidFill>
                  <a:schemeClr val="accent1"/>
                </a:solidFill>
              </a:rPr>
              <a:t>Автоприцеп</a:t>
            </a:r>
            <a:r>
              <a:rPr lang="en-US" sz="1600" b="1" dirty="0">
                <a:solidFill>
                  <a:schemeClr val="accent1"/>
                </a:solidFill>
              </a:rPr>
              <a:t>-КАМАЗ» – </a:t>
            </a:r>
            <a:r>
              <a:rPr lang="en-US" sz="1600" b="1" dirty="0" err="1">
                <a:solidFill>
                  <a:schemeClr val="accent1"/>
                </a:solidFill>
              </a:rPr>
              <a:t>изготовление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прицепов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для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нужд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сельского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хозяйства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строительства</a:t>
            </a:r>
            <a:r>
              <a:rPr lang="en-US" sz="1600" b="1" dirty="0">
                <a:solidFill>
                  <a:schemeClr val="accent1"/>
                </a:solidFill>
              </a:rPr>
              <a:t> и </a:t>
            </a:r>
            <a:r>
              <a:rPr lang="en-US" sz="1600" b="1" dirty="0" err="1">
                <a:solidFill>
                  <a:schemeClr val="accent1"/>
                </a:solidFill>
              </a:rPr>
              <a:t>других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отраслей</a:t>
            </a:r>
            <a:r>
              <a:rPr lang="en-US" sz="1600" b="1" dirty="0">
                <a:solidFill>
                  <a:schemeClr val="accent1"/>
                </a:solidFill>
              </a:rPr>
              <a:t>, </a:t>
            </a:r>
            <a:r>
              <a:rPr lang="en-US" sz="1600" b="1" dirty="0" err="1">
                <a:solidFill>
                  <a:schemeClr val="accent1"/>
                </a:solidFill>
              </a:rPr>
              <a:t>связанных</a:t>
            </a:r>
            <a:r>
              <a:rPr lang="en-US" sz="1600" b="1" dirty="0">
                <a:solidFill>
                  <a:schemeClr val="accent1"/>
                </a:solidFill>
              </a:rPr>
              <a:t> с </a:t>
            </a:r>
            <a:r>
              <a:rPr lang="en-US" sz="1600" b="1" dirty="0" err="1">
                <a:solidFill>
                  <a:schemeClr val="accent1"/>
                </a:solidFill>
              </a:rPr>
              <a:t>грузоперевозками</a:t>
            </a:r>
            <a:r>
              <a:rPr lang="en-US" sz="1600" b="1" dirty="0">
                <a:solidFill>
                  <a:schemeClr val="accent1"/>
                </a:solidFill>
              </a:rPr>
              <a:t>. </a:t>
            </a:r>
            <a:r>
              <a:rPr lang="en-US" sz="1600" b="1" dirty="0" err="1">
                <a:solidFill>
                  <a:schemeClr val="accent1"/>
                </a:solidFill>
              </a:rPr>
              <a:t>Перечень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выпускаемой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техники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состоит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из</a:t>
            </a:r>
            <a:r>
              <a:rPr lang="en-US" sz="1600" b="1" dirty="0">
                <a:solidFill>
                  <a:schemeClr val="accent1"/>
                </a:solidFill>
              </a:rPr>
              <a:t> 23 </a:t>
            </a:r>
            <a:r>
              <a:rPr lang="en-US" sz="1600" b="1" dirty="0" err="1">
                <a:solidFill>
                  <a:schemeClr val="accent1"/>
                </a:solidFill>
              </a:rPr>
              <a:t>базовых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моделей</a:t>
            </a:r>
            <a:r>
              <a:rPr lang="en-US" sz="1600" b="1" dirty="0">
                <a:solidFill>
                  <a:schemeClr val="accent1"/>
                </a:solidFill>
              </a:rPr>
              <a:t> и </a:t>
            </a:r>
            <a:r>
              <a:rPr lang="en-US" sz="1600" b="1" dirty="0" err="1">
                <a:solidFill>
                  <a:schemeClr val="accent1"/>
                </a:solidFill>
              </a:rPr>
              <a:t>восьмидесяти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их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модификаций</a:t>
            </a:r>
            <a:r>
              <a:rPr lang="en-US" sz="1600" b="1" dirty="0">
                <a:solidFill>
                  <a:schemeClr val="accent1"/>
                </a:solidFill>
              </a:rPr>
              <a:t> с </a:t>
            </a:r>
            <a:r>
              <a:rPr lang="en-US" sz="1600" b="1" dirty="0" err="1">
                <a:solidFill>
                  <a:schemeClr val="accent1"/>
                </a:solidFill>
              </a:rPr>
              <a:t>возможностью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применения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большого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набора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опций</a:t>
            </a:r>
            <a:r>
              <a:rPr lang="en-US" sz="1600" b="1" dirty="0">
                <a:solidFill>
                  <a:schemeClr val="accent1"/>
                </a:solidFill>
              </a:rPr>
              <a:t>. В </a:t>
            </a:r>
            <a:r>
              <a:rPr lang="en-US" sz="1600" b="1" dirty="0" err="1">
                <a:solidFill>
                  <a:schemeClr val="accent1"/>
                </a:solidFill>
              </a:rPr>
              <a:t>бизнес-рейтинге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среди</a:t>
            </a:r>
            <a:r>
              <a:rPr lang="en-US" sz="1600" b="1" dirty="0">
                <a:solidFill>
                  <a:schemeClr val="accent1"/>
                </a:solidFill>
              </a:rPr>
              <a:t> 650 </a:t>
            </a:r>
            <a:r>
              <a:rPr lang="en-US" sz="1600" b="1" dirty="0" err="1">
                <a:solidFill>
                  <a:schemeClr val="accent1"/>
                </a:solidFill>
              </a:rPr>
              <a:t>тысяч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профильных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предприятий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Российской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Федерации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начало</a:t>
            </a:r>
            <a:r>
              <a:rPr lang="en-US" sz="1600" b="1" dirty="0">
                <a:solidFill>
                  <a:schemeClr val="accent1"/>
                </a:solidFill>
              </a:rPr>
              <a:t> 2012 </a:t>
            </a:r>
            <a:r>
              <a:rPr lang="en-US" sz="1600" b="1" dirty="0" err="1">
                <a:solidFill>
                  <a:schemeClr val="accent1"/>
                </a:solidFill>
              </a:rPr>
              <a:t>года</a:t>
            </a:r>
            <a:r>
              <a:rPr lang="en-US" sz="1600" b="1" dirty="0">
                <a:solidFill>
                  <a:schemeClr val="accent1"/>
                </a:solidFill>
              </a:rPr>
              <a:t> ОАО «</a:t>
            </a:r>
            <a:r>
              <a:rPr lang="en-US" sz="1600" b="1" dirty="0" err="1">
                <a:solidFill>
                  <a:schemeClr val="accent1"/>
                </a:solidFill>
              </a:rPr>
              <a:t>Автоприцеп</a:t>
            </a:r>
            <a:r>
              <a:rPr lang="en-US" sz="1600" b="1" dirty="0">
                <a:solidFill>
                  <a:schemeClr val="accent1"/>
                </a:solidFill>
              </a:rPr>
              <a:t>-КАМАЗ» </a:t>
            </a:r>
            <a:r>
              <a:rPr lang="en-US" sz="1600" b="1" dirty="0" err="1">
                <a:solidFill>
                  <a:schemeClr val="accent1"/>
                </a:solidFill>
              </a:rPr>
              <a:t>занимает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восьмую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строчку</a:t>
            </a:r>
            <a:r>
              <a:rPr lang="en-US" sz="1600" b="1" dirty="0">
                <a:solidFill>
                  <a:schemeClr val="accent1"/>
                </a:solidFill>
              </a:rPr>
              <a:t>. </a:t>
            </a:r>
            <a:r>
              <a:rPr lang="en-US" sz="1600" b="1" dirty="0" err="1">
                <a:solidFill>
                  <a:schemeClr val="accent1"/>
                </a:solidFill>
              </a:rPr>
              <a:t>Предприятие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получило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статус</a:t>
            </a:r>
            <a:r>
              <a:rPr lang="en-US" sz="1600" b="1" dirty="0">
                <a:solidFill>
                  <a:schemeClr val="accent1"/>
                </a:solidFill>
              </a:rPr>
              <a:t> «</a:t>
            </a:r>
            <a:r>
              <a:rPr lang="en-US" sz="1600" b="1" dirty="0" err="1">
                <a:solidFill>
                  <a:schemeClr val="accent1"/>
                </a:solidFill>
              </a:rPr>
              <a:t>Лидера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экономики</a:t>
            </a:r>
            <a:r>
              <a:rPr lang="en-US" sz="1600" b="1" dirty="0">
                <a:solidFill>
                  <a:schemeClr val="accent1"/>
                </a:solidFill>
              </a:rPr>
              <a:t> – 2011», </a:t>
            </a:r>
            <a:r>
              <a:rPr lang="en-US" sz="1600" b="1" dirty="0" err="1">
                <a:solidFill>
                  <a:schemeClr val="accent1"/>
                </a:solidFill>
              </a:rPr>
              <a:t>что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подтверждено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национальным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</a:rPr>
              <a:t>сертификатом</a:t>
            </a:r>
            <a:r>
              <a:rPr lang="en-US" sz="1600" b="1" dirty="0">
                <a:solidFill>
                  <a:schemeClr val="accent1"/>
                </a:solidFill>
              </a:rPr>
              <a:t>.</a:t>
            </a:r>
            <a:endParaRPr lang="ru-RU" dirty="0">
              <a:solidFill>
                <a:schemeClr val="accent1"/>
              </a:solidFill>
              <a:cs typeface="Calibri" panose="020F0502020204030204"/>
            </a:endParaRPr>
          </a:p>
        </p:txBody>
      </p:sp>
      <p:pic>
        <p:nvPicPr>
          <p:cNvPr id="3" name="Рисунок 3" descr="Изображение выглядит как текст, дорога, белый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252A104C-03F6-5BDE-5160-8078C7660B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675" y="1813263"/>
            <a:ext cx="3695700" cy="24408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002CD9-0D83-AE59-1B03-1DB153F1C7AE}"/>
              </a:ext>
            </a:extLst>
          </p:cNvPr>
          <p:cNvSpPr txBox="1"/>
          <p:nvPr/>
        </p:nvSpPr>
        <p:spPr>
          <a:xfrm>
            <a:off x="866775" y="4381499"/>
            <a:ext cx="3581400" cy="14192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8949442-6568-4AF7-7D6B-413BFAFCDF18}"/>
              </a:ext>
            </a:extLst>
          </p:cNvPr>
          <p:cNvSpPr txBox="1"/>
          <p:nvPr/>
        </p:nvSpPr>
        <p:spPr>
          <a:xfrm>
            <a:off x="790574" y="4429125"/>
            <a:ext cx="3667125" cy="1028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1F1E33-C49C-4C37-C0A8-2E1A9EF44938}"/>
              </a:ext>
            </a:extLst>
          </p:cNvPr>
          <p:cNvSpPr txBox="1"/>
          <p:nvPr/>
        </p:nvSpPr>
        <p:spPr>
          <a:xfrm>
            <a:off x="971550" y="4343399"/>
            <a:ext cx="3314700" cy="1323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E9F22A9-479A-6BB8-2EB0-7C3C04E5B1A7}"/>
              </a:ext>
            </a:extLst>
          </p:cNvPr>
          <p:cNvSpPr txBox="1"/>
          <p:nvPr/>
        </p:nvSpPr>
        <p:spPr>
          <a:xfrm>
            <a:off x="895350" y="4505325"/>
            <a:ext cx="3409950" cy="838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AE5ACA-4637-C482-60AB-C86040C836F5}"/>
              </a:ext>
            </a:extLst>
          </p:cNvPr>
          <p:cNvSpPr txBox="1"/>
          <p:nvPr/>
        </p:nvSpPr>
        <p:spPr>
          <a:xfrm>
            <a:off x="1066800" y="4238625"/>
            <a:ext cx="3343275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120-тысячный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прицеп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Ставропольского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завода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автомобильных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прицепов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Камского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объединения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по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производству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большегрузных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автомобилей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 «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КамАЗ</a:t>
            </a:r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».</a:t>
            </a:r>
            <a:endParaRPr lang="en-US" dirty="0">
              <a:solidFill>
                <a:schemeClr val="accent1"/>
              </a:solidFill>
              <a:latin typeface="Calibri" panose="020F0502020204030204"/>
              <a:cs typeface="Calibri" panose="020F0502020204030204"/>
            </a:endParaRPr>
          </a:p>
          <a:p>
            <a:pPr algn="ctr"/>
            <a:r>
              <a:rPr lang="en-US" sz="1100" b="1" dirty="0">
                <a:solidFill>
                  <a:schemeClr val="accent1"/>
                </a:solidFill>
                <a:latin typeface="-apple-system"/>
              </a:rPr>
              <a:t>21декабря 1982 </a:t>
            </a:r>
            <a:r>
              <a:rPr lang="en-US" sz="1100" b="1" dirty="0" err="1">
                <a:solidFill>
                  <a:schemeClr val="accent1"/>
                </a:solidFill>
                <a:latin typeface="-apple-system"/>
              </a:rPr>
              <a:t>года</a:t>
            </a:r>
            <a:r>
              <a:rPr lang="en-US" dirty="0">
                <a:latin typeface="-apple-system"/>
              </a:rPr>
              <a:t>.</a:t>
            </a: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3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Произвольный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Предприятия Ставрополья в 1950-1980 годы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Пользователь</cp:lastModifiedBy>
  <cp:revision>192</cp:revision>
  <dcterms:created xsi:type="dcterms:W3CDTF">2022-10-18T23:08:15Z</dcterms:created>
  <dcterms:modified xsi:type="dcterms:W3CDTF">2023-10-01T13:04:43Z</dcterms:modified>
</cp:coreProperties>
</file>