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1" r:id="rId1"/>
  </p:sldMasterIdLst>
  <p:sldIdLst>
    <p:sldId id="256" r:id="rId2"/>
    <p:sldId id="259" r:id="rId3"/>
    <p:sldId id="260" r:id="rId4"/>
    <p:sldId id="263" r:id="rId5"/>
    <p:sldId id="264" r:id="rId6"/>
    <p:sldId id="265" r:id="rId7"/>
    <p:sldId id="257" r:id="rId8"/>
    <p:sldId id="266" r:id="rId9"/>
    <p:sldId id="258" r:id="rId10"/>
    <p:sldId id="267" r:id="rId11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sz="36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36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36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36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36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3600"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3600"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3600"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3600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80" autoAdjust="0"/>
    <p:restoredTop sz="86410" autoAdjust="0"/>
  </p:normalViewPr>
  <p:slideViewPr>
    <p:cSldViewPr>
      <p:cViewPr varScale="1">
        <p:scale>
          <a:sx n="77" d="100"/>
          <a:sy n="77" d="100"/>
        </p:scale>
        <p:origin x="1061" y="5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747A6A-E3ED-45BB-AD62-C7195E89AC1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3515CE-A6E1-4D64-B1E7-94FE1677FE6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774125-B1D7-4F8B-AAFD-86E629ADF8B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8EA1A5-49EB-4E0F-8B4F-0A8ECE28E80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C228CE-5B4B-4F21-9AD0-BE9C63DCD2D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3984D9-9BAF-4A15-8E65-3AE46676587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B9503D-BE5D-4CE0-82A2-D26CA5348D1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B05BFF-4656-4D5F-B5F0-2625CE67C9D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E3AA30-C024-4470-B36E-569798A22EB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B91F28-3DB5-470E-9F92-25601E5E0A0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DE846C-5179-4CCC-BF11-FDF59A57FB6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9789B975-ED63-44C3-B4A8-FDE3B01B513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688" r:id="rId7"/>
    <p:sldLayoutId id="2147483689" r:id="rId8"/>
    <p:sldLayoutId id="2147483690" r:id="rId9"/>
    <p:sldLayoutId id="2147483691" r:id="rId10"/>
    <p:sldLayoutId id="2147483692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743200" y="5105400"/>
            <a:ext cx="6400800" cy="1752600"/>
          </a:xfrm>
        </p:spPr>
        <p:txBody>
          <a:bodyPr/>
          <a:lstStyle/>
          <a:p>
            <a:pPr eaLnBrk="1" hangingPunct="1"/>
            <a:r>
              <a:rPr lang="ru-RU" sz="20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Аболонкова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Варя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0" y="228600"/>
            <a:ext cx="8839200" cy="707886"/>
          </a:xfrm>
          <a:prstGeom prst="rect">
            <a:avLst/>
          </a:prstGeom>
        </p:spPr>
        <p:txBody>
          <a:bodyPr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>
              <a:defRPr/>
            </a:pPr>
            <a:r>
              <a:rPr lang="ru-RU" sz="4000" b="1" dirty="0">
                <a:blipFill>
                  <a:blip r:embed="rId2"/>
                  <a:tile tx="0" ty="0" sx="100000" sy="100000" flip="none" algn="tl"/>
                </a:blip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</a:rPr>
              <a:t>Женские головные уборы на Руси</a:t>
            </a:r>
            <a:endParaRPr lang="ru-RU" sz="4000" dirty="0">
              <a:blipFill>
                <a:blip r:embed="rId2"/>
                <a:tile tx="0" ty="0" sx="100000" sy="100000" flip="none" algn="tl"/>
              </a:blipFill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a:endParaRPr>
          </a:p>
        </p:txBody>
      </p:sp>
      <p:pic>
        <p:nvPicPr>
          <p:cNvPr id="2052" name="Picture 7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62000" y="1143000"/>
            <a:ext cx="7750175" cy="3552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Прямоугольник 7"/>
          <p:cNvSpPr>
            <a:spLocks noChangeArrowheads="1"/>
          </p:cNvSpPr>
          <p:nvPr/>
        </p:nvSpPr>
        <p:spPr bwMode="auto">
          <a:xfrm>
            <a:off x="0" y="0"/>
            <a:ext cx="9144000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000">
                <a:latin typeface="Times New Roman" pitchFamily="18" charset="0"/>
                <a:cs typeface="Times New Roman" pitchFamily="18" charset="0"/>
              </a:rPr>
              <a:t>В старину на Руси девушки и женщины любили роскошные наряды не меньше, чем сегодня. Особое внимание уделялось головным уборам. Их делали их лучших тканей, украшали серебряным и золотым шитьём, пайетками, бисером и жемчугом. </a:t>
            </a:r>
          </a:p>
        </p:txBody>
      </p:sp>
      <p:sp>
        <p:nvSpPr>
          <p:cNvPr id="3075" name="Прямоугольник 9"/>
          <p:cNvSpPr>
            <a:spLocks noChangeArrowheads="1"/>
          </p:cNvSpPr>
          <p:nvPr/>
        </p:nvSpPr>
        <p:spPr bwMode="auto">
          <a:xfrm>
            <a:off x="0" y="1295400"/>
            <a:ext cx="9144000" cy="1938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>
                <a:latin typeface="Times New Roman" pitchFamily="18" charset="0"/>
                <a:cs typeface="Times New Roman" pitchFamily="18" charset="0"/>
              </a:rPr>
              <a:t>Названия девичьих головных уборов очень разнообразны: </a:t>
            </a:r>
            <a:r>
              <a:rPr lang="ru-RU" sz="2000" b="1">
                <a:latin typeface="Times New Roman" pitchFamily="18" charset="0"/>
                <a:cs typeface="Times New Roman" pitchFamily="18" charset="0"/>
              </a:rPr>
              <a:t>лента, венец, венчик, повязка, почёлок, коруна, головодец, тканка </a:t>
            </a:r>
            <a:r>
              <a:rPr lang="ru-RU" sz="2000">
                <a:latin typeface="Times New Roman" pitchFamily="18" charset="0"/>
                <a:cs typeface="Times New Roman" pitchFamily="18" charset="0"/>
              </a:rPr>
              <a:t> и другие. Материал, который шел в дело разный: ленты, кусок парчи или ткани, сложенный в виде ленты платок, прямоугольник из березовой или липовой коры с завязками венок из живых или искусственных цветов.</a:t>
            </a:r>
            <a:r>
              <a:rPr lang="ru-RU" sz="2000"/>
              <a:t> </a:t>
            </a:r>
            <a:r>
              <a:rPr lang="ru-RU" sz="2000">
                <a:latin typeface="Times New Roman" pitchFamily="18" charset="0"/>
                <a:cs typeface="Times New Roman" pitchFamily="18" charset="0"/>
              </a:rPr>
              <a:t>Особенно торжественный, праздничный головной убор – </a:t>
            </a:r>
            <a:r>
              <a:rPr lang="ru-RU" sz="2000" b="1">
                <a:latin typeface="Times New Roman" pitchFamily="18" charset="0"/>
                <a:cs typeface="Times New Roman" pitchFamily="18" charset="0"/>
              </a:rPr>
              <a:t>коруна</a:t>
            </a:r>
            <a:r>
              <a:rPr lang="ru-RU" sz="2000">
                <a:latin typeface="Times New Roman" pitchFamily="18" charset="0"/>
                <a:cs typeface="Times New Roman" pitchFamily="18" charset="0"/>
              </a:rPr>
              <a:t>. Делали ее на каркасе из металлической проволоки.</a:t>
            </a:r>
          </a:p>
        </p:txBody>
      </p:sp>
      <p:pic>
        <p:nvPicPr>
          <p:cNvPr id="3076" name="Picture 7" descr="http://www.karakyli-shop.ru/upload/blok/golovnoy-ubor/golovnoy-ubor3.jpg"/>
          <p:cNvPicPr>
            <a:picLocks noChangeAspect="1" noChangeArrowheads="1"/>
          </p:cNvPicPr>
          <p:nvPr/>
        </p:nvPicPr>
        <p:blipFill>
          <a:blip r:embed="rId2"/>
          <a:srcRect t="17052"/>
          <a:stretch>
            <a:fillRect/>
          </a:stretch>
        </p:blipFill>
        <p:spPr bwMode="auto">
          <a:xfrm>
            <a:off x="0" y="3429000"/>
            <a:ext cx="6734175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Прямоугольник 9"/>
          <p:cNvSpPr>
            <a:spLocks noChangeArrowheads="1"/>
          </p:cNvSpPr>
          <p:nvPr/>
        </p:nvSpPr>
        <p:spPr bwMode="auto">
          <a:xfrm>
            <a:off x="0" y="152400"/>
            <a:ext cx="9144000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>
                <a:latin typeface="Times New Roman" pitchFamily="18" charset="0"/>
                <a:cs typeface="Times New Roman" pitchFamily="18" charset="0"/>
              </a:rPr>
              <a:t>В русском народном костюме особое место занимал женский головной убор. Глядя на него можно было определить, из какой местности его владелица, сколько ей лет, её общественное и семейное положение. </a:t>
            </a:r>
            <a:br>
              <a:rPr lang="ru-RU" sz="2000" b="1">
                <a:latin typeface="Times New Roman" pitchFamily="18" charset="0"/>
                <a:cs typeface="Times New Roman" pitchFamily="18" charset="0"/>
              </a:rPr>
            </a:br>
            <a:endParaRPr lang="ru-RU" sz="2000" b="1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9" name="Picture 1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438275"/>
            <a:ext cx="8934450" cy="541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Прямоугольник 3"/>
          <p:cNvSpPr>
            <a:spLocks noChangeArrowheads="1"/>
          </p:cNvSpPr>
          <p:nvPr/>
        </p:nvSpPr>
        <p:spPr bwMode="auto">
          <a:xfrm>
            <a:off x="304800" y="152400"/>
            <a:ext cx="8686800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>
                <a:latin typeface="Times New Roman" pitchFamily="18" charset="0"/>
                <a:cs typeface="Times New Roman" pitchFamily="18" charset="0"/>
              </a:rPr>
              <a:t>Традиционно форма русского народного головного убора сочеталась с причёской. Девушки заплетали косу, а их головной убор чаще всего выглядел как перевязка или обруч с открытой макушкой. </a:t>
            </a:r>
            <a:br>
              <a:rPr lang="ru-RU" sz="2000" b="1">
                <a:latin typeface="Times New Roman" pitchFamily="18" charset="0"/>
                <a:cs typeface="Times New Roman" pitchFamily="18" charset="0"/>
              </a:rPr>
            </a:br>
            <a:endParaRPr lang="ru-RU" sz="2000" b="1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3" name="Picture 7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33350" y="1447800"/>
            <a:ext cx="9010650" cy="5267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Прямоугольник 3"/>
          <p:cNvSpPr>
            <a:spLocks noChangeArrowheads="1"/>
          </p:cNvSpPr>
          <p:nvPr/>
        </p:nvSpPr>
        <p:spPr bwMode="auto">
          <a:xfrm>
            <a:off x="0" y="0"/>
            <a:ext cx="9144000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>
                <a:latin typeface="Times New Roman" pitchFamily="18" charset="0"/>
                <a:cs typeface="Times New Roman" pitchFamily="18" charset="0"/>
              </a:rPr>
              <a:t>Кичка – часть кичкообразного головного убора на твёрдой основе. Кички отличались разнообразием фасонов. Они были рогатые, копытообразные, лопатообразные, котелкообразные, в виде обруча, овала, полуовала – фантазийность решений были безгранична </a:t>
            </a:r>
          </a:p>
        </p:txBody>
      </p:sp>
      <p:pic>
        <p:nvPicPr>
          <p:cNvPr id="6147" name="Picture 1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23825" y="838200"/>
            <a:ext cx="9020175" cy="601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Прямоугольник 3"/>
          <p:cNvSpPr>
            <a:spLocks noChangeArrowheads="1"/>
          </p:cNvSpPr>
          <p:nvPr/>
        </p:nvSpPr>
        <p:spPr bwMode="auto">
          <a:xfrm>
            <a:off x="0" y="0"/>
            <a:ext cx="914400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>
                <a:latin typeface="Times New Roman" pitchFamily="18" charset="0"/>
                <a:cs typeface="Times New Roman" pitchFamily="18" charset="0"/>
              </a:rPr>
              <a:t>Сорока</a:t>
            </a:r>
            <a:r>
              <a:rPr lang="ru-RU" sz="2000">
                <a:latin typeface="Times New Roman" pitchFamily="18" charset="0"/>
                <a:cs typeface="Times New Roman" pitchFamily="18" charset="0"/>
              </a:rPr>
              <a:t> – так называлась верхняя украшенная головного убора. Она изготавливалась из ткани и натягивалась на кичку.  </a:t>
            </a:r>
          </a:p>
        </p:txBody>
      </p:sp>
      <p:pic>
        <p:nvPicPr>
          <p:cNvPr id="7171" name="Picture 1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98450" y="762000"/>
            <a:ext cx="8845550" cy="5938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Прямоугольник 7"/>
          <p:cNvSpPr>
            <a:spLocks noChangeArrowheads="1"/>
          </p:cNvSpPr>
          <p:nvPr/>
        </p:nvSpPr>
        <p:spPr bwMode="auto">
          <a:xfrm>
            <a:off x="0" y="0"/>
            <a:ext cx="9144000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>
                <a:latin typeface="Times New Roman" pitchFamily="18" charset="0"/>
                <a:cs typeface="Times New Roman" pitchFamily="18" charset="0"/>
              </a:rPr>
              <a:t>Кокошник в отличие от сороки был только праздничным головным убором, в том числе и свадебным. В северных губерниях его часто украшали жемчугом. Если кичку носили крестьянки, то купчихи и мещанки одевали на голову кокошник. </a:t>
            </a:r>
          </a:p>
        </p:txBody>
      </p:sp>
      <p:sp>
        <p:nvSpPr>
          <p:cNvPr id="8195" name="Содержимое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8196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" y="1295400"/>
            <a:ext cx="8864600" cy="540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Прямоугольник 4"/>
          <p:cNvSpPr>
            <a:spLocks noChangeArrowheads="1"/>
          </p:cNvSpPr>
          <p:nvPr/>
        </p:nvSpPr>
        <p:spPr bwMode="auto">
          <a:xfrm>
            <a:off x="0" y="152400"/>
            <a:ext cx="91440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>
                <a:latin typeface="Times New Roman" pitchFamily="18" charset="0"/>
                <a:cs typeface="Times New Roman" pitchFamily="18" charset="0"/>
              </a:rPr>
              <a:t>Головные уборы женщин на Руси были разными у замужних и незамужних </a:t>
            </a:r>
          </a:p>
        </p:txBody>
      </p:sp>
      <p:grpSp>
        <p:nvGrpSpPr>
          <p:cNvPr id="9219" name="Группа 5"/>
          <p:cNvGrpSpPr>
            <a:grpSpLocks/>
          </p:cNvGrpSpPr>
          <p:nvPr/>
        </p:nvGrpSpPr>
        <p:grpSpPr bwMode="auto">
          <a:xfrm>
            <a:off x="0" y="457200"/>
            <a:ext cx="5432425" cy="6400800"/>
            <a:chOff x="0" y="457200"/>
            <a:chExt cx="5432425" cy="6400800"/>
          </a:xfrm>
        </p:grpSpPr>
        <p:pic>
          <p:nvPicPr>
            <p:cNvPr id="9221" name="Picture 2" descr="http://www.karakyli-shop.ru/upload/blok/golovnoy-ubor/golovnoy-ubor30.jpg"/>
            <p:cNvPicPr>
              <a:picLocks noChangeAspect="1" noChangeArrowheads="1"/>
            </p:cNvPicPr>
            <p:nvPr/>
          </p:nvPicPr>
          <p:blipFill>
            <a:blip r:embed="rId2"/>
            <a:srcRect b="65929"/>
            <a:stretch>
              <a:fillRect/>
            </a:stretch>
          </p:blipFill>
          <p:spPr bwMode="auto">
            <a:xfrm>
              <a:off x="0" y="457200"/>
              <a:ext cx="5432425" cy="2667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222" name="Picture 2" descr="http://www.karakyli-shop.ru/upload/blok/golovnoy-ubor/golovnoy-ubor30.jpg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0" y="3124200"/>
              <a:ext cx="5334000" cy="3733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9220" name="Прямоугольник 6"/>
          <p:cNvSpPr>
            <a:spLocks noChangeArrowheads="1"/>
          </p:cNvSpPr>
          <p:nvPr/>
        </p:nvSpPr>
        <p:spPr bwMode="auto">
          <a:xfrm>
            <a:off x="5334000" y="609600"/>
            <a:ext cx="3810000" cy="6186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800" b="1">
                <a:latin typeface="Times New Roman" pitchFamily="18" charset="0"/>
                <a:cs typeface="Times New Roman" pitchFamily="18" charset="0"/>
              </a:rPr>
              <a:t>Переходя из одного социального состояния в другое, становясь мужней женой, женщина меняла головной убор. В словаре Даля об этом написано:  “На парне да на мужике все та же шапка; а девка простоволоса, женка покрыта”.</a:t>
            </a:r>
          </a:p>
          <a:p>
            <a:r>
              <a:rPr lang="ru-RU" sz="1800" b="1">
                <a:latin typeface="Times New Roman" pitchFamily="18" charset="0"/>
                <a:cs typeface="Times New Roman" pitchFamily="18" charset="0"/>
              </a:rPr>
              <a:t>Как уже говорилось выше, замужние женщины заплетали две косы и укладывали их на голову, одевая сверху такой головной убор, чтоб скрыть под ним все волосы.</a:t>
            </a:r>
          </a:p>
          <a:p>
            <a:r>
              <a:rPr lang="ru-RU" sz="1800" b="1">
                <a:latin typeface="Times New Roman" pitchFamily="18" charset="0"/>
                <a:cs typeface="Times New Roman" pitchFamily="18" charset="0"/>
              </a:rPr>
              <a:t>Женский головной убор был сложной, можно сказать, многослойной конструкцией. Популярнейший на Руси  «модный журнал» «Домострой» рекомендовал молодой жене носить кику, под ней повойник (подубрусник) с подзатыльником и волосник.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Содержимое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10243" name="Picture 8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-34925" y="0"/>
            <a:ext cx="921385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200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  <a:cs typeface="Arial" pitchFamily="34" charset="0"/>
              </a:rPr>
              <a:t>Список использованных источников</a:t>
            </a:r>
            <a:endParaRPr lang="ru-RU" sz="2000" dirty="0"/>
          </a:p>
        </p:txBody>
      </p:sp>
      <p:sp>
        <p:nvSpPr>
          <p:cNvPr id="11267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1371600"/>
          </a:xfrm>
        </p:spPr>
        <p:txBody>
          <a:bodyPr/>
          <a:lstStyle/>
          <a:p>
            <a:pPr eaLnBrk="1" hangingPunct="1"/>
            <a:r>
              <a:rPr lang="en-US" sz="2000" smtClean="0"/>
              <a:t>https://ru.wikipedia.org/wiki/%D0%A0%D1%83%D1%81%D1%81%D0%BA%D0%B8%D0%B5_%D0%BD%D0%B0%D1%80%D0%BE%D0%B4%D0%BD%D1%8B%D0%B5_%D0%B3%D0%BE%D0%BB%D0%BE%D0%B2%D0%BD%D1%8B%D0%B5_%D1%83%D0%B1%D0%BE%D1%80%D1%8B</a:t>
            </a:r>
            <a:endParaRPr lang="ru-RU" sz="2000" smtClean="0"/>
          </a:p>
        </p:txBody>
      </p:sp>
      <p:sp>
        <p:nvSpPr>
          <p:cNvPr id="4" name="Содержимое 2"/>
          <p:cNvSpPr txBox="1">
            <a:spLocks/>
          </p:cNvSpPr>
          <p:nvPr/>
        </p:nvSpPr>
        <p:spPr bwMode="auto">
          <a:xfrm>
            <a:off x="457200" y="2971800"/>
            <a:ext cx="82296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Font typeface="Arial" charset="0"/>
              <a:buChar char="•"/>
              <a:defRPr/>
            </a:pPr>
            <a:r>
              <a:rPr lang="en-US" sz="2000" dirty="0">
                <a:latin typeface="+mn-lt"/>
                <a:cs typeface="+mn-cs"/>
              </a:rPr>
              <a:t>http://www.kulturologia.ru/blogs/240415/24247/</a:t>
            </a:r>
            <a:endParaRPr lang="ru-RU" sz="2000" dirty="0">
              <a:latin typeface="+mn-lt"/>
              <a:cs typeface="+mn-cs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 bwMode="auto">
          <a:xfrm>
            <a:off x="457200" y="3505200"/>
            <a:ext cx="82296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Font typeface="Arial" charset="0"/>
              <a:buChar char="•"/>
              <a:defRPr/>
            </a:pPr>
            <a:r>
              <a:rPr lang="en-US" sz="2000" dirty="0">
                <a:latin typeface="+mn-lt"/>
                <a:cs typeface="+mn-cs"/>
              </a:rPr>
              <a:t>http://www.karakyli-shop.ru/blog/8/</a:t>
            </a:r>
            <a:endParaRPr lang="ru-RU" sz="2000" dirty="0">
              <a:latin typeface="+mn-lt"/>
              <a:cs typeface="+mn-c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114</TotalTime>
  <Words>283</Words>
  <Application>Microsoft Office PowerPoint</Application>
  <PresentationFormat>Экран (4:3)</PresentationFormat>
  <Paragraphs>17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4" baseType="lpstr">
      <vt:lpstr>Arial</vt:lpstr>
      <vt:lpstr>Calibri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Список использованных источников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МашаИПаша</dc:creator>
  <cp:lastModifiedBy>Музей</cp:lastModifiedBy>
  <cp:revision>17</cp:revision>
  <cp:lastPrinted>1601-01-01T00:00:00Z</cp:lastPrinted>
  <dcterms:created xsi:type="dcterms:W3CDTF">2011-12-04T13:23:14Z</dcterms:created>
  <dcterms:modified xsi:type="dcterms:W3CDTF">2023-10-08T09:26:07Z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