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59" r:id="rId5"/>
    <p:sldId id="258" r:id="rId6"/>
    <p:sldId id="263" r:id="rId7"/>
    <p:sldId id="264" r:id="rId8"/>
    <p:sldId id="267" r:id="rId9"/>
    <p:sldId id="261" r:id="rId10"/>
    <p:sldId id="266" r:id="rId11"/>
    <p:sldId id="262" r:id="rId12"/>
    <p:sldId id="268" r:id="rId13"/>
    <p:sldId id="269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1032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83499" y="2924944"/>
            <a:ext cx="8736971" cy="1224136"/>
          </a:xfrm>
        </p:spPr>
        <p:txBody>
          <a:bodyPr/>
          <a:lstStyle>
            <a:lvl1pPr>
              <a:defRPr b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4">
                    <a:lumMod val="75000"/>
                  </a:schemeClr>
                </a:solidFill>
              </a:defRPr>
            </a:lvl1pPr>
          </a:lstStyle>
          <a:p>
            <a:fld id="{961DB66C-CAB8-4EF6-BB44-4B981E79B8AD}" type="datetimeFigureOut">
              <a:rPr lang="ru-RU" smtClean="0"/>
              <a:pPr/>
              <a:t>17.10.2023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4">
                    <a:lumMod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4">
                    <a:lumMod val="75000"/>
                  </a:schemeClr>
                </a:solidFill>
              </a:defRPr>
            </a:lvl1pPr>
          </a:lstStyle>
          <a:p>
            <a:fld id="{AF73802A-04D9-4581-B1B2-85FEBD99CB0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249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объек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4">
                    <a:lumMod val="75000"/>
                  </a:schemeClr>
                </a:solidFill>
              </a:defRPr>
            </a:lvl1pPr>
          </a:lstStyle>
          <a:p>
            <a:fld id="{961DB66C-CAB8-4EF6-BB44-4B981E79B8AD}" type="datetimeFigureOut">
              <a:rPr lang="ru-RU" smtClean="0"/>
              <a:pPr/>
              <a:t>17.10.2023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4">
                    <a:lumMod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4">
                    <a:lumMod val="75000"/>
                  </a:schemeClr>
                </a:solidFill>
              </a:defRPr>
            </a:lvl1pPr>
          </a:lstStyle>
          <a:p>
            <a:fld id="{AF73802A-04D9-4581-B1B2-85FEBD99CB0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2" name="Номер слайда 5"/>
          <p:cNvSpPr txBox="1">
            <a:spLocks/>
          </p:cNvSpPr>
          <p:nvPr/>
        </p:nvSpPr>
        <p:spPr>
          <a:xfrm>
            <a:off x="8940800" y="65087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rgbClr val="3399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2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335360" y="188640"/>
            <a:ext cx="8832981" cy="10486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accent4">
                    <a:lumMod val="7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1" name="Текст 2"/>
          <p:cNvSpPr>
            <a:spLocks noGrp="1"/>
          </p:cNvSpPr>
          <p:nvPr>
            <p:ph idx="1"/>
          </p:nvPr>
        </p:nvSpPr>
        <p:spPr>
          <a:xfrm>
            <a:off x="1679509" y="1556792"/>
            <a:ext cx="10369152" cy="460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accent4">
                    <a:lumMod val="75000"/>
                  </a:schemeClr>
                </a:solidFill>
              </a:defRPr>
            </a:lvl1pPr>
            <a:lvl2pPr>
              <a:defRPr>
                <a:solidFill>
                  <a:schemeClr val="accent4">
                    <a:lumMod val="75000"/>
                  </a:schemeClr>
                </a:solidFill>
              </a:defRPr>
            </a:lvl2pPr>
            <a:lvl3pPr>
              <a:defRPr>
                <a:solidFill>
                  <a:schemeClr val="accent4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4">
                    <a:lumMod val="75000"/>
                  </a:schemeClr>
                </a:solidFill>
              </a:defRPr>
            </a:lvl4pPr>
            <a:lvl5pPr>
              <a:defRPr>
                <a:solidFill>
                  <a:schemeClr val="accent4">
                    <a:lumMod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63714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95733" y="4406901"/>
            <a:ext cx="7630551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accent4">
                    <a:lumMod val="7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695733" y="2906713"/>
            <a:ext cx="763055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accent4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4">
                    <a:lumMod val="75000"/>
                  </a:schemeClr>
                </a:solidFill>
              </a:defRPr>
            </a:lvl1pPr>
          </a:lstStyle>
          <a:p>
            <a:fld id="{961DB66C-CAB8-4EF6-BB44-4B981E79B8AD}" type="datetimeFigureOut">
              <a:rPr lang="ru-RU" smtClean="0"/>
              <a:pPr/>
              <a:t>17.10.2023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4">
                    <a:lumMod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4">
                    <a:lumMod val="75000"/>
                  </a:schemeClr>
                </a:solidFill>
              </a:defRPr>
            </a:lvl1pPr>
          </a:lstStyle>
          <a:p>
            <a:fld id="{AF73802A-04D9-4581-B1B2-85FEBD99CB0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80152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39349" y="2060848"/>
            <a:ext cx="5760640" cy="4093915"/>
          </a:xfrm>
        </p:spPr>
        <p:txBody>
          <a:bodyPr/>
          <a:lstStyle>
            <a:lvl1pPr>
              <a:defRPr sz="2800"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 sz="2400"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 sz="2000"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 sz="1800"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 sz="1800">
                <a:solidFill>
                  <a:schemeClr val="bg1">
                    <a:lumMod val="9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2011" y="2071390"/>
            <a:ext cx="5760640" cy="4093915"/>
          </a:xfrm>
        </p:spPr>
        <p:txBody>
          <a:bodyPr/>
          <a:lstStyle>
            <a:lvl1pPr>
              <a:defRPr sz="2800"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 sz="2400"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 sz="2000"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 sz="1800"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 sz="1800">
                <a:solidFill>
                  <a:schemeClr val="bg1">
                    <a:lumMod val="9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961DB66C-CAB8-4EF6-BB44-4B981E79B8AD}" type="datetimeFigureOut">
              <a:rPr lang="ru-RU" smtClean="0"/>
              <a:pPr/>
              <a:t>17.10.2023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AF73802A-04D9-4581-B1B2-85FEBD99CB0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6948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35360" y="1916832"/>
            <a:ext cx="5568619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35360" y="2556594"/>
            <a:ext cx="5568619" cy="3951288"/>
          </a:xfrm>
        </p:spPr>
        <p:txBody>
          <a:bodyPr/>
          <a:lstStyle>
            <a:lvl1pPr>
              <a:defRPr sz="2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 sz="1800"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288022" y="1934294"/>
            <a:ext cx="5664629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288022" y="2574056"/>
            <a:ext cx="5664629" cy="3951288"/>
          </a:xfrm>
        </p:spPr>
        <p:txBody>
          <a:bodyPr/>
          <a:lstStyle>
            <a:lvl1pPr>
              <a:defRPr sz="2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 sz="1800"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1833747" y="6410897"/>
            <a:ext cx="1620652" cy="365125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961DB66C-CAB8-4EF6-BB44-4B981E79B8AD}" type="datetimeFigureOut">
              <a:rPr lang="ru-RU" smtClean="0"/>
              <a:pPr/>
              <a:t>17.10.2023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5538912" y="6356351"/>
            <a:ext cx="2199456" cy="365125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9961747" y="6356351"/>
            <a:ext cx="1620652" cy="365125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F73802A-04D9-4581-B1B2-85FEBD99CB0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8280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961DB66C-CAB8-4EF6-BB44-4B981E79B8AD}" type="datetimeFigureOut">
              <a:rPr lang="ru-RU" smtClean="0"/>
              <a:pPr/>
              <a:t>17.10.2023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F73802A-04D9-4581-B1B2-85FEBD99CB0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19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961DB66C-CAB8-4EF6-BB44-4B981E79B8AD}" type="datetimeFigureOut">
              <a:rPr lang="ru-RU" smtClean="0"/>
              <a:pPr/>
              <a:t>17.10.2023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F73802A-04D9-4581-B1B2-85FEBD99CB0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73743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513622"/>
            <a:ext cx="4011084" cy="921478"/>
          </a:xfrm>
        </p:spPr>
        <p:txBody>
          <a:bodyPr anchor="b"/>
          <a:lstStyle>
            <a:lvl1pPr algn="l">
              <a:defRPr sz="20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51851" y="1916833"/>
            <a:ext cx="6815667" cy="4353347"/>
          </a:xfrm>
        </p:spPr>
        <p:txBody>
          <a:bodyPr/>
          <a:lstStyle>
            <a:lvl1pPr>
              <a:defRPr sz="32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 sz="2800"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 sz="2400"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961DB66C-CAB8-4EF6-BB44-4B981E79B8AD}" type="datetimeFigureOut">
              <a:rPr lang="ru-RU" smtClean="0"/>
              <a:pPr/>
              <a:t>17.10.2023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F73802A-04D9-4581-B1B2-85FEBD99CB0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1653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961DB66C-CAB8-4EF6-BB44-4B981E79B8AD}" type="datetimeFigureOut">
              <a:rPr lang="ru-RU" smtClean="0"/>
              <a:pPr/>
              <a:t>17.10.2023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F73802A-04D9-4581-B1B2-85FEBD99CB0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029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961DB66C-CAB8-4EF6-BB44-4B981E79B8AD}" type="datetimeFigureOut">
              <a:rPr lang="ru-RU" smtClean="0"/>
              <a:pPr/>
              <a:t>17.10.2023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F73802A-04D9-4581-B1B2-85FEBD99CB0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6116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961DB66C-CAB8-4EF6-BB44-4B981E79B8AD}" type="datetimeFigureOut">
              <a:rPr lang="ru-RU" smtClean="0"/>
              <a:pPr/>
              <a:t>17.10.2023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F73802A-04D9-4581-B1B2-85FEBD99CB0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8122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DB66C-CAB8-4EF6-BB44-4B981E79B8AD}" type="datetimeFigureOut">
              <a:rPr lang="ru-RU" smtClean="0"/>
              <a:pPr/>
              <a:t>17.10.2023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3802A-04D9-4581-B1B2-85FEBD99CB0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50977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hyperlink" Target="https://presentation-creation.ru/" TargetMode="Externa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5360" y="188640"/>
            <a:ext cx="8832981" cy="10486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79509" y="1556792"/>
            <a:ext cx="10369152" cy="460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4">
                    <a:lumMod val="75000"/>
                  </a:schemeClr>
                </a:solidFill>
              </a:defRPr>
            </a:lvl1pPr>
          </a:lstStyle>
          <a:p>
            <a:fld id="{961DB66C-CAB8-4EF6-BB44-4B981E79B8AD}" type="datetimeFigureOut">
              <a:rPr lang="ru-RU" smtClean="0"/>
              <a:pPr/>
              <a:t>17.10.2023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4">
                    <a:lumMod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4">
                    <a:lumMod val="75000"/>
                  </a:schemeClr>
                </a:solidFill>
              </a:defRPr>
            </a:lvl1pPr>
          </a:lstStyle>
          <a:p>
            <a:fld id="{AF73802A-04D9-4581-B1B2-85FEBD99CB00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>
            <a:hlinkClick r:id="rId15"/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60917" y="45855"/>
            <a:ext cx="1010349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167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accent4">
              <a:lumMod val="75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accent4">
              <a:lumMod val="7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accent4">
              <a:lumMod val="7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accent4">
              <a:lumMod val="7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accent4">
              <a:lumMod val="7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Алгоритмы работы в </a:t>
            </a:r>
            <a:r>
              <a:rPr lang="en-US" dirty="0"/>
              <a:t>MS Word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06412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4431" y="316522"/>
            <a:ext cx="10515600" cy="6374423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sz="4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Общие требования к оформлению работы</a:t>
            </a:r>
          </a:p>
          <a:p>
            <a:pPr marL="0" indent="0" algn="ctr">
              <a:buNone/>
            </a:pPr>
            <a:endParaRPr lang="ru-RU" sz="47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dirty="0"/>
              <a:t>- </a:t>
            </a:r>
            <a:r>
              <a:rPr lang="ru-RU" sz="3600" dirty="0"/>
              <a:t>Размер листа А4 книжной ориентации;</a:t>
            </a:r>
          </a:p>
          <a:p>
            <a:pPr marL="0" indent="0">
              <a:buNone/>
            </a:pPr>
            <a:r>
              <a:rPr lang="ru-RU" sz="3600" dirty="0"/>
              <a:t>- используется шрифт Times New Roman;</a:t>
            </a:r>
          </a:p>
          <a:p>
            <a:pPr marL="0" indent="0">
              <a:buNone/>
            </a:pPr>
            <a:r>
              <a:rPr lang="ru-RU" sz="3600" dirty="0"/>
              <a:t>- размер шрифта - 14;</a:t>
            </a:r>
          </a:p>
          <a:p>
            <a:pPr marL="0" indent="0">
              <a:buNone/>
            </a:pPr>
            <a:r>
              <a:rPr lang="ru-RU" sz="3600" dirty="0"/>
              <a:t>- межстрочный интервал – полуторный;	</a:t>
            </a:r>
          </a:p>
          <a:p>
            <a:pPr marL="0" indent="0">
              <a:buNone/>
            </a:pPr>
            <a:r>
              <a:rPr lang="ru-RU" sz="3600" dirty="0"/>
              <a:t>- выравнивание основного текста по ширине страницы;</a:t>
            </a:r>
          </a:p>
          <a:p>
            <a:pPr>
              <a:buFontTx/>
              <a:buChar char="-"/>
            </a:pPr>
            <a:r>
              <a:rPr lang="ru-RU" sz="3600" dirty="0"/>
              <a:t>отступ красной строки 1,25 см;</a:t>
            </a:r>
          </a:p>
          <a:p>
            <a:pPr>
              <a:buFontTx/>
              <a:buChar char="-"/>
            </a:pPr>
            <a:r>
              <a:rPr lang="ru-RU" sz="3600" dirty="0"/>
              <a:t>Отступы слева, справа =0;</a:t>
            </a:r>
          </a:p>
          <a:p>
            <a:pPr>
              <a:buFontTx/>
              <a:buChar char="-"/>
            </a:pPr>
            <a:r>
              <a:rPr lang="ru-RU" sz="3600" dirty="0"/>
              <a:t>Отступы перед, после =0;</a:t>
            </a:r>
          </a:p>
          <a:p>
            <a:pPr>
              <a:buFontTx/>
              <a:buChar char="-"/>
            </a:pPr>
            <a:r>
              <a:rPr lang="ru-RU" sz="3600" dirty="0"/>
              <a:t>Поля: </a:t>
            </a:r>
          </a:p>
          <a:p>
            <a:pPr marL="457200" lvl="1" indent="0">
              <a:buNone/>
            </a:pPr>
            <a:r>
              <a:rPr lang="ru-RU" sz="3100" dirty="0"/>
              <a:t>       </a:t>
            </a:r>
            <a:r>
              <a:rPr lang="ru-RU" sz="3600" dirty="0"/>
              <a:t>- слева 3 см;</a:t>
            </a:r>
          </a:p>
          <a:p>
            <a:pPr marL="0" indent="0">
              <a:buNone/>
            </a:pPr>
            <a:r>
              <a:rPr lang="ru-RU" sz="3600" dirty="0"/>
              <a:t>	- справа – 1 см;</a:t>
            </a:r>
          </a:p>
          <a:p>
            <a:pPr marL="0" indent="0">
              <a:buNone/>
            </a:pPr>
            <a:r>
              <a:rPr lang="ru-RU" sz="3600" dirty="0"/>
              <a:t>	- сверху, снизу по 2 см;</a:t>
            </a:r>
          </a:p>
          <a:p>
            <a:pPr>
              <a:buFontTx/>
              <a:buChar char="-"/>
            </a:pP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204888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60485"/>
            <a:ext cx="10515600" cy="5816478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sz="4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Общие требования к оформлению работы</a:t>
            </a:r>
          </a:p>
          <a:p>
            <a:pPr marL="0" indent="0" algn="ctr">
              <a:buNone/>
            </a:pPr>
            <a:endParaRPr lang="ru-RU" sz="47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ru-RU" dirty="0"/>
              <a:t>- </a:t>
            </a:r>
            <a:r>
              <a:rPr lang="ru-RU" sz="3000" dirty="0"/>
              <a:t>страницы нумеруются по центру арабскими цифрами с 3 листа, с цифры 3;</a:t>
            </a:r>
          </a:p>
          <a:p>
            <a:pPr fontAlgn="base">
              <a:lnSpc>
                <a:spcPct val="110000"/>
              </a:lnSpc>
            </a:pPr>
            <a:r>
              <a:rPr lang="ru-RU" sz="3000" dirty="0"/>
              <a:t>Текст сноски :</a:t>
            </a:r>
          </a:p>
          <a:p>
            <a:pPr marL="0" indent="0" fontAlgn="base">
              <a:lnSpc>
                <a:spcPct val="110000"/>
              </a:lnSpc>
              <a:buNone/>
            </a:pPr>
            <a:r>
              <a:rPr lang="en-US" sz="3000" dirty="0"/>
              <a:t>- </a:t>
            </a:r>
            <a:r>
              <a:rPr lang="ru-RU" sz="3000" dirty="0"/>
              <a:t>шрифт</a:t>
            </a:r>
            <a:r>
              <a:rPr lang="en-US" sz="3000" dirty="0"/>
              <a:t> – Times New Roman;</a:t>
            </a:r>
            <a:endParaRPr lang="ru-RU" sz="3000" dirty="0"/>
          </a:p>
          <a:p>
            <a:pPr marL="0" indent="0" fontAlgn="base">
              <a:lnSpc>
                <a:spcPct val="110000"/>
              </a:lnSpc>
              <a:buNone/>
            </a:pPr>
            <a:r>
              <a:rPr lang="en-US" sz="3000" dirty="0"/>
              <a:t>- </a:t>
            </a:r>
            <a:r>
              <a:rPr lang="ru-RU" sz="3000" dirty="0"/>
              <a:t>размер шрифта</a:t>
            </a:r>
            <a:r>
              <a:rPr lang="en-US" sz="3000" dirty="0"/>
              <a:t> – 12 </a:t>
            </a:r>
            <a:r>
              <a:rPr lang="ru-RU" sz="3000" dirty="0"/>
              <a:t>пт</a:t>
            </a:r>
            <a:r>
              <a:rPr lang="en-US" sz="3000" dirty="0"/>
              <a:t>;</a:t>
            </a:r>
            <a:endParaRPr lang="ru-RU" sz="3000" dirty="0"/>
          </a:p>
          <a:p>
            <a:pPr marL="0" indent="0" fontAlgn="base">
              <a:lnSpc>
                <a:spcPct val="110000"/>
              </a:lnSpc>
              <a:buNone/>
            </a:pPr>
            <a:r>
              <a:rPr lang="ru-RU" sz="3000" dirty="0"/>
              <a:t>- выравнивание текста – по ширине;</a:t>
            </a:r>
          </a:p>
          <a:p>
            <a:pPr marL="0" indent="0" fontAlgn="base">
              <a:lnSpc>
                <a:spcPct val="110000"/>
              </a:lnSpc>
              <a:buNone/>
            </a:pPr>
            <a:r>
              <a:rPr lang="ru-RU" sz="3000" dirty="0"/>
              <a:t>- отступ красной строки – 5 мм;</a:t>
            </a:r>
          </a:p>
          <a:p>
            <a:pPr marL="0" indent="0" fontAlgn="base">
              <a:lnSpc>
                <a:spcPct val="110000"/>
              </a:lnSpc>
              <a:buNone/>
            </a:pPr>
            <a:r>
              <a:rPr lang="ru-RU" sz="3000" dirty="0"/>
              <a:t>-межстрочный интервал – 1.</a:t>
            </a:r>
          </a:p>
          <a:p>
            <a:pPr>
              <a:buFontTx/>
              <a:buChar char="-"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7663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39615" y="334108"/>
            <a:ext cx="10914185" cy="6242538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Правила оформления заголовков</a:t>
            </a:r>
          </a:p>
          <a:p>
            <a:pPr marL="0" indent="0" algn="ctr">
              <a:buNone/>
            </a:pP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ru-RU" sz="2400" dirty="0"/>
              <a:t>Стиль «Заголовок 1»</a:t>
            </a:r>
          </a:p>
          <a:p>
            <a:pPr algn="just"/>
            <a:r>
              <a:rPr lang="en-US" sz="2400" dirty="0"/>
              <a:t>TNR,14</a:t>
            </a:r>
            <a:endParaRPr lang="ru-RU" sz="2400" dirty="0"/>
          </a:p>
          <a:p>
            <a:pPr algn="just"/>
            <a:r>
              <a:rPr lang="ru-RU" sz="2400" dirty="0"/>
              <a:t>По центру</a:t>
            </a:r>
          </a:p>
          <a:p>
            <a:pPr algn="just"/>
            <a:r>
              <a:rPr lang="ru-RU" sz="2400" dirty="0"/>
              <a:t>Начертание жирное</a:t>
            </a:r>
          </a:p>
          <a:p>
            <a:pPr algn="just"/>
            <a:r>
              <a:rPr lang="ru-RU" sz="2400" dirty="0"/>
              <a:t>Цвет черный</a:t>
            </a:r>
          </a:p>
          <a:p>
            <a:pPr algn="just"/>
            <a:r>
              <a:rPr lang="ru-RU" sz="2400" dirty="0"/>
              <a:t>Отступы ПЕРЕД/После 0 (кнопка ФОРМАТ-АБЗАЦ)</a:t>
            </a:r>
          </a:p>
          <a:p>
            <a:pPr algn="just"/>
            <a:r>
              <a:rPr lang="ru-RU" sz="2400" dirty="0"/>
              <a:t>От заголовка параграфа до основного текста пропустить 1 строку</a:t>
            </a:r>
          </a:p>
          <a:p>
            <a:pPr algn="just"/>
            <a:r>
              <a:rPr lang="ru-RU" sz="2400" dirty="0"/>
              <a:t>От основного текста до нового заголовка параграфа пропустить 2 строки.</a:t>
            </a:r>
          </a:p>
          <a:p>
            <a:pPr algn="just">
              <a:buNone/>
            </a:pPr>
            <a:r>
              <a:rPr lang="ru-RU" sz="2400" dirty="0"/>
              <a:t>Главы начинаются всегда с новой страницы, а параграфы начинаются на текущей странице. Если после основного текста и пропущенных строк на странице вмещается только название параграфа и строка пропуска, то такое название переносится на новую страницу.</a:t>
            </a:r>
          </a:p>
          <a:p>
            <a:pPr algn="just">
              <a:buNone/>
            </a:pPr>
            <a:endParaRPr lang="ru-RU" dirty="0"/>
          </a:p>
          <a:p>
            <a:pPr marL="0" indent="0" algn="just">
              <a:buNone/>
            </a:pPr>
            <a:endParaRPr lang="ru-RU" dirty="0"/>
          </a:p>
          <a:p>
            <a:pPr marL="0" indent="0" algn="just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03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5079" t="19644" r="34761" b="9222"/>
          <a:stretch/>
        </p:blipFill>
        <p:spPr>
          <a:xfrm>
            <a:off x="3376246" y="243861"/>
            <a:ext cx="4686300" cy="6217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821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задание отступов и полей в текстовом документе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90" b="47338"/>
          <a:stretch/>
        </p:blipFill>
        <p:spPr bwMode="auto">
          <a:xfrm>
            <a:off x="1318847" y="1160711"/>
            <a:ext cx="9565731" cy="2523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407082" y="378042"/>
            <a:ext cx="41718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Линейка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34108" y="4191478"/>
            <a:ext cx="1172014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/>
              <a:t>Линейка ворда - двухцветная. Серая зона шкалы (метка 1) показывает границы полей документа . Их можно изменить курсором мыши. Наведите курсор на цветовую границу шкалы и когда стрелочка превратиться в двойную, зажмите левую кнопку мыши и потяните в нужном направлении (метка 5). Граница поля либо увеличится, либо уменьшится. </a:t>
            </a:r>
          </a:p>
          <a:p>
            <a:pPr algn="just"/>
            <a:r>
              <a:rPr lang="ru-RU" sz="2000" dirty="0"/>
              <a:t>Маркеры обозначенные метками 2 и 4 задают положение границ текста в пределах белой зоны шкалы, то есть отступы от границы полей. Маркер под меткой 3 задает "красную строку" или отступ (выступ) первой строки абзаца.</a:t>
            </a:r>
          </a:p>
        </p:txBody>
      </p:sp>
    </p:spTree>
    <p:extLst>
      <p:ext uri="{BB962C8B-B14F-4D97-AF65-F5344CB8AC3E}">
        <p14:creationId xmlns:p14="http://schemas.microsoft.com/office/powerpoint/2010/main" val="257032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4686300" y="63378"/>
            <a:ext cx="1178169" cy="823912"/>
          </a:xfrm>
        </p:spPr>
        <p:txBody>
          <a:bodyPr>
            <a:normAutofit/>
          </a:bodyPr>
          <a:lstStyle/>
          <a:p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ПОЛЯ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32474" y="1142267"/>
            <a:ext cx="4042812" cy="5442796"/>
          </a:xfrm>
          <a:prstGeom prst="rect">
            <a:avLst/>
          </a:prstGeom>
        </p:spPr>
      </p:pic>
      <p:sp>
        <p:nvSpPr>
          <p:cNvPr id="8" name="Объект 7"/>
          <p:cNvSpPr>
            <a:spLocks noGrp="1"/>
          </p:cNvSpPr>
          <p:nvPr>
            <p:ph sz="quarter" idx="4"/>
          </p:nvPr>
        </p:nvSpPr>
        <p:spPr>
          <a:xfrm>
            <a:off x="5380892" y="1362075"/>
            <a:ext cx="5183188" cy="4827710"/>
          </a:xfrm>
        </p:spPr>
        <p:txBody>
          <a:bodyPr/>
          <a:lstStyle/>
          <a:p>
            <a:r>
              <a:rPr lang="ru-RU" dirty="0"/>
              <a:t>Макет-параметры страницы-поля-настраиваемые поля.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dirty="0"/>
              <a:t>Поля настраивают только в соответствующем пункте меню. Во вкладке МАКЕТ дублируется группа АБЗАЦ с интервалами и отступами. Это не поля, и значения полей туда не вписывать.</a:t>
            </a:r>
          </a:p>
        </p:txBody>
      </p:sp>
    </p:spTree>
    <p:extLst>
      <p:ext uri="{BB962C8B-B14F-4D97-AF65-F5344CB8AC3E}">
        <p14:creationId xmlns:p14="http://schemas.microsoft.com/office/powerpoint/2010/main" val="4032214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39615" y="334108"/>
            <a:ext cx="10914185" cy="6242538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Настройка параметров абзаца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615" y="964112"/>
            <a:ext cx="4904275" cy="568360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707125" y="1333978"/>
            <a:ext cx="59436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/>
              <a:t>Для определения выравнивания необходимо смотреть на вертикальные границы текста.</a:t>
            </a:r>
          </a:p>
          <a:p>
            <a:pPr algn="just"/>
            <a:r>
              <a:rPr lang="ru-RU" sz="2000" dirty="0"/>
              <a:t>Если границы ровные с 2х сторон, то выравнивание по ширине.</a:t>
            </a:r>
          </a:p>
          <a:p>
            <a:pPr algn="just"/>
            <a:r>
              <a:rPr lang="ru-RU" sz="2000" dirty="0"/>
              <a:t>Если границы рваные с двух сторон, то выравнивание по центру.</a:t>
            </a:r>
          </a:p>
          <a:p>
            <a:pPr algn="just"/>
            <a:r>
              <a:rPr lang="ru-RU" sz="2000" dirty="0"/>
              <a:t>Для определения левого или правого выравнивания смотрим, с какой стороны граница ровная.</a:t>
            </a:r>
          </a:p>
        </p:txBody>
      </p:sp>
    </p:spTree>
    <p:extLst>
      <p:ext uri="{BB962C8B-B14F-4D97-AF65-F5344CB8AC3E}">
        <p14:creationId xmlns:p14="http://schemas.microsoft.com/office/powerpoint/2010/main" val="3220230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39615" y="334108"/>
            <a:ext cx="10914185" cy="6242538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Алгоритм оформления заголовков</a:t>
            </a:r>
          </a:p>
          <a:p>
            <a:r>
              <a:rPr lang="ru-RU" dirty="0"/>
              <a:t>Главная</a:t>
            </a:r>
          </a:p>
          <a:p>
            <a:r>
              <a:rPr lang="ru-RU" dirty="0"/>
              <a:t>Стили</a:t>
            </a:r>
          </a:p>
          <a:p>
            <a:r>
              <a:rPr lang="ru-RU" dirty="0"/>
              <a:t>Стиль Заголовок 1</a:t>
            </a:r>
          </a:p>
          <a:p>
            <a:r>
              <a:rPr lang="ru-RU" dirty="0"/>
              <a:t>ПКМ</a:t>
            </a:r>
          </a:p>
          <a:p>
            <a:r>
              <a:rPr lang="ru-RU" dirty="0"/>
              <a:t>Изменить</a:t>
            </a:r>
          </a:p>
          <a:p>
            <a:r>
              <a:rPr lang="ru-RU" dirty="0"/>
              <a:t>Произвести настройку форматирования по правилам</a:t>
            </a:r>
          </a:p>
          <a:p>
            <a:r>
              <a:rPr lang="ru-RU" dirty="0"/>
              <a:t>Для изменения отступа До/После нажать кнопку ФОРМАТ-Абзац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  <p:pic>
        <p:nvPicPr>
          <p:cNvPr id="3" name="Объект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776" y="4580286"/>
            <a:ext cx="10515600" cy="1835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143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39615" y="334108"/>
            <a:ext cx="10914185" cy="6242538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Алгоритм оформления заголовков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8315" y="1283475"/>
            <a:ext cx="8652730" cy="5293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422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2761" y="1128077"/>
            <a:ext cx="8069802" cy="5729923"/>
          </a:xfrm>
        </p:spPr>
        <p:txBody>
          <a:bodyPr>
            <a:normAutofit/>
          </a:bodyPr>
          <a:lstStyle/>
          <a:p>
            <a:pPr algn="just">
              <a:buNone/>
            </a:pPr>
            <a:endParaRPr lang="ru-RU" sz="2400" dirty="0"/>
          </a:p>
          <a:p>
            <a:pPr marL="514350" indent="-514350">
              <a:buAutoNum type="arabicPeriod"/>
            </a:pPr>
            <a:r>
              <a:rPr lang="ru-RU" sz="2400" dirty="0"/>
              <a:t>Оформить заголовки с помощью стиля «Заголовок 1»</a:t>
            </a:r>
          </a:p>
          <a:p>
            <a:pPr marL="514350" indent="-514350">
              <a:buAutoNum type="arabicPeriod"/>
            </a:pPr>
            <a:r>
              <a:rPr lang="ru-RU" sz="2400" dirty="0"/>
              <a:t>На 2й странице ССЫЛКИ-ОГЛАВЛЕНИЕ-Автособираемое оглавление 1</a:t>
            </a:r>
          </a:p>
          <a:p>
            <a:pPr marL="514350" indent="-514350">
              <a:buAutoNum type="arabicPeriod"/>
            </a:pPr>
            <a:r>
              <a:rPr lang="ru-RU" sz="2400" dirty="0"/>
              <a:t>Выделить оглавление, изменить шрифт, размер, междустрочный интервал.</a:t>
            </a:r>
          </a:p>
          <a:p>
            <a:pPr marL="514350" indent="-514350">
              <a:buAutoNum type="arabicPeriod"/>
            </a:pPr>
            <a:r>
              <a:rPr lang="ru-RU" sz="2400" dirty="0"/>
              <a:t>Выделить слово «ОГЛАВЛЕНИЕ», заменить на «СОДЕРЖАНИЕ» и оформить его по требованиям заголовка, но без присвоения стиля</a:t>
            </a:r>
          </a:p>
          <a:p>
            <a:pPr marL="514350" indent="-514350">
              <a:buAutoNum type="arabicPeriod"/>
            </a:pPr>
            <a:r>
              <a:rPr lang="ru-RU" sz="2400" dirty="0"/>
              <a:t>После слова «Содержание» пропустить 1 строку</a:t>
            </a:r>
          </a:p>
          <a:p>
            <a:pPr marL="514350" indent="-514350">
              <a:buAutoNum type="arabicPeriod"/>
            </a:pPr>
            <a:endParaRPr lang="ru-RU" sz="24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82361" y="1499424"/>
            <a:ext cx="3332117" cy="47149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908700" y="177554"/>
            <a:ext cx="731386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Настройка автоматического оглавления</a:t>
            </a:r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927746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0246" y="1124289"/>
            <a:ext cx="1152506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/>
              <a:t>Это виртуальное разделение документа на части. Для каждого раздела можно применять свое форматирование, которое будет применено только в конкретном разделе (нумерация страниц, размеры и ориентация листа).</a:t>
            </a:r>
          </a:p>
          <a:p>
            <a:pPr marL="0" indent="0">
              <a:buNone/>
            </a:pPr>
            <a:r>
              <a:rPr lang="ru-RU" sz="2400" dirty="0"/>
              <a:t>Необходимость разделов определяется пользователем. Для проверки наличия раздела можно перейти в режим структуры или в колонтитулы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19745" y="150921"/>
            <a:ext cx="375211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Разделы документа</a:t>
            </a:r>
          </a:p>
          <a:p>
            <a:endParaRPr lang="ru-RU" sz="3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3329" y="3375535"/>
            <a:ext cx="3847309" cy="3287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01140" y="3451932"/>
            <a:ext cx="6877082" cy="3406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62993" y="1124288"/>
            <a:ext cx="10515600" cy="4832891"/>
          </a:xfrm>
        </p:spPr>
        <p:txBody>
          <a:bodyPr>
            <a:normAutofit fontScale="92500"/>
          </a:bodyPr>
          <a:lstStyle/>
          <a:p>
            <a:pPr marL="514350" indent="-514350">
              <a:buAutoNum type="arabicPeriod"/>
            </a:pPr>
            <a:r>
              <a:rPr lang="ru-RU" sz="2400" dirty="0"/>
              <a:t>Поставить курсор в конце последней строки 1й страницы</a:t>
            </a:r>
          </a:p>
          <a:p>
            <a:pPr marL="514350" indent="-514350">
              <a:buAutoNum type="arabicPeriod"/>
            </a:pPr>
            <a:r>
              <a:rPr lang="ru-RU" sz="2400" dirty="0"/>
              <a:t>Добавить новый раздел (Макет-разрывы-разрывы разделов-с новой страницы)</a:t>
            </a:r>
          </a:p>
          <a:p>
            <a:pPr marL="514350" indent="-514350">
              <a:buAutoNum type="arabicPeriod"/>
            </a:pPr>
            <a:r>
              <a:rPr lang="ru-RU" sz="2400" dirty="0"/>
              <a:t>При необходимости подтянуть слово «Содержание». В режиме структуры проверить наличие раздела</a:t>
            </a:r>
          </a:p>
          <a:p>
            <a:pPr marL="514350" indent="-514350">
              <a:buAutoNum type="arabicPeriod"/>
            </a:pPr>
            <a:r>
              <a:rPr lang="ru-RU" sz="2400" dirty="0"/>
              <a:t>Добавить нумерацию страниц (Вставка-номера страниц-от центра).         </a:t>
            </a:r>
            <a:r>
              <a:rPr lang="ru-RU" sz="1800" i="1" dirty="0"/>
              <a:t>(при этом открывается контекстная вкладка работы с колонтитулами и теперь вы работаете в колонтитулах, а не в основной рабочей зоне)</a:t>
            </a:r>
            <a:endParaRPr lang="ru-RU" sz="2400" i="1" dirty="0"/>
          </a:p>
          <a:p>
            <a:pPr marL="514350" indent="-514350">
              <a:buAutoNum type="arabicPeriod"/>
            </a:pPr>
            <a:r>
              <a:rPr lang="ru-RU" sz="2400" dirty="0"/>
              <a:t>Поставить курсор на 1 страницу и установить флажок особого колонтитула (работа с колонтитулами-параметры-особый колонтитул для 1й страницы)</a:t>
            </a:r>
          </a:p>
          <a:p>
            <a:pPr marL="514350" indent="-514350">
              <a:buAutoNum type="arabicPeriod"/>
            </a:pPr>
            <a:r>
              <a:rPr lang="ru-RU" sz="2400" dirty="0"/>
              <a:t>Перейти на 2ю страницу и установить особый колонтитул</a:t>
            </a:r>
          </a:p>
          <a:p>
            <a:pPr marL="514350" indent="-514350">
              <a:buAutoNum type="arabicPeriod"/>
            </a:pPr>
            <a:r>
              <a:rPr lang="ru-RU" sz="2400" dirty="0"/>
              <a:t>Выделить любой номер страницы и изменить шрифт и размер на </a:t>
            </a:r>
            <a:r>
              <a:rPr lang="en-US" sz="2400" dirty="0"/>
              <a:t>TNR</a:t>
            </a:r>
            <a:r>
              <a:rPr lang="ru-RU" sz="2400" dirty="0"/>
              <a:t>,14</a:t>
            </a:r>
          </a:p>
          <a:p>
            <a:pPr marL="514350" indent="-514350">
              <a:buAutoNum type="arabicPeriod"/>
            </a:pPr>
            <a:r>
              <a:rPr lang="ru-RU" sz="2400" dirty="0"/>
              <a:t>Закрыть окно колонтитулов (</a:t>
            </a:r>
            <a:r>
              <a:rPr lang="ru-RU" sz="1800" i="1" dirty="0"/>
              <a:t>1 способ: щелчок по кнопке на контекстной вкладке работы с колонтитулами. 2 способ: двойной щелчок ЛКМ по рабочей области</a:t>
            </a:r>
            <a:r>
              <a:rPr lang="ru-RU" sz="2400" dirty="0"/>
              <a:t>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34213" y="195661"/>
            <a:ext cx="569938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Настройка нумерации страниц</a:t>
            </a:r>
          </a:p>
          <a:p>
            <a:endParaRPr lang="ru-RU" sz="3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Тема1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Тема1" id="{7BC7D0A2-DEAD-458D-93DC-256635569B7C}" vid="{451C67D6-7A7F-4CBA-B2C7-A2EF1CDF7FC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327</TotalTime>
  <Words>683</Words>
  <Application>Microsoft Office PowerPoint</Application>
  <PresentationFormat>Широкоэкранный</PresentationFormat>
  <Paragraphs>76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6" baseType="lpstr">
      <vt:lpstr>Arial</vt:lpstr>
      <vt:lpstr>Calibri</vt:lpstr>
      <vt:lpstr>Тема1</vt:lpstr>
      <vt:lpstr>Алгоритмы работы в MS Word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Анна</cp:lastModifiedBy>
  <cp:revision>27</cp:revision>
  <dcterms:created xsi:type="dcterms:W3CDTF">2023-01-17T06:41:14Z</dcterms:created>
  <dcterms:modified xsi:type="dcterms:W3CDTF">2023-10-17T14:01:26Z</dcterms:modified>
</cp:coreProperties>
</file>