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sldx" ContentType="application/vnd.openxmlformats-officedocument.presentationml.slide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7" r:id="rId2"/>
    <p:sldId id="258" r:id="rId3"/>
    <p:sldId id="263" r:id="rId4"/>
    <p:sldId id="259" r:id="rId5"/>
    <p:sldId id="265" r:id="rId6"/>
    <p:sldId id="260" r:id="rId7"/>
    <p:sldId id="261" r:id="rId8"/>
    <p:sldId id="262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462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дни нетрудоспособности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23</c:v>
                </c:pt>
                <c:pt idx="1">
                  <c:v>21</c:v>
                </c:pt>
                <c:pt idx="2">
                  <c:v>19</c:v>
                </c:pt>
                <c:pt idx="3">
                  <c:v>14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сброс веса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9</c:v>
                </c:pt>
                <c:pt idx="1">
                  <c:v>12</c:v>
                </c:pt>
                <c:pt idx="2">
                  <c:v>24</c:v>
                </c:pt>
                <c:pt idx="3">
                  <c:v>31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занятия спортом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11</c:v>
                </c:pt>
                <c:pt idx="1">
                  <c:v>17</c:v>
                </c:pt>
                <c:pt idx="2">
                  <c:v>28</c:v>
                </c:pt>
                <c:pt idx="3">
                  <c:v>35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правильное питание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24</c:v>
                </c:pt>
                <c:pt idx="1">
                  <c:v>37</c:v>
                </c:pt>
                <c:pt idx="2">
                  <c:v>45</c:v>
                </c:pt>
                <c:pt idx="3">
                  <c:v>67</c:v>
                </c:pt>
              </c:numCache>
            </c:numRef>
          </c:val>
        </c:ser>
        <c:axId val="112387200"/>
        <c:axId val="112388736"/>
      </c:barChart>
      <c:catAx>
        <c:axId val="112387200"/>
        <c:scaling>
          <c:orientation val="minMax"/>
        </c:scaling>
        <c:axPos val="b"/>
        <c:numFmt formatCode="General" sourceLinked="1"/>
        <c:tickLblPos val="nextTo"/>
        <c:crossAx val="112388736"/>
        <c:crosses val="autoZero"/>
        <c:auto val="1"/>
        <c:lblAlgn val="ctr"/>
        <c:lblOffset val="100"/>
      </c:catAx>
      <c:valAx>
        <c:axId val="112388736"/>
        <c:scaling>
          <c:orientation val="minMax"/>
        </c:scaling>
        <c:axPos val="l"/>
        <c:majorGridlines/>
        <c:numFmt formatCode="General" sourceLinked="1"/>
        <c:tickLblPos val="nextTo"/>
        <c:crossAx val="112387200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11.04.2024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11.04.2024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11.04.2024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11.04.2024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11.04.2024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11.04.2024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_________Microsoft_Office_Word1.doc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2.sl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85728"/>
            <a:ext cx="6838968" cy="1928826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ru-RU" sz="2000" b="1" cap="small" dirty="0" smtClean="0">
                <a:effectLst/>
              </a:rPr>
              <a:t>Результативность внедрения </a:t>
            </a:r>
            <a:br>
              <a:rPr lang="ru-RU" sz="2000" b="1" cap="small" dirty="0" smtClean="0">
                <a:effectLst/>
              </a:rPr>
            </a:br>
            <a:r>
              <a:rPr lang="ru-RU" sz="2000" b="1" cap="small" dirty="0" smtClean="0">
                <a:effectLst/>
              </a:rPr>
              <a:t>программы корпоративного здоровья работников </a:t>
            </a:r>
            <a:br>
              <a:rPr lang="ru-RU" sz="2000" b="1" cap="small" dirty="0" smtClean="0">
                <a:effectLst/>
              </a:rPr>
            </a:br>
            <a:r>
              <a:rPr lang="ru-RU" sz="2000" b="1" cap="small" dirty="0" smtClean="0">
                <a:effectLst/>
              </a:rPr>
              <a:t>муниципального общеобразовательного учреждения </a:t>
            </a:r>
            <a:br>
              <a:rPr lang="ru-RU" sz="2000" b="1" cap="small" dirty="0" smtClean="0">
                <a:effectLst/>
              </a:rPr>
            </a:br>
            <a:r>
              <a:rPr lang="ru-RU" sz="2000" b="1" cap="small" dirty="0" smtClean="0">
                <a:effectLst/>
              </a:rPr>
              <a:t>«Гимназия №10 Кировского района Волгограда»</a:t>
            </a:r>
            <a:r>
              <a:rPr lang="ru-RU" sz="2400" b="1" cap="small" dirty="0" smtClean="0">
                <a:effectLst/>
              </a:rPr>
              <a:t/>
            </a:r>
            <a:br>
              <a:rPr lang="ru-RU" sz="2400" b="1" cap="small" dirty="0" smtClean="0">
                <a:effectLst/>
              </a:rPr>
            </a:b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500694" y="3143248"/>
            <a:ext cx="3357586" cy="3436943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 smtClean="0">
                <a:solidFill>
                  <a:srgbClr val="004620"/>
                </a:solidFill>
              </a:rPr>
              <a:t>«Помочь людям решать проблемы, вставать на ноги, восстанавливать свое здоровье, становиться полноценными во всех отношениях людьми, жить полной жизнью и чувствовать себя здоровыми» </a:t>
            </a:r>
          </a:p>
          <a:p>
            <a:pPr>
              <a:buNone/>
            </a:pPr>
            <a:r>
              <a:rPr lang="ru-RU" b="1" dirty="0" smtClean="0"/>
              <a:t>(Послание Федеральному</a:t>
            </a:r>
          </a:p>
          <a:p>
            <a:pPr>
              <a:buNone/>
            </a:pPr>
            <a:r>
              <a:rPr lang="ru-RU" b="1" dirty="0" smtClean="0"/>
              <a:t>собранию РФ, нацпроект «Семья</a:t>
            </a:r>
            <a:r>
              <a:rPr lang="ru-RU" b="1" smtClean="0"/>
              <a:t>»,  В.Путин</a:t>
            </a:r>
            <a:r>
              <a:rPr lang="ru-RU" b="1" dirty="0" smtClean="0"/>
              <a:t>, 2024г)</a:t>
            </a:r>
            <a:endParaRPr lang="ru-RU" b="1" dirty="0">
              <a:solidFill>
                <a:srgbClr val="004620"/>
              </a:solidFill>
            </a:endParaRPr>
          </a:p>
        </p:txBody>
      </p:sp>
      <p:pic>
        <p:nvPicPr>
          <p:cNvPr id="4" name="Picture 2" descr="C:\Users\Голодова НН\Desktop\1684774251_polinka-top-p-kartinki-formula-zdorovya-dlya-detei-vkont-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50" y="285728"/>
            <a:ext cx="2500330" cy="1785950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4857752" y="2786058"/>
            <a:ext cx="3754760" cy="2723902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all" spc="0" normalizeH="0" baseline="0" noProof="0" dirty="0">
              <a:ln>
                <a:noFill/>
              </a:ln>
              <a:solidFill>
                <a:srgbClr val="FF0000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928794" y="1857364"/>
            <a:ext cx="4071966" cy="1214446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Arial" pitchFamily="34" charset="0"/>
              </a:rPr>
              <a:t>С января 2024 года в гимназии начала своё действие программа корпоративного здоровья работников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Arial" pitchFamily="34" charset="0"/>
              </a:rPr>
              <a:t> “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Arial" pitchFamily="34" charset="0"/>
              </a:rPr>
              <a:t>Архипелаг Здоровье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Times New Roman" pitchFamily="18" charset="0"/>
                <a:cs typeface="Arial" pitchFamily="34" charset="0"/>
              </a:rPr>
              <a:t>»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400" b="1" dirty="0" smtClean="0">
              <a:solidFill>
                <a:srgbClr val="FF0000"/>
              </a:solidFill>
              <a:latin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Arial" pitchFamily="34" charset="0"/>
            </a:endParaRPr>
          </a:p>
        </p:txBody>
      </p:sp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785786" y="3214686"/>
          <a:ext cx="2609850" cy="3421058"/>
        </p:xfrm>
        <a:graphic>
          <a:graphicData uri="http://schemas.openxmlformats.org/presentationml/2006/ole">
            <p:oleObj spid="_x0000_s15362" name="Документ" r:id="rId4" imgW="5940803" imgH="9252332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257288"/>
          </a:xfrm>
        </p:spPr>
        <p:txBody>
          <a:bodyPr>
            <a:normAutofit fontScale="90000"/>
          </a:bodyPr>
          <a:lstStyle/>
          <a:p>
            <a:r>
              <a:rPr lang="ru-RU" sz="2700" dirty="0" smtClean="0"/>
              <a:t>Каждый модуль программы представлен в виде острова, на котором работники ОУ получают всю необходимую информацию, помощь в достижении единой цели – оздоровление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857365"/>
            <a:ext cx="8686800" cy="2357454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4337" name="Object 1"/>
          <p:cNvGraphicFramePr>
            <a:graphicFrameLocks noChangeAspect="1"/>
          </p:cNvGraphicFramePr>
          <p:nvPr/>
        </p:nvGraphicFramePr>
        <p:xfrm>
          <a:off x="214282" y="1928802"/>
          <a:ext cx="8715436" cy="4786346"/>
        </p:xfrm>
        <a:graphic>
          <a:graphicData uri="http://schemas.openxmlformats.org/presentationml/2006/ole">
            <p:oleObj spid="_x0000_s14337" name="Слайд" r:id="rId3" imgW="4570541" imgH="3427323" progId="PowerPoint.Slide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Сотрудничество гимназии с   другими учреждениями района, города, страны</a:t>
            </a:r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 rot="5400000">
            <a:off x="1071538" y="1643050"/>
            <a:ext cx="714380" cy="14287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5400000">
            <a:off x="2786050" y="2571744"/>
            <a:ext cx="1714512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16200000" flipH="1">
            <a:off x="4286248" y="1428736"/>
            <a:ext cx="785818" cy="64294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16200000" flipH="1">
            <a:off x="7393801" y="2536025"/>
            <a:ext cx="2286016" cy="21431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ятно 2 13"/>
          <p:cNvSpPr/>
          <p:nvPr/>
        </p:nvSpPr>
        <p:spPr>
          <a:xfrm>
            <a:off x="0" y="1714488"/>
            <a:ext cx="3571868" cy="2286016"/>
          </a:xfrm>
          <a:prstGeom prst="irregularSeal2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ГУЗ поликлиника№5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Кировский район</a:t>
            </a:r>
            <a:endParaRPr lang="ru-RU" b="1" dirty="0"/>
          </a:p>
        </p:txBody>
      </p:sp>
      <p:sp>
        <p:nvSpPr>
          <p:cNvPr id="15" name="Пятно 2 14"/>
          <p:cNvSpPr/>
          <p:nvPr/>
        </p:nvSpPr>
        <p:spPr>
          <a:xfrm>
            <a:off x="1928794" y="3214686"/>
            <a:ext cx="3071834" cy="2428892"/>
          </a:xfrm>
          <a:prstGeom prst="irregularSeal2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srgbClr val="FF0000"/>
                </a:solidFill>
              </a:rPr>
              <a:t>ВолгГМУ</a:t>
            </a:r>
            <a:endParaRPr lang="ru-RU" b="1" dirty="0" smtClean="0">
              <a:solidFill>
                <a:srgbClr val="FF0000"/>
              </a:solidFill>
            </a:endParaRP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г.Волгоград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6" name="Пятно 2 15"/>
          <p:cNvSpPr/>
          <p:nvPr/>
        </p:nvSpPr>
        <p:spPr>
          <a:xfrm>
            <a:off x="4143372" y="1357298"/>
            <a:ext cx="4214842" cy="2500330"/>
          </a:xfrm>
          <a:prstGeom prst="irregularSeal2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FF0000"/>
                </a:solidFill>
              </a:rPr>
              <a:t>ФБУЗ«Центр гигиены и эпидемиологии»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г.Волгоград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7" name="Пятно 2 16"/>
          <p:cNvSpPr/>
          <p:nvPr/>
        </p:nvSpPr>
        <p:spPr>
          <a:xfrm>
            <a:off x="5429256" y="3497870"/>
            <a:ext cx="3726169" cy="2931526"/>
          </a:xfrm>
          <a:prstGeom prst="irregularSeal2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err="1" smtClean="0"/>
              <a:t>Аа</a:t>
            </a:r>
            <a:r>
              <a:rPr lang="ru-RU" sz="1400" b="1" dirty="0" err="1" smtClean="0">
                <a:solidFill>
                  <a:srgbClr val="FF0000"/>
                </a:solidFill>
              </a:rPr>
              <a:t>Академия</a:t>
            </a:r>
            <a:endParaRPr lang="ru-RU" sz="1400" b="1" dirty="0" smtClean="0">
              <a:solidFill>
                <a:srgbClr val="FF0000"/>
              </a:solidFill>
            </a:endParaRPr>
          </a:p>
          <a:p>
            <a:r>
              <a:rPr lang="ru-RU" sz="1400" b="1" dirty="0" err="1" smtClean="0">
                <a:solidFill>
                  <a:srgbClr val="FF0000"/>
                </a:solidFill>
              </a:rPr>
              <a:t>медобразования</a:t>
            </a:r>
            <a:endParaRPr lang="ru-RU" sz="1400" b="1" dirty="0" smtClean="0">
              <a:solidFill>
                <a:srgbClr val="FF0000"/>
              </a:solidFill>
            </a:endParaRPr>
          </a:p>
          <a:p>
            <a:r>
              <a:rPr lang="ru-RU" sz="1400" b="1" dirty="0" smtClean="0">
                <a:solidFill>
                  <a:srgbClr val="FF0000"/>
                </a:solidFill>
              </a:rPr>
              <a:t>(АМО)</a:t>
            </a:r>
          </a:p>
          <a:p>
            <a:r>
              <a:rPr lang="ru-RU" sz="1400" b="1" dirty="0" smtClean="0">
                <a:solidFill>
                  <a:srgbClr val="FF0000"/>
                </a:solidFill>
              </a:rPr>
              <a:t>г.Москва</a:t>
            </a:r>
            <a:endParaRPr lang="ru-RU" sz="1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 ходе реализации программы реализуются </a:t>
            </a:r>
            <a:r>
              <a:rPr lang="ru-RU" dirty="0" err="1" smtClean="0"/>
              <a:t>минипроекты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Тандем медиков и педагогов</a:t>
            </a:r>
          </a:p>
          <a:p>
            <a:r>
              <a:rPr lang="ru-RU" dirty="0" smtClean="0"/>
              <a:t>Школа здорового питания «7 Вечеров здоровой кухни»</a:t>
            </a:r>
          </a:p>
          <a:p>
            <a:r>
              <a:rPr lang="ru-RU" dirty="0" err="1" smtClean="0"/>
              <a:t>Фитнесчас</a:t>
            </a:r>
            <a:r>
              <a:rPr lang="ru-RU" dirty="0" smtClean="0"/>
              <a:t> </a:t>
            </a:r>
          </a:p>
          <a:p>
            <a:r>
              <a:rPr lang="ru-RU" dirty="0" err="1" smtClean="0"/>
              <a:t>Танцетерапия</a:t>
            </a:r>
            <a:endParaRPr lang="ru-RU" dirty="0" smtClean="0"/>
          </a:p>
          <a:p>
            <a:r>
              <a:rPr lang="ru-RU" dirty="0" smtClean="0"/>
              <a:t>Медитация под музыку</a:t>
            </a:r>
          </a:p>
          <a:p>
            <a:r>
              <a:rPr lang="ru-RU" dirty="0" smtClean="0"/>
              <a:t>Группа по профилактике психологического стресса «</a:t>
            </a:r>
            <a:r>
              <a:rPr lang="ru-RU" dirty="0" err="1" smtClean="0"/>
              <a:t>Капитошка</a:t>
            </a:r>
            <a:r>
              <a:rPr lang="ru-RU" dirty="0" smtClean="0"/>
              <a:t>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85728"/>
            <a:ext cx="7715304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Нас объединяет желание быть здоровыми</a:t>
            </a:r>
            <a:endParaRPr lang="ru-RU" dirty="0"/>
          </a:p>
        </p:txBody>
      </p:sp>
      <p:pic>
        <p:nvPicPr>
          <p:cNvPr id="29698" name="Picture 2" descr="C:\Users\Голодова НН\Desktop\меди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06067">
            <a:off x="259584" y="1854617"/>
            <a:ext cx="3286148" cy="2143960"/>
          </a:xfrm>
          <a:prstGeom prst="rect">
            <a:avLst/>
          </a:prstGeom>
          <a:noFill/>
        </p:spPr>
      </p:pic>
      <p:pic>
        <p:nvPicPr>
          <p:cNvPr id="29699" name="Picture 3" descr="C:\Users\Голодова НН\Desktop\медиа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221282">
            <a:off x="285720" y="4071942"/>
            <a:ext cx="3286148" cy="2571768"/>
          </a:xfrm>
          <a:prstGeom prst="rect">
            <a:avLst/>
          </a:prstGeom>
          <a:noFill/>
        </p:spPr>
      </p:pic>
      <p:pic>
        <p:nvPicPr>
          <p:cNvPr id="29700" name="Picture 4" descr="C:\Users\Голодова НН\Desktop\первая помощь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7620" y="1643050"/>
            <a:ext cx="1928826" cy="2571768"/>
          </a:xfrm>
          <a:prstGeom prst="rect">
            <a:avLst/>
          </a:prstGeom>
          <a:noFill/>
        </p:spPr>
      </p:pic>
      <p:pic>
        <p:nvPicPr>
          <p:cNvPr id="28674" name="Picture 2" descr="C:\Users\Голодова НН\Desktop\вол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135921">
            <a:off x="6143636" y="1500174"/>
            <a:ext cx="2643207" cy="1819268"/>
          </a:xfrm>
          <a:prstGeom prst="rect">
            <a:avLst/>
          </a:prstGeom>
          <a:noFill/>
        </p:spPr>
      </p:pic>
      <p:pic>
        <p:nvPicPr>
          <p:cNvPr id="28675" name="Picture 3" descr="C:\Users\Голодова НН\Desktop\библ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747240">
            <a:off x="6215104" y="3857598"/>
            <a:ext cx="2786046" cy="2500354"/>
          </a:xfrm>
          <a:prstGeom prst="rect">
            <a:avLst/>
          </a:prstGeom>
          <a:noFill/>
        </p:spPr>
      </p:pic>
      <p:pic>
        <p:nvPicPr>
          <p:cNvPr id="28676" name="Picture 4" descr="C:\Users\Голодова НН\Desktop\IMG_20191028_12053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29058" y="4429132"/>
            <a:ext cx="2071702" cy="22860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 также…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Деловые игры</a:t>
            </a:r>
          </a:p>
          <a:p>
            <a:r>
              <a:rPr lang="ru-RU" dirty="0" smtClean="0"/>
              <a:t>Семейные встречи</a:t>
            </a:r>
          </a:p>
          <a:p>
            <a:r>
              <a:rPr lang="ru-RU" dirty="0" smtClean="0"/>
              <a:t>Субботники </a:t>
            </a:r>
          </a:p>
          <a:p>
            <a:r>
              <a:rPr lang="ru-RU" dirty="0" smtClean="0"/>
              <a:t>Культпоходы </a:t>
            </a:r>
          </a:p>
          <a:p>
            <a:r>
              <a:rPr lang="ru-RU" dirty="0" err="1" smtClean="0"/>
              <a:t>Турпоездки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28674" name="Picture 2" descr="C:\Users\Голодова НН\Desktop\фото с телефона\профком в действии\20230512_1306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4744" y="214290"/>
            <a:ext cx="2571768" cy="1643074"/>
          </a:xfrm>
          <a:prstGeom prst="rect">
            <a:avLst/>
          </a:prstGeom>
          <a:noFill/>
        </p:spPr>
      </p:pic>
      <p:pic>
        <p:nvPicPr>
          <p:cNvPr id="28675" name="Picture 3" descr="C:\Users\Голодова НН\Desktop\фото\20220526_1027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6500826" y="285728"/>
            <a:ext cx="2500330" cy="2000264"/>
          </a:xfrm>
          <a:prstGeom prst="rect">
            <a:avLst/>
          </a:prstGeom>
          <a:noFill/>
        </p:spPr>
      </p:pic>
      <p:pic>
        <p:nvPicPr>
          <p:cNvPr id="28676" name="Picture 4" descr="C:\Users\Голодова НН\Desktop\профком\1 мая 23года\лена конь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4810" y="2000240"/>
            <a:ext cx="2214578" cy="2643206"/>
          </a:xfrm>
          <a:prstGeom prst="rect">
            <a:avLst/>
          </a:prstGeom>
          <a:noFill/>
        </p:spPr>
      </p:pic>
      <p:pic>
        <p:nvPicPr>
          <p:cNvPr id="28677" name="Picture 5" descr="C:\Users\Голодова НН\Desktop\профком\1 мая 23года\субботник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16" y="2714620"/>
            <a:ext cx="2000264" cy="1857388"/>
          </a:xfrm>
          <a:prstGeom prst="rect">
            <a:avLst/>
          </a:prstGeom>
          <a:noFill/>
        </p:spPr>
      </p:pic>
      <p:pic>
        <p:nvPicPr>
          <p:cNvPr id="28678" name="Picture 6" descr="C:\Users\Голодова НН\Desktop\профком\акция по охране труда 2023\видеоряд\фотки\информация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1339017">
            <a:off x="350659" y="4724392"/>
            <a:ext cx="2202760" cy="1796102"/>
          </a:xfrm>
          <a:prstGeom prst="rect">
            <a:avLst/>
          </a:prstGeom>
          <a:noFill/>
        </p:spPr>
      </p:pic>
      <p:pic>
        <p:nvPicPr>
          <p:cNvPr id="28679" name="Picture 7" descr="C:\Users\Голодова НН\Desktop\профком\акция по охране труда 2023\видеоряд\изображение_viber_2023-06-11_14-16-56-38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0871332">
            <a:off x="2008926" y="4680468"/>
            <a:ext cx="2571768" cy="1714512"/>
          </a:xfrm>
          <a:prstGeom prst="rect">
            <a:avLst/>
          </a:prstGeom>
          <a:noFill/>
        </p:spPr>
      </p:pic>
      <p:pic>
        <p:nvPicPr>
          <p:cNvPr id="28680" name="Picture 8" descr="C:\Users\Голодова НН\Desktop\Y-T5jATMdto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00562" y="4929198"/>
            <a:ext cx="2500330" cy="1571636"/>
          </a:xfrm>
          <a:prstGeom prst="rect">
            <a:avLst/>
          </a:prstGeom>
          <a:noFill/>
        </p:spPr>
      </p:pic>
      <p:pic>
        <p:nvPicPr>
          <p:cNvPr id="28681" name="Picture 9" descr="C:\Users\Голодова НН\Desktop\jiQoPuR2h00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373103">
            <a:off x="6717214" y="5051870"/>
            <a:ext cx="2349488" cy="15548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457200"/>
            <a:ext cx="8205814" cy="471470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Мониторинг результативности программы </a:t>
            </a:r>
            <a:br>
              <a:rPr lang="ru-RU" sz="2800" dirty="0" smtClean="0"/>
            </a:br>
            <a:r>
              <a:rPr lang="ru-RU" sz="2800" dirty="0" smtClean="0"/>
              <a:t>«Архипелаг Здоровье» </a:t>
            </a:r>
            <a:br>
              <a:rPr lang="ru-RU" sz="2800" dirty="0" smtClean="0"/>
            </a:br>
            <a:r>
              <a:rPr lang="ru-RU" sz="2800" dirty="0" smtClean="0"/>
              <a:t>(с 01.01. по 01.04. каждого года)</a:t>
            </a:r>
            <a:endParaRPr lang="ru-RU" sz="2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429132"/>
            <a:ext cx="8686800" cy="221457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r>
              <a:rPr lang="ru-RU" b="1" u="sng" dirty="0" smtClean="0">
                <a:solidFill>
                  <a:srgbClr val="008000"/>
                </a:solidFill>
              </a:rPr>
              <a:t>(ПП +</a:t>
            </a:r>
            <a:r>
              <a:rPr lang="ru-RU" b="1" u="sng" dirty="0" err="1" smtClean="0">
                <a:solidFill>
                  <a:srgbClr val="008000"/>
                </a:solidFill>
              </a:rPr>
              <a:t>Спорт+</a:t>
            </a:r>
            <a:r>
              <a:rPr lang="ru-RU" b="1" u="sng" dirty="0" smtClean="0">
                <a:solidFill>
                  <a:srgbClr val="008000"/>
                </a:solidFill>
              </a:rPr>
              <a:t> Закалка)</a:t>
            </a:r>
            <a:r>
              <a:rPr lang="en-US" b="1" u="sng" dirty="0" smtClean="0">
                <a:solidFill>
                  <a:srgbClr val="008000"/>
                </a:solidFill>
              </a:rPr>
              <a:t> x</a:t>
            </a:r>
            <a:r>
              <a:rPr lang="ru-RU" b="1" u="sng" dirty="0" smtClean="0">
                <a:solidFill>
                  <a:srgbClr val="008000"/>
                </a:solidFill>
              </a:rPr>
              <a:t> Хорошее настроение                                  </a:t>
            </a:r>
          </a:p>
          <a:p>
            <a:pPr>
              <a:buNone/>
            </a:pPr>
            <a:r>
              <a:rPr lang="ru-RU" b="1" dirty="0" smtClean="0">
                <a:solidFill>
                  <a:srgbClr val="008000"/>
                </a:solidFill>
              </a:rPr>
              <a:t>                               Режим дня </a:t>
            </a:r>
          </a:p>
          <a:p>
            <a:pPr>
              <a:buNone/>
            </a:pPr>
            <a:r>
              <a:rPr lang="ru-RU" b="1" dirty="0" smtClean="0">
                <a:solidFill>
                  <a:srgbClr val="008000"/>
                </a:solidFill>
              </a:rPr>
              <a:t>- Лень =  </a:t>
            </a:r>
            <a:r>
              <a:rPr lang="ru-RU" b="1" dirty="0" err="1" smtClean="0">
                <a:solidFill>
                  <a:srgbClr val="008000"/>
                </a:solidFill>
              </a:rPr>
              <a:t>Профрост</a:t>
            </a:r>
            <a:r>
              <a:rPr lang="ru-RU" b="1" dirty="0" smtClean="0">
                <a:solidFill>
                  <a:srgbClr val="008000"/>
                </a:solidFill>
              </a:rPr>
              <a:t> работника</a:t>
            </a:r>
          </a:p>
          <a:p>
            <a:pPr>
              <a:buNone/>
            </a:pP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29698" name="Picture 2" descr="C:\Users\Голодова НН\Desktop\scale_120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0"/>
            <a:ext cx="4500594" cy="407196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572132" y="1357298"/>
            <a:ext cx="3000396" cy="156966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В гимназии создана формула успешного профессионального роста сотрудника</a:t>
            </a: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Стрелка вниз 4"/>
          <p:cNvSpPr/>
          <p:nvPr/>
        </p:nvSpPr>
        <p:spPr>
          <a:xfrm rot="1158529">
            <a:off x="6148889" y="3052979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57167"/>
            <a:ext cx="4286248" cy="1571636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/>
              <a:t>Гимназия №10 Кировского района Волгограда</a:t>
            </a:r>
          </a:p>
          <a:p>
            <a:pPr algn="ctr">
              <a:buNone/>
            </a:pPr>
            <a:endParaRPr lang="ru-RU" b="1" dirty="0"/>
          </a:p>
        </p:txBody>
      </p:sp>
      <p:pic>
        <p:nvPicPr>
          <p:cNvPr id="30723" name="Picture 3" descr="C:\Users\Голодова НН\Desktop\1670426818_40-kartinkin-net-p-nedelya-zdorovya-kartinki-krasivo-4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2714620"/>
            <a:ext cx="5643570" cy="3786190"/>
          </a:xfrm>
          <a:prstGeom prst="rect">
            <a:avLst/>
          </a:prstGeom>
          <a:noFill/>
        </p:spPr>
      </p:pic>
      <p:sp>
        <p:nvSpPr>
          <p:cNvPr id="7" name="Выгнутая вправо стрелка 6"/>
          <p:cNvSpPr/>
          <p:nvPr/>
        </p:nvSpPr>
        <p:spPr>
          <a:xfrm rot="17991275">
            <a:off x="5131366" y="-288554"/>
            <a:ext cx="918596" cy="3304465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30724" name="Picture 4" descr="C:\Users\Голодова НН\Desktop\1675518493_3-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143248"/>
            <a:ext cx="2214578" cy="15716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177</TotalTime>
  <Words>166</Words>
  <PresentationFormat>Экран (4:3)</PresentationFormat>
  <Paragraphs>37</Paragraphs>
  <Slides>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Трек</vt:lpstr>
      <vt:lpstr>Слайд</vt:lpstr>
      <vt:lpstr>Документ Microsoft Office Word</vt:lpstr>
      <vt:lpstr>Результативность внедрения  программы корпоративного здоровья работников  муниципального общеобразовательного учреждения  «Гимназия №10 Кировского района Волгограда» </vt:lpstr>
      <vt:lpstr>Каждый модуль программы представлен в виде острова, на котором работники ОУ получают всю необходимую информацию, помощь в достижении единой цели – оздоровление.</vt:lpstr>
      <vt:lpstr>Сотрудничество гимназии с   другими учреждениями района, города, страны</vt:lpstr>
      <vt:lpstr>В ходе реализации программы реализуются минипроекты:</vt:lpstr>
      <vt:lpstr>Нас объединяет желание быть здоровыми</vt:lpstr>
      <vt:lpstr>А также…</vt:lpstr>
      <vt:lpstr>Мониторинг результативности программы  «Архипелаг Здоровье»  (с 01.01. по 01.04. каждого года)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Результативность внедрения  программы корпоративного здоровья работников  муниципального общеобразовательного учреждения  «Гимназия №10 Кировского района Волгограда» </dc:title>
  <dc:creator>Голодова НН</dc:creator>
  <cp:lastModifiedBy>Голодова НН</cp:lastModifiedBy>
  <cp:revision>21</cp:revision>
  <dcterms:created xsi:type="dcterms:W3CDTF">2024-04-09T16:46:13Z</dcterms:created>
  <dcterms:modified xsi:type="dcterms:W3CDTF">2024-04-11T17:29:01Z</dcterms:modified>
</cp:coreProperties>
</file>