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BD0CE8-272F-4837-9FC9-454D4D9BAC1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EE73B07-D09C-41DE-A377-518FB8FBA460}">
      <dgm:prSet phldrT="[Текст]"/>
      <dgm:spPr>
        <a:solidFill>
          <a:schemeClr val="accent3">
            <a:lumMod val="60000"/>
            <a:lumOff val="40000"/>
          </a:schemeClr>
        </a:solidFill>
        <a:effectLst>
          <a:softEdge rad="1270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Фонематический слух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E3B54BB4-6D33-460E-960A-8A4D6716848F}" type="parTrans" cxnId="{33B23A11-9B63-4E09-BFDC-3FE825C5419A}">
      <dgm:prSet/>
      <dgm:spPr/>
      <dgm:t>
        <a:bodyPr/>
        <a:lstStyle/>
        <a:p>
          <a:endParaRPr lang="ru-RU"/>
        </a:p>
      </dgm:t>
    </dgm:pt>
    <dgm:pt modelId="{161BCDF5-6B39-4076-86BD-1C9ED2D73408}" type="sibTrans" cxnId="{33B23A11-9B63-4E09-BFDC-3FE825C5419A}">
      <dgm:prSet/>
      <dgm:spPr/>
      <dgm:t>
        <a:bodyPr/>
        <a:lstStyle/>
        <a:p>
          <a:endParaRPr lang="ru-RU"/>
        </a:p>
      </dgm:t>
    </dgm:pt>
    <dgm:pt modelId="{ECD8BF3D-B65C-4227-B427-0533E5D879E5}">
      <dgm:prSet phldrT="[Текст]"/>
      <dgm:spPr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Способность к слуховому восприятию звуковой речи, фонем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39ECB877-4407-4A6C-953F-A5BBF9D12A91}" type="parTrans" cxnId="{A71EA2CF-A4D9-4783-B8A8-BEE954051956}">
      <dgm:prSet/>
      <dgm:spPr>
        <a:solidFill>
          <a:schemeClr val="accent4">
            <a:lumMod val="60000"/>
            <a:lumOff val="40000"/>
          </a:schemeClr>
        </a:solidFill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66352FC-A36A-4DCC-8EF0-81C2E0FBE4FB}" type="sibTrans" cxnId="{A71EA2CF-A4D9-4783-B8A8-BEE954051956}">
      <dgm:prSet/>
      <dgm:spPr/>
      <dgm:t>
        <a:bodyPr/>
        <a:lstStyle/>
        <a:p>
          <a:endParaRPr lang="ru-RU"/>
        </a:p>
      </dgm:t>
    </dgm:pt>
    <dgm:pt modelId="{6D705882-0B3C-4A5A-8C13-330D8056B962}">
      <dgm:prSet phldrT="[Текст]"/>
      <dgm:spPr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Умение различать близкие по звучанию фонемы</a:t>
          </a:r>
          <a:endParaRPr lang="ru-RU" dirty="0"/>
        </a:p>
      </dgm:t>
    </dgm:pt>
    <dgm:pt modelId="{0DFE63D0-00A2-46C9-BAAF-6AC39AFFF072}" type="parTrans" cxnId="{8A8CCE17-B344-4A7B-ACDA-796EFA393324}">
      <dgm:prSet/>
      <dgm:spPr>
        <a:solidFill>
          <a:schemeClr val="accent4">
            <a:lumMod val="60000"/>
            <a:lumOff val="40000"/>
          </a:schemeClr>
        </a:solidFill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EF280FB9-323E-4627-A241-F1339CD449D5}" type="sibTrans" cxnId="{8A8CCE17-B344-4A7B-ACDA-796EFA393324}">
      <dgm:prSet/>
      <dgm:spPr/>
      <dgm:t>
        <a:bodyPr/>
        <a:lstStyle/>
        <a:p>
          <a:endParaRPr lang="ru-RU"/>
        </a:p>
      </dgm:t>
    </dgm:pt>
    <dgm:pt modelId="{086FFA35-3F6F-4448-BCA6-6247DA8855F7}">
      <dgm:prSet phldrT="[Текст]"/>
      <dgm:spPr>
        <a:effectLst>
          <a:softEdge rad="1270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Умение различать звуки речи в их последовательности в словах</a:t>
          </a:r>
          <a:endParaRPr lang="ru-RU" dirty="0"/>
        </a:p>
      </dgm:t>
    </dgm:pt>
    <dgm:pt modelId="{1F336AE1-5412-459A-B15E-3F6B397A90A6}" type="parTrans" cxnId="{13CD6B69-F44B-4056-9343-C7780CB55B5F}">
      <dgm:prSet/>
      <dgm:spPr>
        <a:solidFill>
          <a:schemeClr val="accent4">
            <a:lumMod val="60000"/>
            <a:lumOff val="40000"/>
          </a:schemeClr>
        </a:solidFill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A94962B1-0FE3-44FB-857D-EE574F243DC6}" type="sibTrans" cxnId="{13CD6B69-F44B-4056-9343-C7780CB55B5F}">
      <dgm:prSet/>
      <dgm:spPr/>
      <dgm:t>
        <a:bodyPr/>
        <a:lstStyle/>
        <a:p>
          <a:endParaRPr lang="ru-RU"/>
        </a:p>
      </dgm:t>
    </dgm:pt>
    <dgm:pt modelId="{8B8F5458-8A3E-4938-975C-6DD39091FA90}" type="pres">
      <dgm:prSet presAssocID="{38BD0CE8-272F-4837-9FC9-454D4D9BAC1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174475C-B20C-4B1A-81B1-630703618412}" type="pres">
      <dgm:prSet presAssocID="{4EE73B07-D09C-41DE-A377-518FB8FBA460}" presName="centerShape" presStyleLbl="node0" presStyleIdx="0" presStyleCnt="1" custScaleX="190101" custScaleY="56173" custLinFactNeighborX="-2926" custLinFactNeighborY="-60342"/>
      <dgm:spPr/>
    </dgm:pt>
    <dgm:pt modelId="{75CD89A8-F451-483F-B1F4-601360F6B2AF}" type="pres">
      <dgm:prSet presAssocID="{39ECB877-4407-4A6C-953F-A5BBF9D12A91}" presName="parTrans" presStyleLbl="bgSibTrans2D1" presStyleIdx="0" presStyleCnt="3" custAng="10008731" custScaleX="22630" custLinFactNeighborX="-1038" custLinFactNeighborY="-92381"/>
      <dgm:spPr/>
    </dgm:pt>
    <dgm:pt modelId="{41159C56-005E-452B-86C1-6B37F3CCC233}" type="pres">
      <dgm:prSet presAssocID="{ECD8BF3D-B65C-4227-B427-0533E5D879E5}" presName="node" presStyleLbl="node1" presStyleIdx="0" presStyleCnt="3" custScaleX="144572" custScaleY="115390" custRadScaleRad="81430" custRadScaleInc="7372">
        <dgm:presLayoutVars>
          <dgm:bulletEnabled val="1"/>
        </dgm:presLayoutVars>
      </dgm:prSet>
      <dgm:spPr/>
    </dgm:pt>
    <dgm:pt modelId="{FEEF9A7E-B7DC-43D2-95F2-59A52CD5D7E6}" type="pres">
      <dgm:prSet presAssocID="{0DFE63D0-00A2-46C9-BAAF-6AC39AFFF072}" presName="parTrans" presStyleLbl="bgSibTrans2D1" presStyleIdx="1" presStyleCnt="3" custAng="10905315" custScaleX="74866" custLinFactNeighborX="4502" custLinFactNeighborY="-77816"/>
      <dgm:spPr/>
    </dgm:pt>
    <dgm:pt modelId="{FAD86B06-959D-4DA0-A786-9689D80CA0C1}" type="pres">
      <dgm:prSet presAssocID="{6D705882-0B3C-4A5A-8C13-330D8056B962}" presName="node" presStyleLbl="node1" presStyleIdx="1" presStyleCnt="3" custScaleX="173702" custScaleY="80650" custRadScaleRad="11841" custRadScaleInc="-276004">
        <dgm:presLayoutVars>
          <dgm:bulletEnabled val="1"/>
        </dgm:presLayoutVars>
      </dgm:prSet>
      <dgm:spPr/>
    </dgm:pt>
    <dgm:pt modelId="{CA81CC92-DFC5-4F41-9ADB-D5D4370DD87A}" type="pres">
      <dgm:prSet presAssocID="{1F336AE1-5412-459A-B15E-3F6B397A90A6}" presName="parTrans" presStyleLbl="bgSibTrans2D1" presStyleIdx="2" presStyleCnt="3" custAng="14742697" custFlipHor="1" custScaleX="25458" custLinFactNeighborX="7138" custLinFactNeighborY="-88926"/>
      <dgm:spPr/>
    </dgm:pt>
    <dgm:pt modelId="{B11D932F-2865-495B-AEAD-26F2D056733A}" type="pres">
      <dgm:prSet presAssocID="{086FFA35-3F6F-4448-BCA6-6247DA8855F7}" presName="node" presStyleLbl="node1" presStyleIdx="2" presStyleCnt="3" custScaleX="141687" custScaleY="113898" custRadScaleRad="81968" custRadScaleInc="-11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CD6B69-F44B-4056-9343-C7780CB55B5F}" srcId="{4EE73B07-D09C-41DE-A377-518FB8FBA460}" destId="{086FFA35-3F6F-4448-BCA6-6247DA8855F7}" srcOrd="2" destOrd="0" parTransId="{1F336AE1-5412-459A-B15E-3F6B397A90A6}" sibTransId="{A94962B1-0FE3-44FB-857D-EE574F243DC6}"/>
    <dgm:cxn modelId="{0B6A316B-AF7D-4231-9B8A-E6CE9B94846E}" type="presOf" srcId="{086FFA35-3F6F-4448-BCA6-6247DA8855F7}" destId="{B11D932F-2865-495B-AEAD-26F2D056733A}" srcOrd="0" destOrd="0" presId="urn:microsoft.com/office/officeart/2005/8/layout/radial4"/>
    <dgm:cxn modelId="{C6E77987-317E-4C5F-87EB-A41B853B2A29}" type="presOf" srcId="{ECD8BF3D-B65C-4227-B427-0533E5D879E5}" destId="{41159C56-005E-452B-86C1-6B37F3CCC233}" srcOrd="0" destOrd="0" presId="urn:microsoft.com/office/officeart/2005/8/layout/radial4"/>
    <dgm:cxn modelId="{CB5D59D3-1DC6-4F32-A1BC-8A5D49565C41}" type="presOf" srcId="{0DFE63D0-00A2-46C9-BAAF-6AC39AFFF072}" destId="{FEEF9A7E-B7DC-43D2-95F2-59A52CD5D7E6}" srcOrd="0" destOrd="0" presId="urn:microsoft.com/office/officeart/2005/8/layout/radial4"/>
    <dgm:cxn modelId="{C61C7264-4C24-4B78-BE48-E02D4DFFB9F8}" type="presOf" srcId="{1F336AE1-5412-459A-B15E-3F6B397A90A6}" destId="{CA81CC92-DFC5-4F41-9ADB-D5D4370DD87A}" srcOrd="0" destOrd="0" presId="urn:microsoft.com/office/officeart/2005/8/layout/radial4"/>
    <dgm:cxn modelId="{98FACDDE-8A01-466A-A12D-59B1C9AA8162}" type="presOf" srcId="{4EE73B07-D09C-41DE-A377-518FB8FBA460}" destId="{E174475C-B20C-4B1A-81B1-630703618412}" srcOrd="0" destOrd="0" presId="urn:microsoft.com/office/officeart/2005/8/layout/radial4"/>
    <dgm:cxn modelId="{8A8CCE17-B344-4A7B-ACDA-796EFA393324}" srcId="{4EE73B07-D09C-41DE-A377-518FB8FBA460}" destId="{6D705882-0B3C-4A5A-8C13-330D8056B962}" srcOrd="1" destOrd="0" parTransId="{0DFE63D0-00A2-46C9-BAAF-6AC39AFFF072}" sibTransId="{EF280FB9-323E-4627-A241-F1339CD449D5}"/>
    <dgm:cxn modelId="{33B23A11-9B63-4E09-BFDC-3FE825C5419A}" srcId="{38BD0CE8-272F-4837-9FC9-454D4D9BAC10}" destId="{4EE73B07-D09C-41DE-A377-518FB8FBA460}" srcOrd="0" destOrd="0" parTransId="{E3B54BB4-6D33-460E-960A-8A4D6716848F}" sibTransId="{161BCDF5-6B39-4076-86BD-1C9ED2D73408}"/>
    <dgm:cxn modelId="{A71EA2CF-A4D9-4783-B8A8-BEE954051956}" srcId="{4EE73B07-D09C-41DE-A377-518FB8FBA460}" destId="{ECD8BF3D-B65C-4227-B427-0533E5D879E5}" srcOrd="0" destOrd="0" parTransId="{39ECB877-4407-4A6C-953F-A5BBF9D12A91}" sibTransId="{766352FC-A36A-4DCC-8EF0-81C2E0FBE4FB}"/>
    <dgm:cxn modelId="{F393B735-7D6A-4FB2-879D-24868210E965}" type="presOf" srcId="{39ECB877-4407-4A6C-953F-A5BBF9D12A91}" destId="{75CD89A8-F451-483F-B1F4-601360F6B2AF}" srcOrd="0" destOrd="0" presId="urn:microsoft.com/office/officeart/2005/8/layout/radial4"/>
    <dgm:cxn modelId="{35C90E62-B353-4FF2-BDDB-95CFD31FEF80}" type="presOf" srcId="{38BD0CE8-272F-4837-9FC9-454D4D9BAC10}" destId="{8B8F5458-8A3E-4938-975C-6DD39091FA90}" srcOrd="0" destOrd="0" presId="urn:microsoft.com/office/officeart/2005/8/layout/radial4"/>
    <dgm:cxn modelId="{E3AC2592-3929-4B0C-B244-37A83A765E9D}" type="presOf" srcId="{6D705882-0B3C-4A5A-8C13-330D8056B962}" destId="{FAD86B06-959D-4DA0-A786-9689D80CA0C1}" srcOrd="0" destOrd="0" presId="urn:microsoft.com/office/officeart/2005/8/layout/radial4"/>
    <dgm:cxn modelId="{02715213-FE94-4D95-8F2C-D99DECEC4C5D}" type="presParOf" srcId="{8B8F5458-8A3E-4938-975C-6DD39091FA90}" destId="{E174475C-B20C-4B1A-81B1-630703618412}" srcOrd="0" destOrd="0" presId="urn:microsoft.com/office/officeart/2005/8/layout/radial4"/>
    <dgm:cxn modelId="{F4C385DA-272C-4BDF-81A8-DA82E0CE14F4}" type="presParOf" srcId="{8B8F5458-8A3E-4938-975C-6DD39091FA90}" destId="{75CD89A8-F451-483F-B1F4-601360F6B2AF}" srcOrd="1" destOrd="0" presId="urn:microsoft.com/office/officeart/2005/8/layout/radial4"/>
    <dgm:cxn modelId="{24847947-76B5-4A8A-AE34-444AD4AECB05}" type="presParOf" srcId="{8B8F5458-8A3E-4938-975C-6DD39091FA90}" destId="{41159C56-005E-452B-86C1-6B37F3CCC233}" srcOrd="2" destOrd="0" presId="urn:microsoft.com/office/officeart/2005/8/layout/radial4"/>
    <dgm:cxn modelId="{D2CACFC2-B84D-4241-B834-C0FD09AAD612}" type="presParOf" srcId="{8B8F5458-8A3E-4938-975C-6DD39091FA90}" destId="{FEEF9A7E-B7DC-43D2-95F2-59A52CD5D7E6}" srcOrd="3" destOrd="0" presId="urn:microsoft.com/office/officeart/2005/8/layout/radial4"/>
    <dgm:cxn modelId="{0F45F8F4-8CC1-4CB4-8F17-D139EF249CA1}" type="presParOf" srcId="{8B8F5458-8A3E-4938-975C-6DD39091FA90}" destId="{FAD86B06-959D-4DA0-A786-9689D80CA0C1}" srcOrd="4" destOrd="0" presId="urn:microsoft.com/office/officeart/2005/8/layout/radial4"/>
    <dgm:cxn modelId="{0225C261-2860-4BC3-8F6D-FFFAD3A48942}" type="presParOf" srcId="{8B8F5458-8A3E-4938-975C-6DD39091FA90}" destId="{CA81CC92-DFC5-4F41-9ADB-D5D4370DD87A}" srcOrd="5" destOrd="0" presId="urn:microsoft.com/office/officeart/2005/8/layout/radial4"/>
    <dgm:cxn modelId="{3750444A-5942-4A63-A0F9-482D2AC9D23C}" type="presParOf" srcId="{8B8F5458-8A3E-4938-975C-6DD39091FA90}" destId="{B11D932F-2865-495B-AEAD-26F2D056733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74475C-B20C-4B1A-81B1-630703618412}">
      <dsp:nvSpPr>
        <dsp:cNvPr id="0" name=""/>
        <dsp:cNvSpPr/>
      </dsp:nvSpPr>
      <dsp:spPr>
        <a:xfrm>
          <a:off x="1619923" y="0"/>
          <a:ext cx="5486457" cy="1621194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0"/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accent6">
                  <a:lumMod val="50000"/>
                </a:schemeClr>
              </a:solidFill>
            </a:rPr>
            <a:t>Фонематический слух</a:t>
          </a:r>
          <a:endParaRPr lang="ru-RU" sz="31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619923" y="0"/>
        <a:ext cx="5486457" cy="1621194"/>
      </dsp:txXfrm>
    </dsp:sp>
    <dsp:sp modelId="{75CD89A8-F451-483F-B1F4-601360F6B2AF}">
      <dsp:nvSpPr>
        <dsp:cNvPr id="0" name=""/>
        <dsp:cNvSpPr/>
      </dsp:nvSpPr>
      <dsp:spPr>
        <a:xfrm rot="17852544">
          <a:off x="2590106" y="1376075"/>
          <a:ext cx="508794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59C56-005E-452B-86C1-6B37F3CCC233}">
      <dsp:nvSpPr>
        <dsp:cNvPr id="0" name=""/>
        <dsp:cNvSpPr/>
      </dsp:nvSpPr>
      <dsp:spPr>
        <a:xfrm>
          <a:off x="152412" y="2133590"/>
          <a:ext cx="3963833" cy="25309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kern="1200" dirty="0" smtClean="0"/>
            <a:t>Способность к слуховому восприятию звуковой речи, фонем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152412" y="2133590"/>
        <a:ext cx="3963833" cy="2530983"/>
      </dsp:txXfrm>
    </dsp:sp>
    <dsp:sp modelId="{FEEF9A7E-B7DC-43D2-95F2-59A52CD5D7E6}">
      <dsp:nvSpPr>
        <dsp:cNvPr id="0" name=""/>
        <dsp:cNvSpPr/>
      </dsp:nvSpPr>
      <dsp:spPr>
        <a:xfrm rot="16228101">
          <a:off x="3109934" y="2809725"/>
          <a:ext cx="3004881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86B06-959D-4DA0-A786-9689D80CA0C1}">
      <dsp:nvSpPr>
        <dsp:cNvPr id="0" name=""/>
        <dsp:cNvSpPr/>
      </dsp:nvSpPr>
      <dsp:spPr>
        <a:xfrm>
          <a:off x="2095494" y="4982891"/>
          <a:ext cx="4762511" cy="1768990"/>
        </a:xfrm>
        <a:prstGeom prst="roundRect">
          <a:avLst>
            <a:gd name="adj" fmla="val 10000"/>
          </a:avLst>
        </a:prstGeom>
        <a:solidFill>
          <a:schemeClr val="accent4">
            <a:hueOff val="609020"/>
            <a:satOff val="-10536"/>
            <a:lumOff val="-225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Умение различать близкие по звучанию фонемы</a:t>
          </a:r>
          <a:endParaRPr lang="ru-RU" sz="2300" kern="1200" dirty="0"/>
        </a:p>
      </dsp:txBody>
      <dsp:txXfrm>
        <a:off x="2095494" y="4982891"/>
        <a:ext cx="4762511" cy="1768990"/>
      </dsp:txXfrm>
    </dsp:sp>
    <dsp:sp modelId="{CA81CC92-DFC5-4F41-9ADB-D5D4370DD87A}">
      <dsp:nvSpPr>
        <dsp:cNvPr id="0" name=""/>
        <dsp:cNvSpPr/>
      </dsp:nvSpPr>
      <dsp:spPr>
        <a:xfrm rot="4253743" flipH="1">
          <a:off x="5995613" y="1334281"/>
          <a:ext cx="592637" cy="8225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softEdge rad="63500"/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D932F-2865-495B-AEAD-26F2D056733A}">
      <dsp:nvSpPr>
        <dsp:cNvPr id="0" name=""/>
        <dsp:cNvSpPr/>
      </dsp:nvSpPr>
      <dsp:spPr>
        <a:xfrm>
          <a:off x="5029199" y="2027490"/>
          <a:ext cx="3884733" cy="2498258"/>
        </a:xfrm>
        <a:prstGeom prst="roundRect">
          <a:avLst>
            <a:gd name="adj" fmla="val 10000"/>
          </a:avLst>
        </a:prstGeom>
        <a:solidFill>
          <a:schemeClr val="accent4">
            <a:hueOff val="1218040"/>
            <a:satOff val="-21072"/>
            <a:lumOff val="-451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0"/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Умение различать звуки речи в их последовательности в словах</a:t>
          </a:r>
          <a:endParaRPr lang="ru-RU" sz="2200" kern="1200" dirty="0"/>
        </a:p>
      </dsp:txBody>
      <dsp:txXfrm>
        <a:off x="5029199" y="2027490"/>
        <a:ext cx="3884733" cy="24982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829761"/>
          </a:xfrm>
          <a:solidFill>
            <a:schemeClr val="bg2">
              <a:lumMod val="90000"/>
            </a:schemeClr>
          </a:solidFill>
          <a:effectLst>
            <a:softEdge rad="127000"/>
          </a:effectLst>
          <a:scene3d>
            <a:camera prst="orthographicFront"/>
            <a:lightRig rig="soft" dir="t"/>
          </a:scene3d>
          <a:sp3d>
            <a:bevelT/>
          </a:sp3d>
        </p:spPr>
        <p:txBody>
          <a:bodyPr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 dirty="0" smtClean="0">
                <a:latin typeface="Comic Sans MS" pitchFamily="66" charset="0"/>
              </a:rPr>
              <a:t>Фонематический слух – основа правильной речи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onsolas" pitchFamily="49" charset="0"/>
              </a:rPr>
              <a:t>Составитель:</a:t>
            </a:r>
          </a:p>
          <a:p>
            <a:r>
              <a:rPr lang="ru-RU" dirty="0" smtClean="0">
                <a:latin typeface="Consolas" pitchFamily="49" charset="0"/>
              </a:rPr>
              <a:t>учитель-логопед</a:t>
            </a:r>
          </a:p>
          <a:p>
            <a:r>
              <a:rPr lang="ru-RU" dirty="0" smtClean="0">
                <a:latin typeface="Consolas" pitchFamily="49" charset="0"/>
              </a:rPr>
              <a:t>Дороненкова Ольга Васильевна</a:t>
            </a:r>
            <a:endParaRPr lang="ru-RU" dirty="0">
              <a:latin typeface="Consolas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С рождения до 6 месяцев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 6 месяцев до 1 года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 1 года до 1,5 лет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 1,5 лет до 2 лет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 2 лет до 3 лет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3-4 года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4-5 лет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5-6 лет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chemeClr val="bg2">
              <a:lumMod val="75000"/>
            </a:schemeClr>
          </a:solidFill>
          <a:effectLst>
            <a:softEdge rad="127000"/>
          </a:effectLst>
          <a:scene3d>
            <a:camera prst="orthographicFront"/>
            <a:lightRig rig="soft" dir="t"/>
          </a:scene3d>
          <a:sp3d>
            <a:bevelT/>
          </a:sp3d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ru-RU" dirty="0" smtClean="0"/>
              <a:t>Этапы развития </a:t>
            </a:r>
            <a:br>
              <a:rPr lang="ru-RU" dirty="0" smtClean="0"/>
            </a:br>
            <a:r>
              <a:rPr lang="ru-RU" dirty="0" smtClean="0"/>
              <a:t>фонематического слуха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«Расколдуй слово»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«Ушки-слушки»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«Кто сказал «Мяу»?»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«Кто стоит у светофора?»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Пальчиковая игра «Гроза»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«Отвечай, не торопясь»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«Шутки-минутки»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«Тихо-громко говори»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«Поймай слово»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«Разбросай слово»</a:t>
            </a:r>
          </a:p>
          <a:p>
            <a:pPr marL="365125" indent="1789113">
              <a:buFont typeface="Wingdings" pitchFamily="2" charset="2"/>
              <a:buChar char="v"/>
            </a:pPr>
            <a:r>
              <a:rPr lang="ru-RU" dirty="0" smtClean="0"/>
              <a:t>«Паучок»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chemeClr val="bg2">
              <a:lumMod val="75000"/>
            </a:schemeClr>
          </a:solidFill>
          <a:effectLst>
            <a:softEdge rad="127000"/>
          </a:effectLst>
          <a:scene3d>
            <a:camera prst="orthographicFront"/>
            <a:lightRig rig="soft" dir="t"/>
          </a:scene3d>
          <a:sp3d>
            <a:bevelT/>
          </a:sp3d>
        </p:spPr>
        <p:txBody>
          <a:bodyPr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ru-RU" dirty="0" smtClean="0"/>
              <a:t>Игры для развития фонематического слуха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</TotalTime>
  <Words>127</Words>
  <Application>Microsoft Office PowerPoint</Application>
  <PresentationFormat>Экран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Фонематический слух – основа правильной речи</vt:lpstr>
      <vt:lpstr>Слайд 2</vt:lpstr>
      <vt:lpstr>Этапы развития  фонематического слуха</vt:lpstr>
      <vt:lpstr>Игры для развития фонематического слуха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Фонематический слух – основа правильной речи</dc:title>
  <cp:lastModifiedBy>Юля</cp:lastModifiedBy>
  <cp:revision>7</cp:revision>
  <dcterms:modified xsi:type="dcterms:W3CDTF">2018-08-16T18:31:13Z</dcterms:modified>
</cp:coreProperties>
</file>