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media1.mp4" ContentType="video/unknown"/>
  <Override PartName="/ppt/media/media2.mp4" ContentType="video/unknown"/>
  <Override PartName="/ppt/media/media3.mp4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Текст заголовка</a:t>
            </a:r>
          </a:p>
        </p:txBody>
      </p:sp>
      <p:sp>
        <p:nvSpPr>
          <p:cNvPr id="12" name="Уровень текста 1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Вид на пляж и море с песчаной дюны, покрытой травой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Текст заголовка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Текст заголовка</a:t>
            </a:r>
          </a:p>
        </p:txBody>
      </p:sp>
      <p:sp>
        <p:nvSpPr>
          <p:cNvPr id="22" name="Уровень текста 1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3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Цапля, низко летящая над пляжем с коротким забором на переднем плане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Текст заголовка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40" name="Уровень текста 1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4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57" name="Уровень текста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есчаная тропа между двух холмов, ведущая к океану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67" name="Уровень текста 1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Уровень текста 1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Песчаная тропа между двух холмов, ведущая к океану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Цапля, низко летящая над пляжем с коротким забором на переднем плане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Вид на пляж и море с песчаной дюны, покрытой травой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— Иван Арсентьев</a:t>
            </a:r>
          </a:p>
        </p:txBody>
      </p:sp>
      <p:sp>
        <p:nvSpPr>
          <p:cNvPr id="94" name="«Введите цитату здесь»."/>
          <p:cNvSpPr txBox="1"/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«Введите цитату здесь». </a:t>
            </a:r>
          </a:p>
        </p:txBody>
      </p:sp>
      <p:sp>
        <p:nvSpPr>
          <p:cNvPr id="9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Вид на пляж и море с песчаной дюны, покрытой травой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3" name="Уровень текста 1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11959031" y="13081000"/>
            <a:ext cx="453238" cy="4610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hyperlink" Target="https://pobeda26.ru/articles/articles/2018-08-01/73/geroi/boris-semiluczkij-skonchalsya-ot-raneniya-ne-uspev-zakonchit-poslednee-pismo-roditelyam" TargetMode="Externa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3" Type="http://schemas.openxmlformats.org/officeDocument/2006/relationships/hyperlink" Target="https://pobeda26.ru/articles/articles/2018-08-01/73/geroi/mixail-brzheziczkij-voeval-s-nemczami-na-zapadnom-fronte-pervoj-mirovoj-vojnyi" TargetMode="Externa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3" Type="http://schemas.openxmlformats.org/officeDocument/2006/relationships/hyperlink" Target="https://pobeda26.ru/articles/articles/2018-08-01/73/geroi/nikolaj-asmaev-voin-pervoj-mirovoj-vojnyi-kotoryij-poteryal-rech-i-umer-ot-ran" TargetMode="Externa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3" Type="http://schemas.openxmlformats.org/officeDocument/2006/relationships/hyperlink" Target="https://pobeda26.ru/news/kriminal/2023-09-19/73/geroi/pyotr-ivanov-oficzer-pervoj-mirovoj-vojnyi-kotoryij-geroicheski-pogib-na-tureczkoj-granicze" TargetMode="Externa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2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3" Type="http://schemas.microsoft.com/office/2007/relationships/media" Target="../media/media3.mp4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chemeClr val="accent1">
                <a:lumOff val="16847"/>
              </a:schemeClr>
            </a:gs>
            <a:gs pos="100000">
              <a:srgbClr val="032800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IMG_0020.jpeg" descr="IMG_002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10649" y="-1736210"/>
            <a:ext cx="25249559" cy="1771238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Ставрополчане первой мировой"/>
          <p:cNvSpPr txBox="1"/>
          <p:nvPr>
            <p:ph type="ctrTitle"/>
          </p:nvPr>
        </p:nvSpPr>
        <p:spPr>
          <a:xfrm>
            <a:off x="2128606" y="-243200"/>
            <a:ext cx="20828001" cy="4648201"/>
          </a:xfrm>
          <a:prstGeom prst="rect">
            <a:avLst/>
          </a:prstGeom>
        </p:spPr>
        <p:txBody>
          <a:bodyPr/>
          <a:lstStyle>
            <a:lvl1pPr defTabSz="751205">
              <a:defRPr sz="10192"/>
            </a:lvl1pPr>
          </a:lstStyle>
          <a:p>
            <a:pPr/>
            <a:r>
              <a:t>Ставрополчане первой мировой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chemeClr val="accent1">
                <a:lumOff val="16847"/>
              </a:schemeClr>
            </a:gs>
            <a:gs pos="100000">
              <a:srgbClr val="032800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IMG_0021.jpeg" descr="IMG_002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20084" y="-1362937"/>
            <a:ext cx="25024168" cy="16441874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1 августа — День памяти российских воинов, погибших в Первой мировой войне 1914–1918 годов. Современники называли её Великой. В широкомасштабном конфликте за четыре года приняли участие 38 государств, в числе которых Российская империя: 1 августа 1914 го"/>
          <p:cNvSpPr txBox="1"/>
          <p:nvPr>
            <p:ph type="ctrTitle"/>
          </p:nvPr>
        </p:nvSpPr>
        <p:spPr>
          <a:xfrm>
            <a:off x="5260742" y="739767"/>
            <a:ext cx="13862516" cy="4648201"/>
          </a:xfrm>
          <a:prstGeom prst="rect">
            <a:avLst/>
          </a:prstGeom>
        </p:spPr>
        <p:txBody>
          <a:bodyPr/>
          <a:lstStyle>
            <a:lvl1pPr defTabSz="448055">
              <a:defRPr sz="4214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1 августа — День памяти российских воинов, погибших в Первой мировой войне 1914–1918 годов. Современники называли её Великой. В широкомасштабном конфликте за четыре года приняли участие 38 государств, в числе которых Российская империя: 1 августа 1914 года Германия объявила ей войну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chemeClr val="accent1">
                <a:lumOff val="16847"/>
              </a:schemeClr>
            </a:gs>
            <a:gs pos="100000">
              <a:srgbClr val="032800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IMG_0022.jpeg" descr="IMG_002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18168" y="-7661"/>
            <a:ext cx="25398153" cy="18612387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Борис Семелуцкий"/>
          <p:cNvSpPr txBox="1"/>
          <p:nvPr>
            <p:ph type="ctrTitle"/>
          </p:nvPr>
        </p:nvSpPr>
        <p:spPr>
          <a:xfrm>
            <a:off x="1778000" y="-1315472"/>
            <a:ext cx="20828000" cy="4648201"/>
          </a:xfrm>
          <a:prstGeom prst="rect">
            <a:avLst/>
          </a:prstGeom>
        </p:spPr>
        <p:txBody>
          <a:bodyPr/>
          <a:lstStyle/>
          <a:p>
            <a:pPr/>
            <a:r>
              <a:t>Борис Семелуцкий </a:t>
            </a:r>
          </a:p>
        </p:txBody>
      </p:sp>
      <p:sp>
        <p:nvSpPr>
          <p:cNvPr id="127" name="В один день с Риммой Ивановой погиб на поле боя Борис Семилуцкий. 21-летний прапорщик 52-го стрелкового Сибирского полка воевал на Северо-Западном фронте. В бою он получил тяжёлое ранение в живот и умер на следующий день."/>
          <p:cNvSpPr txBox="1"/>
          <p:nvPr>
            <p:ph type="subTitle" sz="quarter" idx="1"/>
          </p:nvPr>
        </p:nvSpPr>
        <p:spPr>
          <a:xfrm>
            <a:off x="4685360" y="5463536"/>
            <a:ext cx="15013280" cy="2788928"/>
          </a:xfrm>
          <a:prstGeom prst="rect">
            <a:avLst/>
          </a:prstGeom>
        </p:spPr>
        <p:txBody>
          <a:bodyPr/>
          <a:lstStyle/>
          <a:p>
            <a:pPr algn="l" defTabSz="397763">
              <a:defRPr sz="3741">
                <a:solidFill>
                  <a:srgbClr val="FEFCDD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В один день с Риммой Ивановой погиб на поле боя </a:t>
            </a:r>
            <a:r>
              <a:rPr>
                <a:hlinkClick r:id="rId3" invalidUrl="" action="" tgtFrame="" tooltip="" history="1" highlightClick="0" endSnd="0"/>
              </a:rPr>
              <a:t>Борис Семилуцкий</a:t>
            </a:r>
            <a:r>
              <a:t>. 21-летний прапорщик 52-го стрелкового Сибирского полка воевал на Северо-Западном фронте. В бою он получил тяжёлое ранение в живот и умер на следующий день.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chemeClr val="accent1">
                <a:lumOff val="16847"/>
              </a:schemeClr>
            </a:gs>
            <a:gs pos="100000">
              <a:srgbClr val="032800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IMG_0023.jpeg" descr="IMG_002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73143" y="-2351808"/>
            <a:ext cx="25294767" cy="16832518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Людмила Яроцкая"/>
          <p:cNvSpPr txBox="1"/>
          <p:nvPr>
            <p:ph type="ctrTitle"/>
          </p:nvPr>
        </p:nvSpPr>
        <p:spPr>
          <a:xfrm>
            <a:off x="2060240" y="-2166461"/>
            <a:ext cx="20828001" cy="4648201"/>
          </a:xfrm>
          <a:prstGeom prst="rect">
            <a:avLst/>
          </a:prstGeom>
        </p:spPr>
        <p:txBody>
          <a:bodyPr/>
          <a:lstStyle/>
          <a:p>
            <a:pPr/>
            <a:r>
              <a:t>Людмила Яроцкая</a:t>
            </a:r>
          </a:p>
        </p:txBody>
      </p:sp>
      <p:sp>
        <p:nvSpPr>
          <p:cNvPr id="131" name="служила на фронте вместе с мужем-врачом. Она перевязывала раненых, рискуя жизнью, под огнём противника. Сестра милосердия погибла в 1915 году."/>
          <p:cNvSpPr txBox="1"/>
          <p:nvPr>
            <p:ph type="subTitle" sz="quarter" idx="1"/>
          </p:nvPr>
        </p:nvSpPr>
        <p:spPr>
          <a:xfrm>
            <a:off x="5319230" y="5534739"/>
            <a:ext cx="15132021" cy="1059424"/>
          </a:xfrm>
          <a:prstGeom prst="rect">
            <a:avLst/>
          </a:prstGeom>
        </p:spPr>
        <p:txBody>
          <a:bodyPr/>
          <a:lstStyle>
            <a:lvl1pPr algn="l" defTabSz="324611">
              <a:defRPr sz="3053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служила на фронте вместе с мужем-врачом. Она перевязывала раненых, рискуя жизнью, под огнём противника. Сестра милосердия погибла в 1915 году.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chemeClr val="accent1">
                <a:lumOff val="-13575"/>
              </a:schemeClr>
            </a:gs>
            <a:gs pos="100000">
              <a:srgbClr val="032800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IMG_0024.jpeg" descr="IMG_002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49227" y="-2160484"/>
            <a:ext cx="25348798" cy="16868474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Елизавета Дмитриева"/>
          <p:cNvSpPr txBox="1"/>
          <p:nvPr>
            <p:ph type="ctrTitle"/>
          </p:nvPr>
        </p:nvSpPr>
        <p:spPr>
          <a:xfrm>
            <a:off x="2279305" y="-2801833"/>
            <a:ext cx="20828001" cy="4648201"/>
          </a:xfrm>
          <a:prstGeom prst="rect">
            <a:avLst/>
          </a:prstGeom>
        </p:spPr>
        <p:txBody>
          <a:bodyPr/>
          <a:lstStyle/>
          <a:p>
            <a:pPr/>
            <a:r>
              <a:t>Елизавета Дмитриева </a:t>
            </a:r>
          </a:p>
        </p:txBody>
      </p:sp>
      <p:sp>
        <p:nvSpPr>
          <p:cNvPr id="135" name="пожертвовала собой ради спасения больных на турецком фронте. Она ухаживала за врачом, у которого был сыпной тиф, и сама заразилась. В 1916 году она скончалась от этой болезни."/>
          <p:cNvSpPr txBox="1"/>
          <p:nvPr>
            <p:ph type="subTitle" sz="quarter" idx="1"/>
          </p:nvPr>
        </p:nvSpPr>
        <p:spPr>
          <a:xfrm>
            <a:off x="5301152" y="5341512"/>
            <a:ext cx="14248041" cy="1974299"/>
          </a:xfrm>
          <a:prstGeom prst="rect">
            <a:avLst/>
          </a:prstGeom>
        </p:spPr>
        <p:txBody>
          <a:bodyPr/>
          <a:lstStyle>
            <a:lvl1pPr algn="l" defTabSz="384047">
              <a:defRPr sz="3612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пожертвовала собой ради спасения больных на турецком фронте. Она ухаживала за врачом, у которого был сыпной тиф, и сама заразилась. В 1916 году она скончалась от этой болезни.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chemeClr val="accent1">
                <a:lumOff val="-13575"/>
              </a:schemeClr>
            </a:gs>
            <a:gs pos="100000">
              <a:srgbClr val="032800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IMG_0025.jpeg" descr="IMG_002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37065" y="-360568"/>
            <a:ext cx="25468564" cy="16886765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Михаил бржезицкий"/>
          <p:cNvSpPr txBox="1"/>
          <p:nvPr>
            <p:ph type="ctrTitle"/>
          </p:nvPr>
        </p:nvSpPr>
        <p:spPr>
          <a:xfrm>
            <a:off x="1778000" y="217554"/>
            <a:ext cx="20828001" cy="4648201"/>
          </a:xfrm>
          <a:prstGeom prst="rect">
            <a:avLst/>
          </a:prstGeom>
        </p:spPr>
        <p:txBody>
          <a:bodyPr/>
          <a:lstStyle/>
          <a:p>
            <a:pPr/>
            <a:r>
              <a:t>Михаил бржезицкий</a:t>
            </a:r>
          </a:p>
        </p:txBody>
      </p:sp>
      <p:sp>
        <p:nvSpPr>
          <p:cNvPr id="139" name="Поручик 52-го Виленского пехотного полка Михаил Бржезицкий, уроженец Ставрополя, всего месяц воевал на Западном фронте. Отбивая наступление немецких колонн, он погиб под Сокалем (территория Львовской области Украины)."/>
          <p:cNvSpPr txBox="1"/>
          <p:nvPr>
            <p:ph type="subTitle" sz="quarter" idx="1"/>
          </p:nvPr>
        </p:nvSpPr>
        <p:spPr>
          <a:xfrm>
            <a:off x="4576068" y="5150227"/>
            <a:ext cx="15231864" cy="1354329"/>
          </a:xfrm>
          <a:prstGeom prst="rect">
            <a:avLst/>
          </a:prstGeom>
        </p:spPr>
        <p:txBody>
          <a:bodyPr/>
          <a:lstStyle/>
          <a:p>
            <a:pPr algn="l" defTabSz="292607">
              <a:defRPr sz="275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Поручик 52-го Виленского пехотного полка </a:t>
            </a:r>
            <a:r>
              <a:rPr>
                <a:hlinkClick r:id="rId3" invalidUrl="" action="" tgtFrame="" tooltip="" history="1" highlightClick="0" endSnd="0"/>
              </a:rPr>
              <a:t>Михаил Бржезицкий</a:t>
            </a:r>
            <a:r>
              <a:t>, уроженец Ставрополя, всего месяц воевал на Западном фронте. Отбивая наступление немецких колонн, он погиб под Сокалем (территория Львовской области Украины).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chemeClr val="accent1">
                <a:lumOff val="16847"/>
              </a:schemeClr>
            </a:gs>
            <a:gs pos="100000">
              <a:srgbClr val="032800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IMG_0026.jpeg" descr="IMG_002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65675" y="-40698"/>
            <a:ext cx="26315350" cy="14736596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Николай Асмаев"/>
          <p:cNvSpPr txBox="1"/>
          <p:nvPr>
            <p:ph type="ctrTitle"/>
          </p:nvPr>
        </p:nvSpPr>
        <p:spPr>
          <a:xfrm>
            <a:off x="1778000" y="-1198886"/>
            <a:ext cx="20828000" cy="4648201"/>
          </a:xfrm>
          <a:prstGeom prst="rect">
            <a:avLst/>
          </a:prstGeom>
        </p:spPr>
        <p:txBody>
          <a:bodyPr/>
          <a:lstStyle/>
          <a:p>
            <a:pPr/>
            <a:r>
              <a:t>Николай Асмаев </a:t>
            </a:r>
          </a:p>
        </p:txBody>
      </p:sp>
      <p:sp>
        <p:nvSpPr>
          <p:cNvPr id="143" name="От боевых ран скончался в госпитале Николай Асмаев, тоже родом из Ставрополя. Его ранило осколками шрапнели в голову. Боец потерял речь, не мог узнать родных и умер, промучившись два месяца в московской больнице."/>
          <p:cNvSpPr txBox="1"/>
          <p:nvPr>
            <p:ph type="subTitle" sz="quarter" idx="1"/>
          </p:nvPr>
        </p:nvSpPr>
        <p:spPr>
          <a:xfrm>
            <a:off x="4815073" y="8143394"/>
            <a:ext cx="15202718" cy="2461897"/>
          </a:xfrm>
          <a:prstGeom prst="rect">
            <a:avLst/>
          </a:prstGeom>
        </p:spPr>
        <p:txBody>
          <a:bodyPr/>
          <a:lstStyle/>
          <a:p>
            <a:pPr algn="l" defTabSz="406908">
              <a:defRPr sz="3827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От боевых ран скончался в госпитале </a:t>
            </a:r>
            <a:r>
              <a:rPr>
                <a:hlinkClick r:id="rId3" invalidUrl="" action="" tgtFrame="" tooltip="" history="1" highlightClick="0" endSnd="0"/>
              </a:rPr>
              <a:t>Николай Асмаев</a:t>
            </a:r>
            <a:r>
              <a:t>, тоже родом из Ставрополя. Его ранило осколками шрапнели в голову. Боец потерял речь, не мог узнать родных и умер, промучившись два месяца в московской больнице.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chemeClr val="accent1">
                <a:lumOff val="16847"/>
              </a:schemeClr>
            </a:gs>
            <a:gs pos="100000">
              <a:srgbClr val="032800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IMG_0027.jpeg" descr="IMG_002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9666" y="-307110"/>
            <a:ext cx="24543332" cy="16362220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Николай Горбачёв"/>
          <p:cNvSpPr txBox="1"/>
          <p:nvPr>
            <p:ph type="ctrTitle"/>
          </p:nvPr>
        </p:nvSpPr>
        <p:spPr>
          <a:xfrm>
            <a:off x="1778000" y="-1432058"/>
            <a:ext cx="20828000" cy="4648201"/>
          </a:xfrm>
          <a:prstGeom prst="rect">
            <a:avLst/>
          </a:prstGeom>
        </p:spPr>
        <p:txBody>
          <a:bodyPr/>
          <a:lstStyle/>
          <a:p>
            <a:pPr/>
            <a:r>
              <a:t>Николай Горбачёв </a:t>
            </a:r>
          </a:p>
        </p:txBody>
      </p:sp>
      <p:sp>
        <p:nvSpPr>
          <p:cNvPr id="147" name="выпускник Ставропольского казачьего юнкерского училища. Он отважно руководил 3-й Кубанской дивизией в боях на Кавказском фронте. Захватив город, казаки перешли к обороне, отбили четыре контратаки. Николай Горбачёв пытался врукопашную отбить орудия, захва"/>
          <p:cNvSpPr txBox="1"/>
          <p:nvPr>
            <p:ph type="subTitle" sz="quarter" idx="1"/>
          </p:nvPr>
        </p:nvSpPr>
        <p:spPr>
          <a:xfrm>
            <a:off x="4474074" y="5903943"/>
            <a:ext cx="15931382" cy="1908114"/>
          </a:xfrm>
          <a:prstGeom prst="rect">
            <a:avLst/>
          </a:prstGeom>
        </p:spPr>
        <p:txBody>
          <a:bodyPr/>
          <a:lstStyle>
            <a:lvl1pPr algn="l" defTabSz="274320">
              <a:defRPr sz="258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выпускник Ставропольского казачьего юнкерского училища. Он отважно руководил 3-й Кубанской дивизией в боях на Кавказском фронте. Захватив город, казаки перешли к обороне, отбили четыре контратаки. Николай Горбачёв пытался врукопашную отбить орудия, захваченные турками, но был окружён и погиб героем. Посмертно награждён орденом Святого Георгия IV степени.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chemeClr val="accent1">
                <a:lumOff val="16847"/>
              </a:schemeClr>
            </a:gs>
            <a:gs pos="100000">
              <a:srgbClr val="032800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IMG_0028.jpeg" descr="IMG_002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65929" y="-1156772"/>
            <a:ext cx="25196349" cy="25196348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Пётр Иванов"/>
          <p:cNvSpPr txBox="1"/>
          <p:nvPr>
            <p:ph type="ctrTitle"/>
          </p:nvPr>
        </p:nvSpPr>
        <p:spPr>
          <a:xfrm>
            <a:off x="1250112" y="1922495"/>
            <a:ext cx="20828001" cy="4648201"/>
          </a:xfrm>
          <a:prstGeom prst="rect">
            <a:avLst/>
          </a:prstGeom>
        </p:spPr>
        <p:txBody>
          <a:bodyPr/>
          <a:lstStyle/>
          <a:p>
            <a:pPr/>
            <a:r>
              <a:t>Пётр Иванов </a:t>
            </a:r>
          </a:p>
        </p:txBody>
      </p:sp>
      <p:sp>
        <p:nvSpPr>
          <p:cNvPr id="151" name="Офицер Пётр Иванов был родом из нынешнего села Дмитриевского. Служил подпоручиком 261-го пехотного Ахульгинского полка. На турецкой границе он возглавил отряд добровольцев, первым занял город и поддержал роту, которая шла следом. Командуя пулемётчиками, "/>
          <p:cNvSpPr txBox="1"/>
          <p:nvPr>
            <p:ph type="subTitle" sz="quarter" idx="1"/>
          </p:nvPr>
        </p:nvSpPr>
        <p:spPr>
          <a:xfrm>
            <a:off x="4893754" y="9892036"/>
            <a:ext cx="14998692" cy="2695070"/>
          </a:xfrm>
          <a:prstGeom prst="rect">
            <a:avLst/>
          </a:prstGeom>
        </p:spPr>
        <p:txBody>
          <a:bodyPr/>
          <a:lstStyle/>
          <a:p>
            <a:pPr algn="l" defTabSz="297179">
              <a:defRPr sz="2795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Офицер </a:t>
            </a:r>
            <a:r>
              <a:rPr>
                <a:hlinkClick r:id="rId3" invalidUrl="" action="" tgtFrame="" tooltip="" history="1" highlightClick="0" endSnd="0"/>
              </a:rPr>
              <a:t>Пётр Иванов</a:t>
            </a:r>
            <a:r>
              <a:t> был родом из нынешнего села Дмитриевского. Служил подпоручиком 261-го пехотного Ахульгинского полка. На турецкой границе он возглавил отряд добровольцев, первым занял город и поддержал роту, которая шла следом. Командуя пулемётчиками, он сам бросился с шашкой на турок, оглянулся — и упал. Его сразила пуля противника, попав в затылок. Герой посмертно был награждён орденом Святого Георгия IV степени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rgbClr val="032800"/>
            </a:gs>
            <a:gs pos="100000">
              <a:schemeClr val="accent1">
                <a:lumOff val="-13575"/>
              </a:schemeClr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Презентация закончен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Презентация закончена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chemeClr val="accent1">
                <a:lumOff val="-13575"/>
              </a:schemeClr>
            </a:gs>
            <a:gs pos="100000">
              <a:srgbClr val="032800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Я если 5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Я если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-2217217464336373797.mp4" descr="-2217217464336373797.mp4"/>
          <p:cNvPicPr>
            <a:picLocks noChangeAspect="0"/>
          </p:cNvPicPr>
          <p:nvPr>
            <p:ph type="pic" idx="21"/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-125030" y="-2559272"/>
            <a:ext cx="24634060" cy="1833989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66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57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5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5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chemeClr val="accent1">
                <a:lumOff val="16847"/>
              </a:schemeClr>
            </a:gs>
            <a:gs pos="100000">
              <a:srgbClr val="032800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Я если не 5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Я если не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4909065586770607462.mp4" descr="4909065586770607462.mp4"/>
          <p:cNvPicPr>
            <a:picLocks noChangeAspect="0"/>
          </p:cNvPicPr>
          <p:nvPr>
            <p:ph type="pic" idx="21"/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-15372" y="-15131911"/>
            <a:ext cx="24414745" cy="4397982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66" fill="hold"/>
                                        <p:tgtEl>
                                          <p:spTgt spid="1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61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61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61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chemeClr val="accent1">
                <a:lumOff val="16847"/>
              </a:schemeClr>
            </a:gs>
            <a:gs pos="100000">
              <a:srgbClr val="032800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Кого мы обманываем ?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Кого мы обманываем ?</a:t>
            </a:r>
          </a:p>
          <a:p>
            <a:pPr/>
            <a:r>
              <a:t>Естественно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chemeClr val="accent1">
                <a:lumOff val="16847"/>
              </a:schemeClr>
            </a:gs>
            <a:gs pos="100000">
              <a:srgbClr val="032800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Коне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Конец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-3363602171753141325.mp4" descr="-3363602171753141325.mp4"/>
          <p:cNvPicPr>
            <a:picLocks noChangeAspect="0"/>
          </p:cNvPicPr>
          <p:nvPr>
            <p:ph type="pic" idx="21"/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186905"/>
            <a:ext cx="24384000" cy="1334219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00" fill="hold"/>
                                        <p:tgtEl>
                                          <p:spTgt spid="1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67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6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6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