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  <p:sldId id="258" r:id="rId4"/>
    <p:sldId id="260" r:id="rId5"/>
    <p:sldId id="261" r:id="rId6"/>
    <p:sldId id="262" r:id="rId7"/>
    <p:sldId id="263" r:id="rId8"/>
    <p:sldId id="264" r:id="rId9"/>
    <p:sldId id="266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9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F4D0985-8DD6-4A21-AD8D-4334CD756AA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2F465CF-0854-4902-994E-5C1A0DA80417}">
      <dgm:prSet phldrT="[Текст]" custT="1"/>
      <dgm:spPr/>
      <dgm:t>
        <a:bodyPr/>
        <a:lstStyle/>
        <a:p>
          <a:r>
            <a:rPr lang="ru-RU" sz="4000" b="1" i="1" dirty="0"/>
            <a:t>Онтогенез </a:t>
          </a:r>
        </a:p>
      </dgm:t>
    </dgm:pt>
    <dgm:pt modelId="{AEED990A-A362-421E-97F6-FC23243E6B4C}" type="parTrans" cxnId="{7C074F7E-DCCF-491B-891A-B51D09DF30F1}">
      <dgm:prSet/>
      <dgm:spPr/>
      <dgm:t>
        <a:bodyPr/>
        <a:lstStyle/>
        <a:p>
          <a:endParaRPr lang="ru-RU"/>
        </a:p>
      </dgm:t>
    </dgm:pt>
    <dgm:pt modelId="{A7C7EA9D-F4A5-4A00-A273-16C419FF1132}" type="sibTrans" cxnId="{7C074F7E-DCCF-491B-891A-B51D09DF30F1}">
      <dgm:prSet/>
      <dgm:spPr/>
      <dgm:t>
        <a:bodyPr/>
        <a:lstStyle/>
        <a:p>
          <a:endParaRPr lang="ru-RU"/>
        </a:p>
      </dgm:t>
    </dgm:pt>
    <dgm:pt modelId="{9C25F94C-2BA9-4FA6-94D9-2830C4E54642}">
      <dgm:prSet phldrT="[Текст]" custT="1"/>
      <dgm:spPr/>
      <dgm:t>
        <a:bodyPr/>
        <a:lstStyle/>
        <a:p>
          <a:r>
            <a:rPr lang="ru-RU" sz="2400" dirty="0"/>
            <a:t>Эмбриональный </a:t>
          </a:r>
        </a:p>
        <a:p>
          <a:r>
            <a:rPr lang="ru-RU" sz="2400" dirty="0"/>
            <a:t>(эмбриогенез)</a:t>
          </a:r>
        </a:p>
      </dgm:t>
    </dgm:pt>
    <dgm:pt modelId="{0C60F1BF-ED71-4101-A78A-95D8C13238DF}" type="parTrans" cxnId="{E5C06FAE-6339-403C-A39D-CCE583B66277}">
      <dgm:prSet/>
      <dgm:spPr/>
      <dgm:t>
        <a:bodyPr/>
        <a:lstStyle/>
        <a:p>
          <a:endParaRPr lang="ru-RU"/>
        </a:p>
      </dgm:t>
    </dgm:pt>
    <dgm:pt modelId="{4960443D-5936-4612-A3AE-75614375943E}" type="sibTrans" cxnId="{E5C06FAE-6339-403C-A39D-CCE583B66277}">
      <dgm:prSet/>
      <dgm:spPr/>
      <dgm:t>
        <a:bodyPr/>
        <a:lstStyle/>
        <a:p>
          <a:endParaRPr lang="ru-RU"/>
        </a:p>
      </dgm:t>
    </dgm:pt>
    <dgm:pt modelId="{B75E3A04-CE0D-4E49-86DF-51790F75245E}">
      <dgm:prSet phldrT="[Текст]" custT="1"/>
      <dgm:spPr/>
      <dgm:t>
        <a:bodyPr/>
        <a:lstStyle/>
        <a:p>
          <a:r>
            <a:rPr lang="ru-RU" sz="2000" dirty="0"/>
            <a:t>Постэмбриональный </a:t>
          </a:r>
        </a:p>
      </dgm:t>
    </dgm:pt>
    <dgm:pt modelId="{94CA7008-30B3-41A2-8663-BEAB6F898663}" type="parTrans" cxnId="{484BB474-3549-41D1-BBA7-AEA61C2662CB}">
      <dgm:prSet/>
      <dgm:spPr/>
      <dgm:t>
        <a:bodyPr/>
        <a:lstStyle/>
        <a:p>
          <a:endParaRPr lang="ru-RU"/>
        </a:p>
      </dgm:t>
    </dgm:pt>
    <dgm:pt modelId="{5CE18145-72A5-4AF5-BCF7-DB423BE4292C}" type="sibTrans" cxnId="{484BB474-3549-41D1-BBA7-AEA61C2662CB}">
      <dgm:prSet/>
      <dgm:spPr/>
      <dgm:t>
        <a:bodyPr/>
        <a:lstStyle/>
        <a:p>
          <a:endParaRPr lang="ru-RU"/>
        </a:p>
      </dgm:t>
    </dgm:pt>
    <dgm:pt modelId="{1C256A25-34AD-4C35-AD4F-BEFC9EF10D37}" type="pres">
      <dgm:prSet presAssocID="{7F4D0985-8DD6-4A21-AD8D-4334CD756AA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E99895B-B941-4216-B9B2-7E9A830E9FE0}" type="pres">
      <dgm:prSet presAssocID="{22F465CF-0854-4902-994E-5C1A0DA80417}" presName="hierRoot1" presStyleCnt="0"/>
      <dgm:spPr/>
    </dgm:pt>
    <dgm:pt modelId="{0E84CB49-4B37-4644-B972-DF686BE0B8B6}" type="pres">
      <dgm:prSet presAssocID="{22F465CF-0854-4902-994E-5C1A0DA80417}" presName="composite" presStyleCnt="0"/>
      <dgm:spPr/>
    </dgm:pt>
    <dgm:pt modelId="{AAE5A758-F908-4F2B-A51C-9C5470D07AEE}" type="pres">
      <dgm:prSet presAssocID="{22F465CF-0854-4902-994E-5C1A0DA80417}" presName="background" presStyleLbl="node0" presStyleIdx="0" presStyleCnt="1"/>
      <dgm:spPr/>
    </dgm:pt>
    <dgm:pt modelId="{E995CDF5-DCA4-4534-A8F0-A81E1E1DC23D}" type="pres">
      <dgm:prSet presAssocID="{22F465CF-0854-4902-994E-5C1A0DA80417}" presName="text" presStyleLbl="fgAcc0" presStyleIdx="0" presStyleCnt="1">
        <dgm:presLayoutVars>
          <dgm:chPref val="3"/>
        </dgm:presLayoutVars>
      </dgm:prSet>
      <dgm:spPr/>
    </dgm:pt>
    <dgm:pt modelId="{C6DAD6FF-2162-4091-92BC-79A6639E0F02}" type="pres">
      <dgm:prSet presAssocID="{22F465CF-0854-4902-994E-5C1A0DA80417}" presName="hierChild2" presStyleCnt="0"/>
      <dgm:spPr/>
    </dgm:pt>
    <dgm:pt modelId="{93858B4C-3963-4490-A8FA-26C6C9B7B8CC}" type="pres">
      <dgm:prSet presAssocID="{0C60F1BF-ED71-4101-A78A-95D8C13238DF}" presName="Name10" presStyleLbl="parChTrans1D2" presStyleIdx="0" presStyleCnt="2"/>
      <dgm:spPr/>
    </dgm:pt>
    <dgm:pt modelId="{12DFF861-E68D-453A-9B3A-391CDDBC0DB8}" type="pres">
      <dgm:prSet presAssocID="{9C25F94C-2BA9-4FA6-94D9-2830C4E54642}" presName="hierRoot2" presStyleCnt="0"/>
      <dgm:spPr/>
    </dgm:pt>
    <dgm:pt modelId="{C8DE447C-E438-44CA-B51D-44AEA783164C}" type="pres">
      <dgm:prSet presAssocID="{9C25F94C-2BA9-4FA6-94D9-2830C4E54642}" presName="composite2" presStyleCnt="0"/>
      <dgm:spPr/>
    </dgm:pt>
    <dgm:pt modelId="{3D50C8A9-BD62-4BA9-987F-3BCF5E6B6AD9}" type="pres">
      <dgm:prSet presAssocID="{9C25F94C-2BA9-4FA6-94D9-2830C4E54642}" presName="background2" presStyleLbl="node2" presStyleIdx="0" presStyleCnt="2"/>
      <dgm:spPr/>
    </dgm:pt>
    <dgm:pt modelId="{9F67CB32-BF7B-478E-85C8-6CAB6E73DE39}" type="pres">
      <dgm:prSet presAssocID="{9C25F94C-2BA9-4FA6-94D9-2830C4E54642}" presName="text2" presStyleLbl="fgAcc2" presStyleIdx="0" presStyleCnt="2">
        <dgm:presLayoutVars>
          <dgm:chPref val="3"/>
        </dgm:presLayoutVars>
      </dgm:prSet>
      <dgm:spPr/>
    </dgm:pt>
    <dgm:pt modelId="{01A84ECD-F49A-42F2-BDA0-D5EF4AB059B7}" type="pres">
      <dgm:prSet presAssocID="{9C25F94C-2BA9-4FA6-94D9-2830C4E54642}" presName="hierChild3" presStyleCnt="0"/>
      <dgm:spPr/>
    </dgm:pt>
    <dgm:pt modelId="{78D6A911-42C2-4DF4-806E-BA18A5E9E3C1}" type="pres">
      <dgm:prSet presAssocID="{94CA7008-30B3-41A2-8663-BEAB6F898663}" presName="Name10" presStyleLbl="parChTrans1D2" presStyleIdx="1" presStyleCnt="2"/>
      <dgm:spPr/>
    </dgm:pt>
    <dgm:pt modelId="{862912C1-C32E-4547-924A-0AEBB992B885}" type="pres">
      <dgm:prSet presAssocID="{B75E3A04-CE0D-4E49-86DF-51790F75245E}" presName="hierRoot2" presStyleCnt="0"/>
      <dgm:spPr/>
    </dgm:pt>
    <dgm:pt modelId="{82F49208-1A75-4A5D-BCE1-A667E6D866FF}" type="pres">
      <dgm:prSet presAssocID="{B75E3A04-CE0D-4E49-86DF-51790F75245E}" presName="composite2" presStyleCnt="0"/>
      <dgm:spPr/>
    </dgm:pt>
    <dgm:pt modelId="{041A8FC5-89C7-4F07-A15F-87A42ED9A05C}" type="pres">
      <dgm:prSet presAssocID="{B75E3A04-CE0D-4E49-86DF-51790F75245E}" presName="background2" presStyleLbl="node2" presStyleIdx="1" presStyleCnt="2"/>
      <dgm:spPr/>
    </dgm:pt>
    <dgm:pt modelId="{3EC612A2-E3C6-4EC5-93EB-823C591CB7C8}" type="pres">
      <dgm:prSet presAssocID="{B75E3A04-CE0D-4E49-86DF-51790F75245E}" presName="text2" presStyleLbl="fgAcc2" presStyleIdx="1" presStyleCnt="2">
        <dgm:presLayoutVars>
          <dgm:chPref val="3"/>
        </dgm:presLayoutVars>
      </dgm:prSet>
      <dgm:spPr/>
    </dgm:pt>
    <dgm:pt modelId="{B0807E7A-0B18-40F7-949F-8630F645A248}" type="pres">
      <dgm:prSet presAssocID="{B75E3A04-CE0D-4E49-86DF-51790F75245E}" presName="hierChild3" presStyleCnt="0"/>
      <dgm:spPr/>
    </dgm:pt>
  </dgm:ptLst>
  <dgm:cxnLst>
    <dgm:cxn modelId="{42F2180C-2295-4B6D-919F-D0100E25D8F5}" type="presOf" srcId="{7F4D0985-8DD6-4A21-AD8D-4334CD756AA6}" destId="{1C256A25-34AD-4C35-AD4F-BEFC9EF10D37}" srcOrd="0" destOrd="0" presId="urn:microsoft.com/office/officeart/2005/8/layout/hierarchy1"/>
    <dgm:cxn modelId="{11780242-ABC0-4EA0-BBBA-BC223A0DE9F6}" type="presOf" srcId="{0C60F1BF-ED71-4101-A78A-95D8C13238DF}" destId="{93858B4C-3963-4490-A8FA-26C6C9B7B8CC}" srcOrd="0" destOrd="0" presId="urn:microsoft.com/office/officeart/2005/8/layout/hierarchy1"/>
    <dgm:cxn modelId="{B26CEF45-A2F9-411A-A746-229E54E3A4FE}" type="presOf" srcId="{B75E3A04-CE0D-4E49-86DF-51790F75245E}" destId="{3EC612A2-E3C6-4EC5-93EB-823C591CB7C8}" srcOrd="0" destOrd="0" presId="urn:microsoft.com/office/officeart/2005/8/layout/hierarchy1"/>
    <dgm:cxn modelId="{484BB474-3549-41D1-BBA7-AEA61C2662CB}" srcId="{22F465CF-0854-4902-994E-5C1A0DA80417}" destId="{B75E3A04-CE0D-4E49-86DF-51790F75245E}" srcOrd="1" destOrd="0" parTransId="{94CA7008-30B3-41A2-8663-BEAB6F898663}" sibTransId="{5CE18145-72A5-4AF5-BCF7-DB423BE4292C}"/>
    <dgm:cxn modelId="{7C074F7E-DCCF-491B-891A-B51D09DF30F1}" srcId="{7F4D0985-8DD6-4A21-AD8D-4334CD756AA6}" destId="{22F465CF-0854-4902-994E-5C1A0DA80417}" srcOrd="0" destOrd="0" parTransId="{AEED990A-A362-421E-97F6-FC23243E6B4C}" sibTransId="{A7C7EA9D-F4A5-4A00-A273-16C419FF1132}"/>
    <dgm:cxn modelId="{50BCCC90-446C-4E3A-BB79-6068A9E5FE04}" type="presOf" srcId="{94CA7008-30B3-41A2-8663-BEAB6F898663}" destId="{78D6A911-42C2-4DF4-806E-BA18A5E9E3C1}" srcOrd="0" destOrd="0" presId="urn:microsoft.com/office/officeart/2005/8/layout/hierarchy1"/>
    <dgm:cxn modelId="{E5C06FAE-6339-403C-A39D-CCE583B66277}" srcId="{22F465CF-0854-4902-994E-5C1A0DA80417}" destId="{9C25F94C-2BA9-4FA6-94D9-2830C4E54642}" srcOrd="0" destOrd="0" parTransId="{0C60F1BF-ED71-4101-A78A-95D8C13238DF}" sibTransId="{4960443D-5936-4612-A3AE-75614375943E}"/>
    <dgm:cxn modelId="{9EE698B7-49D3-4C0C-8293-5C40EBFCB7D9}" type="presOf" srcId="{9C25F94C-2BA9-4FA6-94D9-2830C4E54642}" destId="{9F67CB32-BF7B-478E-85C8-6CAB6E73DE39}" srcOrd="0" destOrd="0" presId="urn:microsoft.com/office/officeart/2005/8/layout/hierarchy1"/>
    <dgm:cxn modelId="{8D3619FE-3F84-4B59-ACD8-CABD7ED95019}" type="presOf" srcId="{22F465CF-0854-4902-994E-5C1A0DA80417}" destId="{E995CDF5-DCA4-4534-A8F0-A81E1E1DC23D}" srcOrd="0" destOrd="0" presId="urn:microsoft.com/office/officeart/2005/8/layout/hierarchy1"/>
    <dgm:cxn modelId="{B1167E3A-6022-4271-B9EB-F978948363BE}" type="presParOf" srcId="{1C256A25-34AD-4C35-AD4F-BEFC9EF10D37}" destId="{9E99895B-B941-4216-B9B2-7E9A830E9FE0}" srcOrd="0" destOrd="0" presId="urn:microsoft.com/office/officeart/2005/8/layout/hierarchy1"/>
    <dgm:cxn modelId="{8B76DF58-2F5E-4A5F-8B2E-F648D9BB1FB9}" type="presParOf" srcId="{9E99895B-B941-4216-B9B2-7E9A830E9FE0}" destId="{0E84CB49-4B37-4644-B972-DF686BE0B8B6}" srcOrd="0" destOrd="0" presId="urn:microsoft.com/office/officeart/2005/8/layout/hierarchy1"/>
    <dgm:cxn modelId="{6E2D1A0E-524D-4F0A-8C2A-C2C26AE452A6}" type="presParOf" srcId="{0E84CB49-4B37-4644-B972-DF686BE0B8B6}" destId="{AAE5A758-F908-4F2B-A51C-9C5470D07AEE}" srcOrd="0" destOrd="0" presId="urn:microsoft.com/office/officeart/2005/8/layout/hierarchy1"/>
    <dgm:cxn modelId="{A9276B4C-0485-47F4-AB4A-0501BC785316}" type="presParOf" srcId="{0E84CB49-4B37-4644-B972-DF686BE0B8B6}" destId="{E995CDF5-DCA4-4534-A8F0-A81E1E1DC23D}" srcOrd="1" destOrd="0" presId="urn:microsoft.com/office/officeart/2005/8/layout/hierarchy1"/>
    <dgm:cxn modelId="{23C5E3A5-D5A8-4109-8C9A-96C3D9788A90}" type="presParOf" srcId="{9E99895B-B941-4216-B9B2-7E9A830E9FE0}" destId="{C6DAD6FF-2162-4091-92BC-79A6639E0F02}" srcOrd="1" destOrd="0" presId="urn:microsoft.com/office/officeart/2005/8/layout/hierarchy1"/>
    <dgm:cxn modelId="{FD6F3A34-0B67-45E7-8629-371C0130D755}" type="presParOf" srcId="{C6DAD6FF-2162-4091-92BC-79A6639E0F02}" destId="{93858B4C-3963-4490-A8FA-26C6C9B7B8CC}" srcOrd="0" destOrd="0" presId="urn:microsoft.com/office/officeart/2005/8/layout/hierarchy1"/>
    <dgm:cxn modelId="{64BE2CBE-A555-4FE9-8504-D8AEDD4A999C}" type="presParOf" srcId="{C6DAD6FF-2162-4091-92BC-79A6639E0F02}" destId="{12DFF861-E68D-453A-9B3A-391CDDBC0DB8}" srcOrd="1" destOrd="0" presId="urn:microsoft.com/office/officeart/2005/8/layout/hierarchy1"/>
    <dgm:cxn modelId="{4688DEB4-CDCE-4D45-851F-6D8EE5D5C6B5}" type="presParOf" srcId="{12DFF861-E68D-453A-9B3A-391CDDBC0DB8}" destId="{C8DE447C-E438-44CA-B51D-44AEA783164C}" srcOrd="0" destOrd="0" presId="urn:microsoft.com/office/officeart/2005/8/layout/hierarchy1"/>
    <dgm:cxn modelId="{1D4FAB0E-24AD-43F3-96CC-C3B136FCD4CA}" type="presParOf" srcId="{C8DE447C-E438-44CA-B51D-44AEA783164C}" destId="{3D50C8A9-BD62-4BA9-987F-3BCF5E6B6AD9}" srcOrd="0" destOrd="0" presId="urn:microsoft.com/office/officeart/2005/8/layout/hierarchy1"/>
    <dgm:cxn modelId="{CE17868A-A96A-440A-BF3E-86657EBEFBCE}" type="presParOf" srcId="{C8DE447C-E438-44CA-B51D-44AEA783164C}" destId="{9F67CB32-BF7B-478E-85C8-6CAB6E73DE39}" srcOrd="1" destOrd="0" presId="urn:microsoft.com/office/officeart/2005/8/layout/hierarchy1"/>
    <dgm:cxn modelId="{2569C621-42C6-42C2-8710-4CFB78B9B8E5}" type="presParOf" srcId="{12DFF861-E68D-453A-9B3A-391CDDBC0DB8}" destId="{01A84ECD-F49A-42F2-BDA0-D5EF4AB059B7}" srcOrd="1" destOrd="0" presId="urn:microsoft.com/office/officeart/2005/8/layout/hierarchy1"/>
    <dgm:cxn modelId="{25B89D3E-0726-4215-9A05-06D59E64A685}" type="presParOf" srcId="{C6DAD6FF-2162-4091-92BC-79A6639E0F02}" destId="{78D6A911-42C2-4DF4-806E-BA18A5E9E3C1}" srcOrd="2" destOrd="0" presId="urn:microsoft.com/office/officeart/2005/8/layout/hierarchy1"/>
    <dgm:cxn modelId="{38BE9AEB-F064-4867-8D83-54CAC38234D1}" type="presParOf" srcId="{C6DAD6FF-2162-4091-92BC-79A6639E0F02}" destId="{862912C1-C32E-4547-924A-0AEBB992B885}" srcOrd="3" destOrd="0" presId="urn:microsoft.com/office/officeart/2005/8/layout/hierarchy1"/>
    <dgm:cxn modelId="{E87B7495-D524-4DC5-AA57-663A41AE4DF9}" type="presParOf" srcId="{862912C1-C32E-4547-924A-0AEBB992B885}" destId="{82F49208-1A75-4A5D-BCE1-A667E6D866FF}" srcOrd="0" destOrd="0" presId="urn:microsoft.com/office/officeart/2005/8/layout/hierarchy1"/>
    <dgm:cxn modelId="{AEC687C5-358B-4C9A-A4FF-90BEE1CBA75E}" type="presParOf" srcId="{82F49208-1A75-4A5D-BCE1-A667E6D866FF}" destId="{041A8FC5-89C7-4F07-A15F-87A42ED9A05C}" srcOrd="0" destOrd="0" presId="urn:microsoft.com/office/officeart/2005/8/layout/hierarchy1"/>
    <dgm:cxn modelId="{F88AA64D-3EBC-4678-993C-FAC8771C017E}" type="presParOf" srcId="{82F49208-1A75-4A5D-BCE1-A667E6D866FF}" destId="{3EC612A2-E3C6-4EC5-93EB-823C591CB7C8}" srcOrd="1" destOrd="0" presId="urn:microsoft.com/office/officeart/2005/8/layout/hierarchy1"/>
    <dgm:cxn modelId="{0E36EEAE-B022-472D-AC4B-514C46866C2A}" type="presParOf" srcId="{862912C1-C32E-4547-924A-0AEBB992B885}" destId="{B0807E7A-0B18-40F7-949F-8630F645A24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D6A911-42C2-4DF4-806E-BA18A5E9E3C1}">
      <dsp:nvSpPr>
        <dsp:cNvPr id="0" name=""/>
        <dsp:cNvSpPr/>
      </dsp:nvSpPr>
      <dsp:spPr>
        <a:xfrm>
          <a:off x="3883421" y="2065121"/>
          <a:ext cx="1986359" cy="9453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4212"/>
              </a:lnTo>
              <a:lnTo>
                <a:pt x="1986359" y="644212"/>
              </a:lnTo>
              <a:lnTo>
                <a:pt x="1986359" y="945326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858B4C-3963-4490-A8FA-26C6C9B7B8CC}">
      <dsp:nvSpPr>
        <dsp:cNvPr id="0" name=""/>
        <dsp:cNvSpPr/>
      </dsp:nvSpPr>
      <dsp:spPr>
        <a:xfrm>
          <a:off x="1897062" y="2065121"/>
          <a:ext cx="1986359" cy="945326"/>
        </a:xfrm>
        <a:custGeom>
          <a:avLst/>
          <a:gdLst/>
          <a:ahLst/>
          <a:cxnLst/>
          <a:rect l="0" t="0" r="0" b="0"/>
          <a:pathLst>
            <a:path>
              <a:moveTo>
                <a:pt x="1986359" y="0"/>
              </a:moveTo>
              <a:lnTo>
                <a:pt x="1986359" y="644212"/>
              </a:lnTo>
              <a:lnTo>
                <a:pt x="0" y="644212"/>
              </a:lnTo>
              <a:lnTo>
                <a:pt x="0" y="945326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E5A758-F908-4F2B-A51C-9C5470D07AEE}">
      <dsp:nvSpPr>
        <dsp:cNvPr id="0" name=""/>
        <dsp:cNvSpPr/>
      </dsp:nvSpPr>
      <dsp:spPr>
        <a:xfrm>
          <a:off x="2258218" y="1113"/>
          <a:ext cx="3250406" cy="20640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95CDF5-DCA4-4534-A8F0-A81E1E1DC23D}">
      <dsp:nvSpPr>
        <dsp:cNvPr id="0" name=""/>
        <dsp:cNvSpPr/>
      </dsp:nvSpPr>
      <dsp:spPr>
        <a:xfrm>
          <a:off x="2619375" y="344211"/>
          <a:ext cx="3250406" cy="20640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000" b="1" i="1" kern="1200" dirty="0"/>
            <a:t>Онтогенез </a:t>
          </a:r>
        </a:p>
      </dsp:txBody>
      <dsp:txXfrm>
        <a:off x="2679828" y="404664"/>
        <a:ext cx="3129500" cy="1943101"/>
      </dsp:txXfrm>
    </dsp:sp>
    <dsp:sp modelId="{3D50C8A9-BD62-4BA9-987F-3BCF5E6B6AD9}">
      <dsp:nvSpPr>
        <dsp:cNvPr id="0" name=""/>
        <dsp:cNvSpPr/>
      </dsp:nvSpPr>
      <dsp:spPr>
        <a:xfrm>
          <a:off x="271859" y="3010447"/>
          <a:ext cx="3250406" cy="20640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67CB32-BF7B-478E-85C8-6CAB6E73DE39}">
      <dsp:nvSpPr>
        <dsp:cNvPr id="0" name=""/>
        <dsp:cNvSpPr/>
      </dsp:nvSpPr>
      <dsp:spPr>
        <a:xfrm>
          <a:off x="633015" y="3353545"/>
          <a:ext cx="3250406" cy="20640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Эмбриональный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(эмбриогенез)</a:t>
          </a:r>
        </a:p>
      </dsp:txBody>
      <dsp:txXfrm>
        <a:off x="693468" y="3413998"/>
        <a:ext cx="3129500" cy="1943101"/>
      </dsp:txXfrm>
    </dsp:sp>
    <dsp:sp modelId="{041A8FC5-89C7-4F07-A15F-87A42ED9A05C}">
      <dsp:nvSpPr>
        <dsp:cNvPr id="0" name=""/>
        <dsp:cNvSpPr/>
      </dsp:nvSpPr>
      <dsp:spPr>
        <a:xfrm>
          <a:off x="4244578" y="3010447"/>
          <a:ext cx="3250406" cy="20640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C612A2-E3C6-4EC5-93EB-823C591CB7C8}">
      <dsp:nvSpPr>
        <dsp:cNvPr id="0" name=""/>
        <dsp:cNvSpPr/>
      </dsp:nvSpPr>
      <dsp:spPr>
        <a:xfrm>
          <a:off x="4605734" y="3353545"/>
          <a:ext cx="3250406" cy="20640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Постэмбриональный </a:t>
          </a:r>
        </a:p>
      </dsp:txBody>
      <dsp:txXfrm>
        <a:off x="4666187" y="3413998"/>
        <a:ext cx="3129500" cy="19431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7465F-E920-4CCF-BD8A-F1285141C1B0}" type="datetimeFigureOut">
              <a:rPr lang="ru-RU" smtClean="0"/>
              <a:t>13.02.2021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BA297-A0AA-4401-857B-8401672A8D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386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7465F-E920-4CCF-BD8A-F1285141C1B0}" type="datetimeFigureOut">
              <a:rPr lang="ru-RU" smtClean="0"/>
              <a:t>13.02.2021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BA297-A0AA-4401-857B-8401672A8D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5330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7465F-E920-4CCF-BD8A-F1285141C1B0}" type="datetimeFigureOut">
              <a:rPr lang="ru-RU" smtClean="0"/>
              <a:t>13.02.2021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BA297-A0AA-4401-857B-8401672A8D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42225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7465F-E920-4CCF-BD8A-F1285141C1B0}" type="datetimeFigureOut">
              <a:rPr lang="ru-RU" smtClean="0"/>
              <a:t>13.02.2021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BA297-A0AA-4401-857B-8401672A8D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8872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7465F-E920-4CCF-BD8A-F1285141C1B0}" type="datetimeFigureOut">
              <a:rPr lang="ru-RU" smtClean="0"/>
              <a:t>13.02.2021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BA297-A0AA-4401-857B-8401672A8D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0198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7465F-E920-4CCF-BD8A-F1285141C1B0}" type="datetimeFigureOut">
              <a:rPr lang="ru-RU" smtClean="0"/>
              <a:t>13.02.2021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BA297-A0AA-4401-857B-8401672A8D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84401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7465F-E920-4CCF-BD8A-F1285141C1B0}" type="datetimeFigureOut">
              <a:rPr lang="ru-RU" smtClean="0"/>
              <a:t>13.02.2021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BA297-A0AA-4401-857B-8401672A8D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8530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7465F-E920-4CCF-BD8A-F1285141C1B0}" type="datetimeFigureOut">
              <a:rPr lang="ru-RU" smtClean="0"/>
              <a:t>13.02.2021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BA297-A0AA-4401-857B-8401672A8D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2297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ED07465F-E920-4CCF-BD8A-F1285141C1B0}" type="datetimeFigureOut">
              <a:rPr lang="ru-RU" smtClean="0"/>
              <a:t>13.02.2021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21CBA297-A0AA-4401-857B-8401672A8D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3995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7465F-E920-4CCF-BD8A-F1285141C1B0}" type="datetimeFigureOut">
              <a:rPr lang="ru-RU" smtClean="0"/>
              <a:t>13.02.2021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BA297-A0AA-4401-857B-8401672A8D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5915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7465F-E920-4CCF-BD8A-F1285141C1B0}" type="datetimeFigureOut">
              <a:rPr lang="ru-RU" smtClean="0"/>
              <a:t>13.02.2021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BA297-A0AA-4401-857B-8401672A8D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10995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7465F-E920-4CCF-BD8A-F1285141C1B0}" type="datetimeFigureOut">
              <a:rPr lang="ru-RU" smtClean="0"/>
              <a:t>13.02.2021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BA297-A0AA-4401-857B-8401672A8D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28212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7465F-E920-4CCF-BD8A-F1285141C1B0}" type="datetimeFigureOut">
              <a:rPr lang="ru-RU" smtClean="0"/>
              <a:t>13.02.2021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BA297-A0AA-4401-857B-8401672A8D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36465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7465F-E920-4CCF-BD8A-F1285141C1B0}" type="datetimeFigureOut">
              <a:rPr lang="ru-RU" smtClean="0"/>
              <a:t>13.02.2021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BA297-A0AA-4401-857B-8401672A8D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6711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ED07465F-E920-4CCF-BD8A-F1285141C1B0}" type="datetimeFigureOut">
              <a:rPr lang="ru-RU" smtClean="0"/>
              <a:t>13.02.2021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21CBA297-A0AA-4401-857B-8401672A8D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55320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C6B3208-007E-4983-A2C9-817722D8D4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551333" cy="685800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9F02F6F6-2616-4A34-BA76-6ACE848C93F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1332" y="-1"/>
            <a:ext cx="3640667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8778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B3C102-1857-49F4-9BC5-2D1B8D2B42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0785" y="1635853"/>
            <a:ext cx="11090245" cy="243886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FFFFFF"/>
                </a:solidFill>
              </a:rPr>
              <a:t>Онтогенез животных. Эмбриональное развитие организмов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DC0E483-D581-4E81-A835-0F75A07A78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65779" y="408729"/>
            <a:ext cx="1912525" cy="682079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FFFFFF"/>
                </a:solidFill>
              </a:rPr>
              <a:t>Тема урока</a:t>
            </a:r>
          </a:p>
        </p:txBody>
      </p:sp>
    </p:spTree>
    <p:extLst>
      <p:ext uri="{BB962C8B-B14F-4D97-AF65-F5344CB8AC3E}">
        <p14:creationId xmlns:p14="http://schemas.microsoft.com/office/powerpoint/2010/main" val="15549607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ED6C0C-DA08-49FB-9DFC-B3355A4D9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Онтогенез (индивидуальное развитие организма) </a:t>
            </a:r>
            <a:r>
              <a:rPr lang="ru-RU" dirty="0"/>
              <a:t>-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A62E2C-20E6-418B-AC8F-A7125E81C05B}"/>
              </a:ext>
            </a:extLst>
          </p:cNvPr>
          <p:cNvSpPr txBox="1"/>
          <p:nvPr/>
        </p:nvSpPr>
        <p:spPr>
          <a:xfrm>
            <a:off x="181761" y="2154286"/>
            <a:ext cx="1182847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/>
              <a:t>это совокупность последовательных морфологических, физиологических и биохимических преобразований, происходящих в организме животного от момента его зарождения (образования зиготы) до смерти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B4607F1-4627-4CB5-AC3A-95A94F60E3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8444" y="3354615"/>
            <a:ext cx="5885773" cy="3682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198961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01BB63C8-D1D0-48D7-897B-7712D2C5C4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90806602"/>
              </p:ext>
            </p:extLst>
          </p:nvPr>
        </p:nvGraphicFramePr>
        <p:xfrm>
          <a:off x="2032000" y="105522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1B73600-D09C-446D-B013-71146AF5D0AB}"/>
              </a:ext>
            </a:extLst>
          </p:cNvPr>
          <p:cNvSpPr txBox="1"/>
          <p:nvPr/>
        </p:nvSpPr>
        <p:spPr>
          <a:xfrm>
            <a:off x="285226" y="184558"/>
            <a:ext cx="7446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u="sng" dirty="0"/>
              <a:t>Этапы индивидуального развития организма: </a:t>
            </a:r>
          </a:p>
        </p:txBody>
      </p:sp>
    </p:spTree>
    <p:extLst>
      <p:ext uri="{BB962C8B-B14F-4D97-AF65-F5344CB8AC3E}">
        <p14:creationId xmlns:p14="http://schemas.microsoft.com/office/powerpoint/2010/main" val="28131991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ED6C0C-DA08-49FB-9DFC-B3355A4D91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1670" y="899984"/>
            <a:ext cx="10571998" cy="970450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rgbClr val="FF0000"/>
                </a:solidFill>
              </a:rPr>
              <a:t>Эмбриональный этап (эмбриогенез) (от греч. </a:t>
            </a:r>
            <a:r>
              <a:rPr lang="ru-RU" sz="4000" dirty="0" err="1">
                <a:solidFill>
                  <a:srgbClr val="FF0000"/>
                </a:solidFill>
              </a:rPr>
              <a:t>émbryon</a:t>
            </a:r>
            <a:r>
              <a:rPr lang="ru-RU" sz="4000" dirty="0">
                <a:solidFill>
                  <a:srgbClr val="FF0000"/>
                </a:solidFill>
              </a:rPr>
              <a:t> — зародыш, </a:t>
            </a:r>
            <a:r>
              <a:rPr lang="ru-RU" sz="4000" dirty="0" err="1">
                <a:solidFill>
                  <a:srgbClr val="FF0000"/>
                </a:solidFill>
              </a:rPr>
              <a:t>génesis</a:t>
            </a:r>
            <a:r>
              <a:rPr lang="ru-RU" sz="4000" dirty="0">
                <a:solidFill>
                  <a:srgbClr val="FF0000"/>
                </a:solidFill>
              </a:rPr>
              <a:t> — развитие) —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A62E2C-20E6-418B-AC8F-A7125E81C05B}"/>
              </a:ext>
            </a:extLst>
          </p:cNvPr>
          <p:cNvSpPr txBox="1"/>
          <p:nvPr/>
        </p:nvSpPr>
        <p:spPr>
          <a:xfrm>
            <a:off x="181761" y="2145897"/>
            <a:ext cx="1182847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/>
              <a:t>зародышевое развитие организма от образования зиготы до рождения или выхода из яйцевых оболочек.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D61B055-64AF-4158-B6F4-F4D1026F80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761" y="3269135"/>
            <a:ext cx="3141677" cy="31416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D3D19A2-B2CE-4D25-A848-2AC7E1D0B2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2001" y="4091263"/>
            <a:ext cx="4421348" cy="27667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9621950-F71E-47AA-B177-3C5CC252F4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66838" y="3269135"/>
            <a:ext cx="4421348" cy="31584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60866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BE902B73-B09B-4C1A-B866-E0CF953603DB}"/>
              </a:ext>
            </a:extLst>
          </p:cNvPr>
          <p:cNvSpPr txBox="1"/>
          <p:nvPr/>
        </p:nvSpPr>
        <p:spPr>
          <a:xfrm>
            <a:off x="2208401" y="3212550"/>
            <a:ext cx="609460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	</a:t>
            </a:r>
          </a:p>
          <a:p>
            <a:r>
              <a:rPr lang="ru-RU" dirty="0"/>
              <a:t>	</a:t>
            </a:r>
          </a:p>
          <a:p>
            <a:r>
              <a:rPr lang="ru-RU" dirty="0"/>
              <a:t>	</a:t>
            </a:r>
          </a:p>
          <a:p>
            <a:r>
              <a:rPr lang="ru-RU" dirty="0"/>
              <a:t>	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FEC811-9ADB-4368-B480-FCB5D9D77F1A}"/>
              </a:ext>
            </a:extLst>
          </p:cNvPr>
          <p:cNvSpPr txBox="1"/>
          <p:nvPr/>
        </p:nvSpPr>
        <p:spPr>
          <a:xfrm>
            <a:off x="3047301" y="268339"/>
            <a:ext cx="609460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000" b="1" i="1" dirty="0"/>
              <a:t>Стадии эмбриогенеза</a:t>
            </a:r>
          </a:p>
        </p:txBody>
      </p:sp>
      <p:graphicFrame>
        <p:nvGraphicFramePr>
          <p:cNvPr id="10" name="Таблица 10">
            <a:extLst>
              <a:ext uri="{FF2B5EF4-FFF2-40B4-BE49-F238E27FC236}">
                <a16:creationId xmlns:a16="http://schemas.microsoft.com/office/drawing/2014/main" id="{CBC4968F-4D2F-4A56-98DC-B21CDF3625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8512589"/>
              </p:ext>
            </p:extLst>
          </p:nvPr>
        </p:nvGraphicFramePr>
        <p:xfrm>
          <a:off x="285226" y="1084260"/>
          <a:ext cx="11442583" cy="34537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6873">
                  <a:extLst>
                    <a:ext uri="{9D8B030D-6E8A-4147-A177-3AD203B41FA5}">
                      <a16:colId xmlns:a16="http://schemas.microsoft.com/office/drawing/2014/main" val="2012046861"/>
                    </a:ext>
                  </a:extLst>
                </a:gridCol>
                <a:gridCol w="4603541">
                  <a:extLst>
                    <a:ext uri="{9D8B030D-6E8A-4147-A177-3AD203B41FA5}">
                      <a16:colId xmlns:a16="http://schemas.microsoft.com/office/drawing/2014/main" val="440889364"/>
                    </a:ext>
                  </a:extLst>
                </a:gridCol>
                <a:gridCol w="3542169">
                  <a:extLst>
                    <a:ext uri="{9D8B030D-6E8A-4147-A177-3AD203B41FA5}">
                      <a16:colId xmlns:a16="http://schemas.microsoft.com/office/drawing/2014/main" val="2959099086"/>
                    </a:ext>
                  </a:extLst>
                </a:gridCol>
              </a:tblGrid>
              <a:tr h="718836">
                <a:tc>
                  <a:txBody>
                    <a:bodyPr/>
                    <a:lstStyle/>
                    <a:p>
                      <a:pPr algn="ctr"/>
                      <a:r>
                        <a:rPr lang="ru-RU" sz="2800" b="1" i="1" u="none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</a:rPr>
                        <a:t>Стадия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i="1" u="none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</a:rPr>
                        <a:t>Характеристика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i="1" u="none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</a:rPr>
                        <a:t>Завершение стадии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498343"/>
                  </a:ext>
                </a:extLst>
              </a:tr>
              <a:tr h="718836">
                <a:tc>
                  <a:txBody>
                    <a:bodyPr/>
                    <a:lstStyle/>
                    <a:p>
                      <a:r>
                        <a:rPr lang="ru-RU" sz="2800" b="1" i="1" u="none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</a:rPr>
                        <a:t>Дробление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b="1" i="1" u="none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b="1" i="1" u="none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899201"/>
                  </a:ext>
                </a:extLst>
              </a:tr>
              <a:tr h="718836">
                <a:tc>
                  <a:txBody>
                    <a:bodyPr/>
                    <a:lstStyle/>
                    <a:p>
                      <a:r>
                        <a:rPr lang="ru-RU" sz="2800" b="1" i="1" u="none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</a:rPr>
                        <a:t>Гаструляция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b="1" i="1" u="none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1485439"/>
                  </a:ext>
                </a:extLst>
              </a:tr>
              <a:tr h="1071173">
                <a:tc>
                  <a:txBody>
                    <a:bodyPr/>
                    <a:lstStyle/>
                    <a:p>
                      <a:r>
                        <a:rPr lang="ru-RU" sz="2800" b="1" i="1" u="none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</a:rPr>
                        <a:t>Гистогенез, органогенез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b="1" i="1" u="none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0472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97329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8E9A7C-4248-4E46-93A4-929C88748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6000" dirty="0"/>
              <a:t>Дробление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B5585AB-FF66-4791-93D2-7A0B33BB36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2038525"/>
            <a:ext cx="12192001" cy="48194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003393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4970E94-7872-48BA-98CE-DC0C64F35F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7131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4DB8A7F-2368-4E67-A378-7FD9B6B57F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1898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6EE20B-DC52-47DD-BE89-8F91615FB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6000" dirty="0"/>
              <a:t>Гаструляция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D6FC33-C972-48A9-9972-583B2E2C1CF5}"/>
              </a:ext>
            </a:extLst>
          </p:cNvPr>
          <p:cNvSpPr txBox="1"/>
          <p:nvPr/>
        </p:nvSpPr>
        <p:spPr>
          <a:xfrm>
            <a:off x="100668" y="2415435"/>
            <a:ext cx="11920756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3200" i="1" dirty="0"/>
              <a:t>Стадия гаструляции (от греч. </a:t>
            </a:r>
            <a:r>
              <a:rPr lang="ru-RU" sz="3200" i="1" dirty="0" err="1"/>
              <a:t>gastrḗr</a:t>
            </a:r>
            <a:r>
              <a:rPr lang="ru-RU" sz="3200" i="1" dirty="0"/>
              <a:t> — полость сосуда) представляет собой процесс перемещения эмбрионального материала с образованием двух или трех зародышевых листков. Она может заканчиваться на стадии двухслойного или трехслойного зародыша — гаструлы.</a:t>
            </a:r>
          </a:p>
        </p:txBody>
      </p:sp>
    </p:spTree>
    <p:extLst>
      <p:ext uri="{BB962C8B-B14F-4D97-AF65-F5344CB8AC3E}">
        <p14:creationId xmlns:p14="http://schemas.microsoft.com/office/powerpoint/2010/main" val="11307451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F9CE33D-1D5C-422A-BDDB-CFCDC2BB40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668" y="1736523"/>
            <a:ext cx="11430000" cy="43898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F35A508-B6B1-4FED-8EAC-CCDF9BFFB955}"/>
              </a:ext>
            </a:extLst>
          </p:cNvPr>
          <p:cNvSpPr txBox="1"/>
          <p:nvPr/>
        </p:nvSpPr>
        <p:spPr>
          <a:xfrm>
            <a:off x="762700" y="295407"/>
            <a:ext cx="11148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Способы гаструляции </a:t>
            </a:r>
          </a:p>
        </p:txBody>
      </p:sp>
    </p:spTree>
    <p:extLst>
      <p:ext uri="{BB962C8B-B14F-4D97-AF65-F5344CB8AC3E}">
        <p14:creationId xmlns:p14="http://schemas.microsoft.com/office/powerpoint/2010/main" val="4601259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0EDE6F0-427D-4194-8756-00AFBD352F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8622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6EE20B-DC52-47DD-BE89-8F91615FB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6000" dirty="0"/>
              <a:t>Гистогенез и органогенез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D6FC33-C972-48A9-9972-583B2E2C1CF5}"/>
              </a:ext>
            </a:extLst>
          </p:cNvPr>
          <p:cNvSpPr txBox="1"/>
          <p:nvPr/>
        </p:nvSpPr>
        <p:spPr>
          <a:xfrm>
            <a:off x="100668" y="2415435"/>
            <a:ext cx="11920756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3200" i="1" dirty="0"/>
              <a:t>Начальным процессом, протекающим при </a:t>
            </a:r>
            <a:r>
              <a:rPr lang="ru-RU" sz="3200" i="1" dirty="0" err="1"/>
              <a:t>гисто</a:t>
            </a:r>
            <a:r>
              <a:rPr lang="ru-RU" sz="3200" i="1" dirty="0"/>
              <a:t>- и органогенезе, является </a:t>
            </a:r>
            <a:r>
              <a:rPr lang="ru-RU" sz="3200" b="1" i="1" dirty="0">
                <a:solidFill>
                  <a:srgbClr val="FF0000"/>
                </a:solidFill>
              </a:rPr>
              <a:t>нейруляция</a:t>
            </a:r>
            <a:r>
              <a:rPr lang="ru-RU" sz="3200" i="1" dirty="0"/>
              <a:t> — образование нейрулы. </a:t>
            </a:r>
            <a:r>
              <a:rPr lang="ru-RU" sz="3200" b="1" i="1" dirty="0">
                <a:solidFill>
                  <a:srgbClr val="FF0000"/>
                </a:solidFill>
              </a:rPr>
              <a:t>Нейрула</a:t>
            </a:r>
            <a:r>
              <a:rPr lang="ru-RU" sz="3200" i="1" dirty="0"/>
              <a:t> — стадия зародыша с комплексом осевых органов (нервная трубка, хорда, пищеварительная трубка), в которой далее активно происходит формирование всех остальных тканей и органов из зародышевых листков.</a:t>
            </a:r>
          </a:p>
        </p:txBody>
      </p:sp>
    </p:spTree>
    <p:extLst>
      <p:ext uri="{BB962C8B-B14F-4D97-AF65-F5344CB8AC3E}">
        <p14:creationId xmlns:p14="http://schemas.microsoft.com/office/powerpoint/2010/main" val="19887830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D23CFA7-F580-4323-9F7C-907792D74C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9460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DDBB467-0AF7-48B3-ACA4-C0F556D17B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873" y="1932726"/>
            <a:ext cx="11652253" cy="373823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7033A3F-3B7B-4D06-87F5-593013CB1C45}"/>
              </a:ext>
            </a:extLst>
          </p:cNvPr>
          <p:cNvSpPr txBox="1"/>
          <p:nvPr/>
        </p:nvSpPr>
        <p:spPr>
          <a:xfrm>
            <a:off x="1126222" y="347954"/>
            <a:ext cx="1092875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i="1" dirty="0"/>
              <a:t>Дифференциация зародышевых листков на ткани и органы у хордовых</a:t>
            </a:r>
          </a:p>
        </p:txBody>
      </p:sp>
    </p:spTree>
    <p:extLst>
      <p:ext uri="{BB962C8B-B14F-4D97-AF65-F5344CB8AC3E}">
        <p14:creationId xmlns:p14="http://schemas.microsoft.com/office/powerpoint/2010/main" val="34043506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7E75D3-7E57-4FBD-A3B9-789188F7E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6600" dirty="0"/>
              <a:t>Работа с терминами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71102C-92AD-4E61-B877-A137307D3239}"/>
              </a:ext>
            </a:extLst>
          </p:cNvPr>
          <p:cNvSpPr txBox="1"/>
          <p:nvPr/>
        </p:nvSpPr>
        <p:spPr>
          <a:xfrm>
            <a:off x="29360" y="2044059"/>
            <a:ext cx="12133277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600" b="1" i="1" dirty="0" err="1">
                <a:solidFill>
                  <a:srgbClr val="FF0000"/>
                </a:solidFill>
              </a:rPr>
              <a:t>Первичноротые</a:t>
            </a:r>
            <a:r>
              <a:rPr lang="ru-RU" sz="2600" b="1" i="1" dirty="0">
                <a:solidFill>
                  <a:srgbClr val="FF0000"/>
                </a:solidFill>
              </a:rPr>
              <a:t> животные</a:t>
            </a:r>
            <a:r>
              <a:rPr lang="ru-RU" sz="2600" dirty="0">
                <a:solidFill>
                  <a:srgbClr val="FF0000"/>
                </a:solidFill>
              </a:rPr>
              <a:t>: </a:t>
            </a:r>
            <a:r>
              <a:rPr lang="ru-RU" sz="2600" dirty="0"/>
              <a:t>если у зародыша ротовое отверстие образуется на месте первичного рта (бластопора) (черви, моллюски, членистоногие). </a:t>
            </a:r>
          </a:p>
          <a:p>
            <a:r>
              <a:rPr lang="ru-RU" sz="2600" b="1" i="1" dirty="0" err="1">
                <a:solidFill>
                  <a:srgbClr val="FF0000"/>
                </a:solidFill>
              </a:rPr>
              <a:t>Вторичноротые</a:t>
            </a:r>
            <a:r>
              <a:rPr lang="ru-RU" sz="2600" b="1" i="1" dirty="0">
                <a:solidFill>
                  <a:srgbClr val="FF0000"/>
                </a:solidFill>
              </a:rPr>
              <a:t> животные</a:t>
            </a:r>
            <a:r>
              <a:rPr lang="ru-RU" sz="2600" dirty="0">
                <a:solidFill>
                  <a:srgbClr val="FF0000"/>
                </a:solidFill>
              </a:rPr>
              <a:t>: </a:t>
            </a:r>
            <a:r>
              <a:rPr lang="ru-RU" sz="2600" dirty="0"/>
              <a:t>если бластопор становится анальным отверстием, а настоящий рот прорывается в противоположном месте (иглокожие, хордовые).</a:t>
            </a:r>
          </a:p>
          <a:p>
            <a:r>
              <a:rPr lang="ru-RU" sz="2600" b="1" i="1" dirty="0">
                <a:solidFill>
                  <a:srgbClr val="FF0000"/>
                </a:solidFill>
              </a:rPr>
              <a:t>Амниоты: </a:t>
            </a:r>
            <a:r>
              <a:rPr lang="ru-RU" sz="2600" dirty="0">
                <a:solidFill>
                  <a:schemeClr val="tx1">
                    <a:lumMod val="95000"/>
                  </a:schemeClr>
                </a:solidFill>
              </a:rPr>
              <a:t>н</a:t>
            </a:r>
            <a:r>
              <a:rPr lang="ru-RU" sz="2600" dirty="0"/>
              <a:t>аземные позвоночные животные (пресмыкающиеся, птицы, млекопитающие), зародыш которых содержит оболочку амнион, создающую заполненную жидкостью полость, в которой он развивается.</a:t>
            </a:r>
          </a:p>
          <a:p>
            <a:r>
              <a:rPr lang="ru-RU" sz="2600" b="1" i="1" dirty="0" err="1">
                <a:solidFill>
                  <a:srgbClr val="FF0000"/>
                </a:solidFill>
              </a:rPr>
              <a:t>Анамниотами</a:t>
            </a:r>
            <a:r>
              <a:rPr lang="ru-RU" sz="2600" b="1" i="1" dirty="0">
                <a:solidFill>
                  <a:srgbClr val="FF0000"/>
                </a:solidFill>
              </a:rPr>
              <a:t> (анамниями): </a:t>
            </a:r>
            <a:r>
              <a:rPr lang="ru-RU" sz="2600" dirty="0">
                <a:solidFill>
                  <a:schemeClr val="tx1">
                    <a:lumMod val="95000"/>
                  </a:schemeClr>
                </a:solidFill>
              </a:rPr>
              <a:t>у</a:t>
            </a:r>
            <a:r>
              <a:rPr lang="ru-RU" sz="2600" dirty="0"/>
              <a:t> водных позвоночных (костные рыбы, земноводные) амнион отсутствует.</a:t>
            </a:r>
          </a:p>
        </p:txBody>
      </p:sp>
    </p:spTree>
    <p:extLst>
      <p:ext uri="{BB962C8B-B14F-4D97-AF65-F5344CB8AC3E}">
        <p14:creationId xmlns:p14="http://schemas.microsoft.com/office/powerpoint/2010/main" val="30678436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07DEE1-5620-4166-8BBF-D31EF6AEA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1" y="833082"/>
            <a:ext cx="10571998" cy="970450"/>
          </a:xfrm>
        </p:spPr>
        <p:txBody>
          <a:bodyPr/>
          <a:lstStyle/>
          <a:p>
            <a:pPr algn="ctr"/>
            <a:br>
              <a:rPr lang="ru-RU" dirty="0"/>
            </a:br>
            <a:r>
              <a:rPr lang="ru-RU" dirty="0"/>
              <a:t>*</a:t>
            </a:r>
            <a:r>
              <a:rPr lang="ru-RU" sz="5400" dirty="0"/>
              <a:t>Взаимное влияние частей зародыша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EC61E2-6255-4B3A-9E93-FABB201F5AC5}"/>
              </a:ext>
            </a:extLst>
          </p:cNvPr>
          <p:cNvSpPr txBox="1"/>
          <p:nvPr/>
        </p:nvSpPr>
        <p:spPr>
          <a:xfrm>
            <a:off x="5343787" y="2029297"/>
            <a:ext cx="6723776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400" dirty="0"/>
              <a:t>Регуляция деятельности хромосом происходит на молекулярном уровне за счет </a:t>
            </a:r>
            <a:r>
              <a:rPr lang="ru-RU" sz="2400" dirty="0">
                <a:solidFill>
                  <a:srgbClr val="FF0000"/>
                </a:solidFill>
              </a:rPr>
              <a:t>регуляторных белков</a:t>
            </a:r>
            <a:r>
              <a:rPr lang="ru-RU" sz="2400" dirty="0"/>
              <a:t>. Из цитоплазмы в ядро поступают специфические вещества — гормоны, которые действуют на регуляторные белки и тем самым активизируют или подавляют активность соответствующих хромосом. В процессе развития специализация клеток является результатом взаимодействия ядра и цитоплазмы, а также действия факторов внешней среды.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9CEC6F6-6B92-45E9-9E10-CC754B2781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61" y="2835479"/>
            <a:ext cx="4602290" cy="30842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311432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AAA2703-75A4-47AA-AE31-C920DDF26696}"/>
              </a:ext>
            </a:extLst>
          </p:cNvPr>
          <p:cNvSpPr txBox="1"/>
          <p:nvPr/>
        </p:nvSpPr>
        <p:spPr>
          <a:xfrm>
            <a:off x="211822" y="507182"/>
            <a:ext cx="11893492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800" dirty="0"/>
              <a:t>Вещества или группа клеток, стимулирующих развитие органов и тканей зародыша, называются </a:t>
            </a:r>
            <a:r>
              <a:rPr lang="ru-RU" sz="2800" i="1" dirty="0">
                <a:solidFill>
                  <a:srgbClr val="FF0000"/>
                </a:solidFill>
              </a:rPr>
              <a:t>индукторами или организаторами</a:t>
            </a:r>
            <a:r>
              <a:rPr lang="ru-RU" sz="2800" dirty="0"/>
              <a:t>, а явление стимуляции — </a:t>
            </a:r>
            <a:r>
              <a:rPr lang="ru-RU" sz="2800" dirty="0">
                <a:solidFill>
                  <a:srgbClr val="FF0000"/>
                </a:solidFill>
              </a:rPr>
              <a:t>эмбриональной индукцией</a:t>
            </a:r>
            <a:r>
              <a:rPr lang="ru-RU" sz="2800" dirty="0"/>
              <a:t>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5123148-3214-4282-BE7C-2C33AF49E7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225" y="2858347"/>
            <a:ext cx="11407549" cy="37521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140504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CC1D5F-FD54-4C18-BAAD-59AE57616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Домашнее задание :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7ABF342-CF19-4011-8EF4-1D4AA7FBC37E}"/>
              </a:ext>
            </a:extLst>
          </p:cNvPr>
          <p:cNvSpPr/>
          <p:nvPr/>
        </p:nvSpPr>
        <p:spPr>
          <a:xfrm>
            <a:off x="1608678" y="2796419"/>
            <a:ext cx="9577768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§ 33, ответить на сложные вопросы </a:t>
            </a:r>
          </a:p>
        </p:txBody>
      </p:sp>
    </p:spTree>
    <p:extLst>
      <p:ext uri="{BB962C8B-B14F-4D97-AF65-F5344CB8AC3E}">
        <p14:creationId xmlns:p14="http://schemas.microsoft.com/office/powerpoint/2010/main" val="325551901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Цитаты">
  <a:themeElements>
    <a:clrScheme name="Цитаты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Цитаты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Цитаты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TM03457503[[fn=Цитаты]]</Template>
  <TotalTime>163</TotalTime>
  <Words>384</Words>
  <Application>Microsoft Office PowerPoint</Application>
  <PresentationFormat>Широкоэкранный</PresentationFormat>
  <Paragraphs>39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Arial</vt:lpstr>
      <vt:lpstr>Century Gothic</vt:lpstr>
      <vt:lpstr>Wingdings 2</vt:lpstr>
      <vt:lpstr>Цитаты</vt:lpstr>
      <vt:lpstr>Презентация PowerPoint</vt:lpstr>
      <vt:lpstr>Онтогенез животных. Эмбриональное развитие организмов</vt:lpstr>
      <vt:lpstr>Онтогенез (индивидуальное развитие организма) - </vt:lpstr>
      <vt:lpstr>Презентация PowerPoint</vt:lpstr>
      <vt:lpstr>Эмбриональный этап (эмбриогенез) (от греч. émbryon — зародыш, génesis — развитие) —</vt:lpstr>
      <vt:lpstr>Презентация PowerPoint</vt:lpstr>
      <vt:lpstr>Дробление </vt:lpstr>
      <vt:lpstr>Презентация PowerPoint</vt:lpstr>
      <vt:lpstr>Презентация PowerPoint</vt:lpstr>
      <vt:lpstr>Гаструляция </vt:lpstr>
      <vt:lpstr>Презентация PowerPoint</vt:lpstr>
      <vt:lpstr>Презентация PowerPoint</vt:lpstr>
      <vt:lpstr>Гистогенез и органогенез</vt:lpstr>
      <vt:lpstr>Презентация PowerPoint</vt:lpstr>
      <vt:lpstr>Презентация PowerPoint</vt:lpstr>
      <vt:lpstr>Работа с терминами</vt:lpstr>
      <vt:lpstr> *Взаимное влияние частей зародыша</vt:lpstr>
      <vt:lpstr>Презентация PowerPoint</vt:lpstr>
      <vt:lpstr>Домашнее задание 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stava95@mail.ru</dc:creator>
  <cp:lastModifiedBy>stava95@mail.ru</cp:lastModifiedBy>
  <cp:revision>7</cp:revision>
  <dcterms:created xsi:type="dcterms:W3CDTF">2021-02-13T13:32:52Z</dcterms:created>
  <dcterms:modified xsi:type="dcterms:W3CDTF">2021-02-13T16:16:07Z</dcterms:modified>
</cp:coreProperties>
</file>