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7" r:id="rId8"/>
    <p:sldId id="262" r:id="rId9"/>
    <p:sldId id="263" r:id="rId10"/>
    <p:sldId id="264" r:id="rId11"/>
    <p:sldId id="265" r:id="rId12"/>
    <p:sldId id="268" r:id="rId13"/>
    <p:sldId id="269" r:id="rId14"/>
    <p:sldId id="266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1344" y="-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A1DB519-3CC1-4BF5-ABEE-583125C13714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D3093798-1C80-49CD-AAC1-8F03FD3903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DB519-3CC1-4BF5-ABEE-583125C13714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93798-1C80-49CD-AAC1-8F03FD3903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DB519-3CC1-4BF5-ABEE-583125C13714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93798-1C80-49CD-AAC1-8F03FD3903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DB519-3CC1-4BF5-ABEE-583125C13714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93798-1C80-49CD-AAC1-8F03FD3903E2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DB519-3CC1-4BF5-ABEE-583125C13714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93798-1C80-49CD-AAC1-8F03FD3903E2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DB519-3CC1-4BF5-ABEE-583125C13714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93798-1C80-49CD-AAC1-8F03FD3903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DB519-3CC1-4BF5-ABEE-583125C13714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93798-1C80-49CD-AAC1-8F03FD3903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A1DB519-3CC1-4BF5-ABEE-583125C13714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D3093798-1C80-49CD-AAC1-8F03FD3903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A1DB519-3CC1-4BF5-ABEE-583125C13714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D3093798-1C80-49CD-AAC1-8F03FD3903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DB519-3CC1-4BF5-ABEE-583125C13714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93798-1C80-49CD-AAC1-8F03FD3903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DB519-3CC1-4BF5-ABEE-583125C13714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93798-1C80-49CD-AAC1-8F03FD3903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A1DB519-3CC1-4BF5-ABEE-583125C13714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D3093798-1C80-49CD-AAC1-8F03FD3903E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kinoreporter.ru/veselye-kartinki-polnaya-istoriya-multiplikacii/" TargetMode="External"/><Relationship Id="rId2" Type="http://schemas.openxmlformats.org/officeDocument/2006/relationships/hyperlink" Target="https://ru.wikipedia.org/wiki/&#1050;&#1072;&#1090;&#1077;&#1075;&#1086;&#1088;&#1080;&#1103;:&#1054;&#1087;&#1090;&#1080;&#1095;&#1077;&#1089;&#1082;&#1080;&#1077;_&#1080;&#1075;&#1088;&#1091;&#1096;&#1082;&#1080;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7%D0%BE%D0%BE%D1%82%D1%80%D0%BE%D0%BF" TargetMode="External"/><Relationship Id="rId5" Type="http://schemas.openxmlformats.org/officeDocument/2006/relationships/hyperlink" Target="https://master-klass.livejournal.com/668186.html" TargetMode="External"/><Relationship Id="rId4" Type="http://schemas.openxmlformats.org/officeDocument/2006/relationships/hyperlink" Target="https://ru1.warbletoncouncil.org/zootropo-361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729608" y="2102851"/>
            <a:ext cx="4157164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Творческий проект</a:t>
            </a:r>
          </a:p>
          <a:p>
            <a:pPr algn="r"/>
            <a:r>
              <a:rPr lang="ru-RU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«Чудеса </a:t>
            </a:r>
            <a:r>
              <a:rPr lang="ru-RU" sz="32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зоотропа</a:t>
            </a:r>
            <a:r>
              <a:rPr lang="ru-RU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»</a:t>
            </a:r>
            <a:endParaRPr lang="ru-RU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87624" y="4725144"/>
            <a:ext cx="651607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002060"/>
                </a:solidFill>
              </a:rPr>
              <a:t>Выполнила: </a:t>
            </a:r>
            <a:r>
              <a:rPr lang="ru-RU" sz="1400" b="1" dirty="0" err="1" smtClean="0">
                <a:solidFill>
                  <a:srgbClr val="002060"/>
                </a:solidFill>
              </a:rPr>
              <a:t>Клюкина</a:t>
            </a:r>
            <a:r>
              <a:rPr lang="ru-RU" sz="1400" b="1" dirty="0" smtClean="0">
                <a:solidFill>
                  <a:srgbClr val="002060"/>
                </a:solidFill>
              </a:rPr>
              <a:t> Елизавета, 9 лет,</a:t>
            </a:r>
          </a:p>
          <a:p>
            <a:r>
              <a:rPr lang="ru-RU" sz="1400" b="1" dirty="0" err="1" smtClean="0">
                <a:solidFill>
                  <a:srgbClr val="002060"/>
                </a:solidFill>
              </a:rPr>
              <a:t>мультстудия</a:t>
            </a:r>
            <a:r>
              <a:rPr lang="ru-RU" sz="1400" b="1" dirty="0" smtClean="0">
                <a:solidFill>
                  <a:srgbClr val="002060"/>
                </a:solidFill>
              </a:rPr>
              <a:t> «Рыжий кот</a:t>
            </a:r>
            <a:r>
              <a:rPr lang="ru-RU" sz="1400" b="1" dirty="0" smtClean="0">
                <a:solidFill>
                  <a:srgbClr val="002060"/>
                </a:solidFill>
              </a:rPr>
              <a:t>», МУ ДО «Дом детского творчества, Качканар</a:t>
            </a:r>
            <a:endParaRPr lang="ru-RU" sz="1400" b="1" dirty="0" smtClean="0">
              <a:solidFill>
                <a:srgbClr val="002060"/>
              </a:solidFill>
            </a:endParaRPr>
          </a:p>
          <a:p>
            <a:r>
              <a:rPr lang="ru-RU" sz="1400" b="1" dirty="0" smtClean="0">
                <a:solidFill>
                  <a:srgbClr val="002060"/>
                </a:solidFill>
              </a:rPr>
              <a:t>Руководитель: Черепанова Вера Сергеевна</a:t>
            </a:r>
            <a:endParaRPr lang="ru-RU" sz="1400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https://upload.wikimedia.org/wikipedia/commons/thumb/f/f1/Zoetrope_NN.jpg/1599px-Zoetrope_N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158" b="97561" l="2314" r="98311">
                        <a14:backgroundMark x1="3502" y1="64447" x2="5816" y2="64447"/>
                        <a14:backgroundMark x1="72983" y1="76360" x2="73859" y2="72889"/>
                        <a14:backgroundMark x1="69418" y1="86116" x2="70294" y2="830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500" y="1772816"/>
            <a:ext cx="3424895" cy="2283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4196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1268760"/>
            <a:ext cx="61926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Цель проекта</a:t>
            </a: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</a:rPr>
              <a:t>: </a:t>
            </a: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</a:rPr>
              <a:t>Создание оптической игрушки «</a:t>
            </a:r>
            <a:r>
              <a:rPr lang="ru-RU" sz="3200" dirty="0" err="1" smtClean="0">
                <a:solidFill>
                  <a:schemeClr val="tx2">
                    <a:lumMod val="50000"/>
                  </a:schemeClr>
                </a:solidFill>
              </a:rPr>
              <a:t>зоотроп</a:t>
            </a: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</a:rPr>
              <a:t>» </a:t>
            </a: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</a:rPr>
              <a:t>своими руками.</a:t>
            </a:r>
            <a:endParaRPr lang="ru-RU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098" name="Picture 2" descr="https://i.pinimg.com/originals/c1/f3/27/c1f327799c7c2a0c34b469c7b434580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924944"/>
            <a:ext cx="3994720" cy="333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0984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ctg.su/media/preimuschestva/prei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8745" y="1196752"/>
            <a:ext cx="3626006" cy="4739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71600" y="1052736"/>
            <a:ext cx="43204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Задачи:</a:t>
            </a:r>
          </a:p>
          <a:p>
            <a:endParaRPr lang="ru-RU" sz="2400" b="1" dirty="0" smtClean="0">
              <a:solidFill>
                <a:srgbClr val="C00000"/>
              </a:solidFill>
            </a:endParaRPr>
          </a:p>
          <a:p>
            <a:pPr marL="457200" indent="-457200">
              <a:buAutoNum type="arabicPeriod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Найти информацию о данном аппарате;</a:t>
            </a:r>
          </a:p>
          <a:p>
            <a:pPr marL="457200" indent="-457200">
              <a:buAutoNum type="arabicPeriod"/>
            </a:pPr>
            <a:endParaRPr lang="ru-RU" sz="2400" b="1" dirty="0">
              <a:solidFill>
                <a:schemeClr val="tx2">
                  <a:lumMod val="50000"/>
                </a:schemeClr>
              </a:solidFill>
            </a:endParaRPr>
          </a:p>
          <a:p>
            <a:pPr marL="457200" indent="-457200">
              <a:buAutoNum type="arabicPeriod"/>
            </a:pPr>
            <a:endParaRPr lang="ru-RU" sz="2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457200" indent="-457200">
              <a:buAutoNum type="arabicPeriod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Изучить историю появления </a:t>
            </a:r>
            <a:r>
              <a:rPr lang="ru-RU" sz="2400" b="1" dirty="0" err="1" smtClean="0">
                <a:solidFill>
                  <a:schemeClr val="tx2">
                    <a:lumMod val="50000"/>
                  </a:schemeClr>
                </a:solidFill>
              </a:rPr>
              <a:t>зоотропа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;</a:t>
            </a:r>
            <a:endParaRPr lang="ru-RU" sz="2400" b="1" dirty="0">
              <a:solidFill>
                <a:schemeClr val="tx2">
                  <a:lumMod val="50000"/>
                </a:schemeClr>
              </a:solidFill>
            </a:endParaRPr>
          </a:p>
          <a:p>
            <a:endParaRPr lang="ru-RU" sz="2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endParaRPr lang="ru-RU" sz="2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3. Рассказать о </a:t>
            </a:r>
            <a:r>
              <a:rPr lang="ru-RU" sz="2400" b="1" dirty="0" err="1" smtClean="0">
                <a:solidFill>
                  <a:schemeClr val="tx2">
                    <a:lumMod val="50000"/>
                  </a:schemeClr>
                </a:solidFill>
              </a:rPr>
              <a:t>зоотропе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 обществу.</a:t>
            </a:r>
            <a:endParaRPr lang="ru-RU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6897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Vera\Documents\ПРОЕКТ 2020\1 мк\IMG_36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908720"/>
            <a:ext cx="3936704" cy="29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7040" b="26296"/>
          <a:stretch/>
        </p:blipFill>
        <p:spPr bwMode="auto">
          <a:xfrm>
            <a:off x="4175677" y="3356992"/>
            <a:ext cx="4005367" cy="2668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076056" y="908720"/>
            <a:ext cx="31049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На занятиях в мультстудии мы проходили историю анимации и я узнала, что раньше, чтобы добиться иллюзии движения картинок, придумали такой аппарат, который называется «</a:t>
            </a:r>
            <a:r>
              <a:rPr lang="ru-RU" dirty="0" err="1"/>
              <a:t>зоотроп</a:t>
            </a:r>
            <a:r>
              <a:rPr lang="ru-RU" dirty="0"/>
              <a:t>».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56375" y="4077072"/>
            <a:ext cx="30395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И мне стало интересно как он устроен и можно ли самому смастерить такой аппарат.</a:t>
            </a:r>
          </a:p>
        </p:txBody>
      </p:sp>
    </p:spTree>
    <p:extLst>
      <p:ext uri="{BB962C8B-B14F-4D97-AF65-F5344CB8AC3E}">
        <p14:creationId xmlns:p14="http://schemas.microsoft.com/office/powerpoint/2010/main" val="292513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021" y="1196752"/>
            <a:ext cx="3649962" cy="309932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319576" y="629245"/>
            <a:ext cx="250485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ЗООТРОП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10021" y="4296073"/>
            <a:ext cx="775041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На развитие анимации большое влияние оказали оптические игрушки. И одна из них – это </a:t>
            </a:r>
            <a:r>
              <a:rPr lang="ru-RU" dirty="0" err="1"/>
              <a:t>зоотроп</a:t>
            </a:r>
            <a:r>
              <a:rPr lang="ru-RU" dirty="0"/>
              <a:t>. Он представляет собой вращающийся цилиндр (или барабан) с небольшими прорезями. А внутрь вставляется бумажная лента, на которой изображены последовательные фазы </a:t>
            </a:r>
            <a:r>
              <a:rPr lang="ru-RU" dirty="0" smtClean="0"/>
              <a:t>движения. При </a:t>
            </a:r>
            <a:r>
              <a:rPr lang="ru-RU" dirty="0"/>
              <a:t>вращении цилиндра, если смотреть сквозь прорези, то можно увидеть самый настоящий короткий мультик.</a:t>
            </a:r>
          </a:p>
        </p:txBody>
      </p:sp>
    </p:spTree>
    <p:extLst>
      <p:ext uri="{BB962C8B-B14F-4D97-AF65-F5344CB8AC3E}">
        <p14:creationId xmlns:p14="http://schemas.microsoft.com/office/powerpoint/2010/main" val="1474690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73152" y="764704"/>
            <a:ext cx="7818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Предшественником </a:t>
            </a:r>
            <a:r>
              <a:rPr lang="ru-RU" sz="2400" b="1" dirty="0" err="1" smtClean="0">
                <a:solidFill>
                  <a:srgbClr val="C00000"/>
                </a:solidFill>
              </a:rPr>
              <a:t>зоотропа</a:t>
            </a:r>
            <a:r>
              <a:rPr lang="ru-RU" sz="2400" b="1" dirty="0" smtClean="0">
                <a:solidFill>
                  <a:srgbClr val="C00000"/>
                </a:solidFill>
              </a:rPr>
              <a:t> можно считать керамическую чашу, возраст которой 5017 лет, найденную в Иране.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5124" name="Picture 4" descr="https://telegra.ph/file/0638c2712b2dff7522df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204864"/>
            <a:ext cx="4752528" cy="3879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27584" y="2159331"/>
            <a:ext cx="266429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Изображения образуют последовательность и кажутся распределенными таким образом, что если бы чаша быстро вращалась, можно было бы увидеть движение. Пока неизвестно, имел ли создавший его художник намерение создать анимацию.</a:t>
            </a:r>
          </a:p>
        </p:txBody>
      </p:sp>
    </p:spTree>
    <p:extLst>
      <p:ext uri="{BB962C8B-B14F-4D97-AF65-F5344CB8AC3E}">
        <p14:creationId xmlns:p14="http://schemas.microsoft.com/office/powerpoint/2010/main" val="2829769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avatars.mds.yandex.net/get-zen_doc/1898242/pub_5e10934f1ee34f00b180ebba_5e10937242b03d00afa49b71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422" y="1822379"/>
            <a:ext cx="4605690" cy="3766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14364" y="818709"/>
            <a:ext cx="77161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Прообраз </a:t>
            </a:r>
            <a:r>
              <a:rPr lang="ru-RU" sz="2800" b="1" dirty="0" err="1" smtClean="0">
                <a:solidFill>
                  <a:srgbClr val="C00000"/>
                </a:solidFill>
              </a:rPr>
              <a:t>зоотропа</a:t>
            </a:r>
            <a:r>
              <a:rPr lang="ru-RU" sz="2800" b="1" dirty="0" smtClean="0">
                <a:solidFill>
                  <a:srgbClr val="C00000"/>
                </a:solidFill>
              </a:rPr>
              <a:t> встречался в Китае, 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в 180-м году нашей эры 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724128" y="2276872"/>
            <a:ext cx="259228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</a:t>
            </a:r>
            <a:r>
              <a:rPr lang="ru-RU" dirty="0" smtClean="0"/>
              <a:t>итайский </a:t>
            </a:r>
            <a:r>
              <a:rPr lang="ru-RU" dirty="0"/>
              <a:t>изобретатель Дин </a:t>
            </a:r>
            <a:r>
              <a:rPr lang="ru-RU" dirty="0" err="1"/>
              <a:t>Хуань</a:t>
            </a:r>
            <a:r>
              <a:rPr lang="ru-RU" dirty="0"/>
              <a:t> создал простой аппарат, так называемый </a:t>
            </a:r>
            <a:r>
              <a:rPr lang="ru-RU" dirty="0" err="1"/>
              <a:t>зоотроп</a:t>
            </a:r>
            <a:r>
              <a:rPr lang="ru-RU" dirty="0"/>
              <a:t>, на крутящемся картонном диске которого при соответствующей подсветке рисунки начинали "двигаться". </a:t>
            </a:r>
          </a:p>
        </p:txBody>
      </p:sp>
    </p:spTree>
    <p:extLst>
      <p:ext uri="{BB962C8B-B14F-4D97-AF65-F5344CB8AC3E}">
        <p14:creationId xmlns:p14="http://schemas.microsoft.com/office/powerpoint/2010/main" val="915593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14364" y="818709"/>
            <a:ext cx="77161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В нынешнем виде аппарат изобрел в 1833 году, английский математик Уильям </a:t>
            </a:r>
            <a:r>
              <a:rPr lang="ru-RU" sz="2400" b="1" dirty="0" err="1" smtClean="0">
                <a:solidFill>
                  <a:srgbClr val="C00000"/>
                </a:solidFill>
              </a:rPr>
              <a:t>Хорнер</a:t>
            </a:r>
            <a:r>
              <a:rPr lang="ru-RU" sz="2400" b="1" dirty="0" smtClean="0">
                <a:solidFill>
                  <a:srgbClr val="C00000"/>
                </a:solidFill>
              </a:rPr>
              <a:t>.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7170" name="Picture 2" descr="https://i.pinimg.com/originals/89/b6/fb/89b6fbd7c62ae5b80a09b2ac756277e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774560"/>
            <a:ext cx="2657786" cy="416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15616" y="2564904"/>
            <a:ext cx="403244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Ученый назвал его </a:t>
            </a:r>
            <a:r>
              <a:rPr lang="ru-RU" dirty="0" err="1"/>
              <a:t>дедалеумом</a:t>
            </a:r>
            <a:r>
              <a:rPr lang="ru-RU" dirty="0"/>
              <a:t> – в честь Дедала, древнегреческого мастера, умевшего делать статуи, которые казались движущимися. Ученый написал о своём изобретении в научном журнале, но не стал утруждать себя иллюстрацией и демонстрацией прибора, поэтому ничего удивительного, что его открытие не было замечено.</a:t>
            </a:r>
          </a:p>
        </p:txBody>
      </p:sp>
    </p:spTree>
    <p:extLst>
      <p:ext uri="{BB962C8B-B14F-4D97-AF65-F5344CB8AC3E}">
        <p14:creationId xmlns:p14="http://schemas.microsoft.com/office/powerpoint/2010/main" val="3541340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14364" y="818709"/>
            <a:ext cx="77161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И лишь в 1867 году американский студент Уильям Линкольн запатентовал то же устройство под именем «</a:t>
            </a:r>
            <a:r>
              <a:rPr lang="ru-RU" sz="2400" b="1" dirty="0" err="1" smtClean="0">
                <a:solidFill>
                  <a:srgbClr val="C00000"/>
                </a:solidFill>
              </a:rPr>
              <a:t>зоотроп</a:t>
            </a:r>
            <a:r>
              <a:rPr lang="ru-RU" sz="2400" b="1" dirty="0" smtClean="0">
                <a:solidFill>
                  <a:srgbClr val="C00000"/>
                </a:solidFill>
              </a:rPr>
              <a:t>»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8194" name="Picture 2" descr="https://upload.wikimedia.org/wikipedia/commons/3/33/1867-04_lincoln_patent_US64117-0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066" y="2106894"/>
            <a:ext cx="6552728" cy="4023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558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14364" y="818709"/>
            <a:ext cx="77161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Эволюция </a:t>
            </a:r>
            <a:r>
              <a:rPr lang="ru-RU" sz="2400" b="1" dirty="0" err="1" smtClean="0">
                <a:solidFill>
                  <a:srgbClr val="C00000"/>
                </a:solidFill>
              </a:rPr>
              <a:t>зоотропов</a:t>
            </a:r>
            <a:r>
              <a:rPr lang="ru-RU" sz="2400" b="1" dirty="0" smtClean="0">
                <a:solidFill>
                  <a:srgbClr val="C00000"/>
                </a:solidFill>
              </a:rPr>
              <a:t>.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9222" name="Picture 6" descr="https://images.esellerpro.com/2243/I/458/09/DECORB1159-zeotrope%20(5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5036" y="1280374"/>
            <a:ext cx="1764938" cy="1806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45" y="3284984"/>
            <a:ext cx="4114764" cy="2741461"/>
          </a:xfrm>
          <a:prstGeom prst="rect">
            <a:avLst/>
          </a:prstGeom>
        </p:spPr>
      </p:pic>
      <p:pic>
        <p:nvPicPr>
          <p:cNvPr id="9230" name="Picture 14" descr="https://lh4.googleusercontent.com/proxy/NW5F5stZwPfOym_j3hyYlp5FWT_iZCgw95gnT6K5ceN4yX27bpK1GDZaGUpXh_Bv47w_0f40hLCey9bzoqyGTk3gFbQ5w5DdrJD5ecyHtmeIgti4q4Z4KYL95Vpj1SBOu7sb5uQNK52cVQ=w1200-h630-p-k-no-nu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310716"/>
            <a:ext cx="2064059" cy="1693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693501" y="1910735"/>
            <a:ext cx="2731387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 развитием техники, изменялись и </a:t>
            </a:r>
            <a:r>
              <a:rPr lang="ru-RU" dirty="0" err="1"/>
              <a:t>зоотропы</a:t>
            </a:r>
            <a:r>
              <a:rPr lang="ru-RU" dirty="0"/>
              <a:t>. Сначала они вращались вручную, потом появилась ручка и они стали механическими, затем появились те, которые работают от сети. Последние модели на батарейках. А самые новые стали трехмерными.</a:t>
            </a:r>
          </a:p>
        </p:txBody>
      </p:sp>
    </p:spTree>
    <p:extLst>
      <p:ext uri="{BB962C8B-B14F-4D97-AF65-F5344CB8AC3E}">
        <p14:creationId xmlns:p14="http://schemas.microsoft.com/office/powerpoint/2010/main" val="2073544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5896" y="796642"/>
            <a:ext cx="20345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Этапы работы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15616" y="1196752"/>
            <a:ext cx="28386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ru-RU" b="1" dirty="0" smtClean="0">
                <a:solidFill>
                  <a:srgbClr val="002060"/>
                </a:solidFill>
              </a:rPr>
              <a:t>Найти подходящую 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вращающуюся основу.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1519" y="2358265"/>
            <a:ext cx="3706855" cy="278014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641039" y="1196752"/>
            <a:ext cx="36475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2. Из бумаги склеить барабан,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сделать прорези и дно.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45" r="32176"/>
          <a:stretch/>
        </p:blipFill>
        <p:spPr>
          <a:xfrm>
            <a:off x="5107227" y="1843083"/>
            <a:ext cx="2890296" cy="370685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051720" y="5630036"/>
            <a:ext cx="5516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Чтобы самостоятельно смастерить такой аппарат, я изучила принцип его </a:t>
            </a:r>
            <a:r>
              <a:rPr lang="ru-RU" dirty="0" smtClean="0"/>
              <a:t>действия.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3164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5896" y="796642"/>
            <a:ext cx="20345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Этапы работы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15616" y="1196752"/>
            <a:ext cx="31895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3. Получившийся барабан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надеваем на основу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41039" y="1196752"/>
            <a:ext cx="380623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4. Рисуем ленты 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с последовательными фазами 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движения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3450" y="2400542"/>
            <a:ext cx="4083253" cy="306244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06" t="3726" r="12941" b="12899"/>
          <a:stretch/>
        </p:blipFill>
        <p:spPr>
          <a:xfrm>
            <a:off x="4860032" y="2120082"/>
            <a:ext cx="3086762" cy="3871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166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5896" y="796642"/>
            <a:ext cx="20345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Этапы работы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15616" y="1340768"/>
            <a:ext cx="6912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Таких лент можно нарисовать много с разными сюжетами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75989" y="2372883"/>
            <a:ext cx="4224469" cy="316835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654" y="2488577"/>
            <a:ext cx="3648405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889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catherineasquithgallery.com/uploads/posts/2021-02/1613545372_25-p-kartinki-na-belom-fone-dlya-prezentatsii-2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268760"/>
            <a:ext cx="4680520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600" y="1120676"/>
            <a:ext cx="4572000" cy="470898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я изучила историю появления </a:t>
            </a:r>
            <a:r>
              <a:rPr lang="ru-RU" sz="2000" b="1" dirty="0" err="1" smtClean="0">
                <a:solidFill>
                  <a:srgbClr val="C00000"/>
                </a:solidFill>
              </a:rPr>
              <a:t>зоотропа</a:t>
            </a:r>
            <a:r>
              <a:rPr lang="ru-RU" sz="2000" b="1" dirty="0" smtClean="0">
                <a:solidFill>
                  <a:srgbClr val="C00000"/>
                </a:solidFill>
              </a:rPr>
              <a:t>, </a:t>
            </a:r>
          </a:p>
          <a:p>
            <a:endParaRPr lang="ru-RU" sz="2000" b="1" dirty="0">
              <a:solidFill>
                <a:srgbClr val="C00000"/>
              </a:solidFill>
            </a:endParaRPr>
          </a:p>
          <a:p>
            <a:r>
              <a:rPr lang="ru-RU" sz="2000" b="1" dirty="0" smtClean="0">
                <a:solidFill>
                  <a:srgbClr val="C00000"/>
                </a:solidFill>
              </a:rPr>
              <a:t>смастерила его и нарисовала мини-мультфильмы. </a:t>
            </a:r>
          </a:p>
          <a:p>
            <a:endParaRPr lang="ru-RU" sz="2000" b="1" dirty="0">
              <a:solidFill>
                <a:srgbClr val="C00000"/>
              </a:solidFill>
            </a:endParaRPr>
          </a:p>
          <a:p>
            <a:r>
              <a:rPr lang="ru-RU" sz="2000" b="1" dirty="0" smtClean="0">
                <a:solidFill>
                  <a:srgbClr val="C00000"/>
                </a:solidFill>
              </a:rPr>
              <a:t>Эту игрушку можно показывать ребятам мультстудии, удивлять своих друзей и родных. </a:t>
            </a:r>
          </a:p>
          <a:p>
            <a:endParaRPr lang="ru-RU" sz="2000" b="1" dirty="0">
              <a:solidFill>
                <a:srgbClr val="C00000"/>
              </a:solidFill>
            </a:endParaRPr>
          </a:p>
          <a:p>
            <a:r>
              <a:rPr lang="ru-RU" sz="2000" b="1" dirty="0" smtClean="0">
                <a:solidFill>
                  <a:srgbClr val="C00000"/>
                </a:solidFill>
              </a:rPr>
              <a:t>А главное, я поняла принцип работы этого аппарата и полученные знания могу использовать в своем творчестве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4290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32320" y="980728"/>
            <a:ext cx="705678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Источники </a:t>
            </a:r>
            <a:r>
              <a:rPr lang="ru-RU" b="1" dirty="0" smtClean="0">
                <a:solidFill>
                  <a:srgbClr val="FF0000"/>
                </a:solidFill>
              </a:rPr>
              <a:t>информации</a:t>
            </a:r>
          </a:p>
          <a:p>
            <a:endParaRPr lang="ru-RU" dirty="0">
              <a:solidFill>
                <a:srgbClr val="FF0000"/>
              </a:solidFill>
            </a:endParaRPr>
          </a:p>
          <a:p>
            <a:r>
              <a:rPr lang="ru-RU" dirty="0"/>
              <a:t>1. Статья «Оптические игрушки» – URL: [Электронный ресурс]. – Режим доступа:  </a:t>
            </a:r>
            <a:r>
              <a:rPr lang="ru-RU" u="sng" dirty="0">
                <a:hlinkClick r:id="rId2"/>
              </a:rPr>
              <a:t>https://ru.wikipedia.org/wiki/Категория:Оптические_игрушки</a:t>
            </a:r>
            <a:r>
              <a:rPr lang="ru-RU" u="sng" dirty="0"/>
              <a:t> </a:t>
            </a:r>
            <a:endParaRPr lang="ru-RU" dirty="0"/>
          </a:p>
          <a:p>
            <a:r>
              <a:rPr lang="ru-RU" dirty="0"/>
              <a:t>2. Статья «История мультипликации» – URL: [Электронный ресурс]. – Режим доступа: </a:t>
            </a:r>
            <a:r>
              <a:rPr lang="ru-RU" u="sng" dirty="0">
                <a:hlinkClick r:id="rId3"/>
              </a:rPr>
              <a:t>https://kinoreporter.ru/veselye-kartinki-polnaya-istoriya-multiplikacii/</a:t>
            </a:r>
            <a:r>
              <a:rPr lang="ru-RU" u="sng" dirty="0"/>
              <a:t>   </a:t>
            </a:r>
            <a:endParaRPr lang="ru-RU" dirty="0"/>
          </a:p>
          <a:p>
            <a:r>
              <a:rPr lang="ru-RU" dirty="0"/>
              <a:t>3. Статья «</a:t>
            </a:r>
            <a:r>
              <a:rPr lang="ru-RU" dirty="0" err="1"/>
              <a:t>Зоотроп</a:t>
            </a:r>
            <a:r>
              <a:rPr lang="ru-RU" dirty="0"/>
              <a:t>: история, как работает, как сделать самодельный» – URL: [Электронный ресурс]. – Режим доступа: </a:t>
            </a:r>
            <a:r>
              <a:rPr lang="ru-RU" u="sng" dirty="0">
                <a:hlinkClick r:id="rId4"/>
              </a:rPr>
              <a:t>https://ru1.warbletoncouncil.org/zootropo-3615</a:t>
            </a:r>
            <a:r>
              <a:rPr lang="ru-RU" dirty="0"/>
              <a:t>  </a:t>
            </a:r>
          </a:p>
          <a:p>
            <a:r>
              <a:rPr lang="ru-RU" dirty="0"/>
              <a:t>4.  Статья «Сам себе мультипликатор» – URL: [Электронный ресурс]. – Режим доступа:</a:t>
            </a:r>
            <a:r>
              <a:rPr lang="ru-RU" b="1" dirty="0"/>
              <a:t> </a:t>
            </a:r>
            <a:r>
              <a:rPr lang="ru-RU" u="sng" dirty="0">
                <a:hlinkClick r:id="rId5"/>
              </a:rPr>
              <a:t>https://master-klass.livejournal.com/668186.html</a:t>
            </a:r>
            <a:r>
              <a:rPr lang="ru-RU" dirty="0"/>
              <a:t>  </a:t>
            </a:r>
          </a:p>
          <a:p>
            <a:r>
              <a:rPr lang="ru-RU" dirty="0"/>
              <a:t>5. Страница в свободной энциклопедии «Википедии» -«</a:t>
            </a:r>
            <a:r>
              <a:rPr lang="ru-RU" dirty="0" err="1"/>
              <a:t>Зоотроп</a:t>
            </a:r>
            <a:r>
              <a:rPr lang="ru-RU" dirty="0"/>
              <a:t>» » – URL: [Электронный ресурс]. – Режим доступа: </a:t>
            </a:r>
            <a:r>
              <a:rPr lang="ru-RU" u="sng" dirty="0">
                <a:hlinkClick r:id="rId6"/>
              </a:rPr>
              <a:t>https://ru.wikipedia.org/wiki/%D0%97%D0%BE%D0%BE%D1%82%D1%80%D0%BE%D0%BF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9980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171</TotalTime>
  <Words>608</Words>
  <Application>Microsoft Office PowerPoint</Application>
  <PresentationFormat>Экран (4:3)</PresentationFormat>
  <Paragraphs>57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Кнопка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Vera</dc:creator>
  <cp:lastModifiedBy>Vera</cp:lastModifiedBy>
  <cp:revision>18</cp:revision>
  <dcterms:created xsi:type="dcterms:W3CDTF">2022-03-03T15:55:51Z</dcterms:created>
  <dcterms:modified xsi:type="dcterms:W3CDTF">2022-10-12T07:05:30Z</dcterms:modified>
</cp:coreProperties>
</file>