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7" r:id="rId4"/>
    <p:sldId id="276" r:id="rId5"/>
    <p:sldId id="268" r:id="rId6"/>
    <p:sldId id="269" r:id="rId7"/>
    <p:sldId id="271" r:id="rId8"/>
    <p:sldId id="265" r:id="rId9"/>
    <p:sldId id="266" r:id="rId10"/>
    <p:sldId id="272" r:id="rId11"/>
    <p:sldId id="273" r:id="rId12"/>
    <p:sldId id="274" r:id="rId13"/>
    <p:sldId id="275" r:id="rId14"/>
    <p:sldId id="264" r:id="rId15"/>
    <p:sldId id="278" r:id="rId16"/>
    <p:sldId id="26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606598E-DBC3-41A0-B477-D430F405882D}" type="datetimeFigureOut">
              <a:rPr lang="ru-RU" smtClean="0"/>
              <a:pPr/>
              <a:t>07.02.2024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BA1992B-8A72-4237-A4F6-1F6CE65FB75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7" Type="http://schemas.openxmlformats.org/officeDocument/2006/relationships/image" Target="../media/image4.pn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+7%20(989)%20710%2004-08" TargetMode="External"/><Relationship Id="rId2" Type="http://schemas.openxmlformats.org/officeDocument/2006/relationships/hyperlink" Target="+7%20(928)%20114%2016-04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ntext.reverso.net/%D0%BF%D0%B5%D1%80%D0%B5%D0%B2%D0%BE%D0%B4/%D0%B0%D0%BD%D0%B3%D0%BB%D0%B8%D0%B9%D1%81%D0%BA%D0%B8%D0%B9-%D1%80%D1%83%D1%81%D1%81%D0%BA%D0%B8%D0%B9/the+Chinese+National+Republic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2_5335012820935262468-_1_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36512" y="-27384"/>
            <a:ext cx="9186722" cy="6858000"/>
          </a:xfrm>
          <a:prstGeom prst="rect">
            <a:avLst/>
          </a:prstGeom>
        </p:spPr>
      </p:pic>
      <p:pic>
        <p:nvPicPr>
          <p:cNvPr id="10" name="zvuk-aplodismentov-korotkiy-5-sek-33919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 rot="19525546">
            <a:off x="8579568" y="56147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5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55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908720"/>
            <a:ext cx="8458200" cy="3306098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Project</a:t>
            </a:r>
            <a:r>
              <a:rPr lang="ru-RU" sz="4400" dirty="0"/>
              <a:t/>
            </a:r>
            <a:br>
              <a:rPr lang="ru-RU" sz="4400" dirty="0"/>
            </a:br>
            <a:r>
              <a:rPr lang="en-US" sz="4400" dirty="0"/>
              <a:t>“Banknotes as a reflection of the history of Europe, Asia, and Russia.”</a:t>
            </a:r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08" y="4286256"/>
            <a:ext cx="6786578" cy="228542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pPr algn="r"/>
            <a:r>
              <a:rPr lang="en-US" dirty="0" smtClean="0">
                <a:solidFill>
                  <a:schemeClr val="tx1"/>
                </a:solidFill>
              </a:rPr>
              <a:t>Made </a:t>
            </a:r>
            <a:r>
              <a:rPr lang="en-US" dirty="0">
                <a:solidFill>
                  <a:schemeClr val="tx1"/>
                </a:solidFill>
              </a:rPr>
              <a:t>by the pupils of the 8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form: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</a:rPr>
              <a:t>Volodin</a:t>
            </a:r>
            <a:r>
              <a:rPr lang="en-US" dirty="0">
                <a:solidFill>
                  <a:schemeClr val="tx1"/>
                </a:solidFill>
              </a:rPr>
              <a:t> Alexander 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+7 (928) 114 16-04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en-US" dirty="0" err="1">
                <a:solidFill>
                  <a:schemeClr val="tx1"/>
                </a:solidFill>
              </a:rPr>
              <a:t>Zaripov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Nail 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+7 (989) 710 04-08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chemeClr val="tx1"/>
                </a:solidFill>
              </a:rPr>
              <a:t> 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en-US" dirty="0">
                <a:solidFill>
                  <a:schemeClr val="tx1"/>
                </a:solidFill>
              </a:rPr>
              <a:t>Supervisor: </a:t>
            </a:r>
            <a:r>
              <a:rPr lang="en-US" dirty="0" err="1">
                <a:solidFill>
                  <a:schemeClr val="tx1"/>
                </a:solidFill>
              </a:rPr>
              <a:t>Bushina</a:t>
            </a:r>
            <a:r>
              <a:rPr lang="en-US" dirty="0">
                <a:solidFill>
                  <a:schemeClr val="tx1"/>
                </a:solidFill>
              </a:rPr>
              <a:t> O.V.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r>
              <a:rPr lang="en-US" dirty="0" smtClean="0">
                <a:solidFill>
                  <a:schemeClr val="tx1"/>
                </a:solidFill>
              </a:rPr>
              <a:t>School </a:t>
            </a:r>
            <a:r>
              <a:rPr lang="en-US" dirty="0">
                <a:solidFill>
                  <a:schemeClr val="tx1"/>
                </a:solidFill>
              </a:rPr>
              <a:t>№24,</a:t>
            </a:r>
            <a:endParaRPr lang="ru-RU" dirty="0">
              <a:solidFill>
                <a:schemeClr val="tx1"/>
              </a:solidFill>
            </a:endParaRPr>
          </a:p>
          <a:p>
            <a:pPr algn="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43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/>
              <a:t>The purpose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800" dirty="0" smtClean="0"/>
              <a:t>To find out whether the study of banknotes can help expand our knowledge on the history and culture of Russia, England and China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229607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/>
              <a:t>The tasks</a:t>
            </a:r>
            <a:r>
              <a:rPr lang="en-US" sz="7200" dirty="0" smtClean="0"/>
              <a:t> 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To find and study information about modern banknotes of the Russian Federation, the United Kingdom and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smtClean="0">
                <a:solidFill>
                  <a:schemeClr val="tx1"/>
                </a:solidFill>
                <a:hlinkClick r:id="rId2"/>
              </a:rPr>
              <a:t>the Chinese National Republic</a:t>
            </a:r>
            <a:r>
              <a:rPr lang="en-US" sz="3600" dirty="0" smtClean="0">
                <a:solidFill>
                  <a:schemeClr val="tx1"/>
                </a:solidFill>
              </a:rPr>
              <a:t>.</a:t>
            </a:r>
          </a:p>
          <a:p>
            <a:endParaRPr lang="en-US" sz="3600" dirty="0" smtClean="0"/>
          </a:p>
          <a:p>
            <a:r>
              <a:rPr lang="en-US" sz="3600" dirty="0" smtClean="0"/>
              <a:t>To compare modern banknotes of these three countries.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/>
              <a:t>The hypothesis </a:t>
            </a:r>
            <a:endParaRPr lang="ru-RU" sz="7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6000" dirty="0" smtClean="0"/>
              <a:t>Banknotes can be an additional source when studying the history.</a:t>
            </a:r>
            <a:endParaRPr lang="ru-RU" sz="60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226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Chinese </a:t>
            </a:r>
            <a:r>
              <a:rPr lang="en-US" dirty="0"/>
              <a:t>and Russian money with images of places</a:t>
            </a:r>
            <a:r>
              <a:rPr lang="ru-RU" dirty="0" smtClean="0"/>
              <a:t> </a:t>
            </a:r>
            <a:r>
              <a:rPr lang="ru-RU" dirty="0" smtClean="0"/>
              <a:t>мест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DNS\Downloads\русские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" r="54993" b="70360"/>
          <a:stretch/>
        </p:blipFill>
        <p:spPr bwMode="auto">
          <a:xfrm>
            <a:off x="328662" y="5270700"/>
            <a:ext cx="3367712" cy="1398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NS\Downloads\русские\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75" b="-17272"/>
          <a:stretch/>
        </p:blipFill>
        <p:spPr bwMode="auto">
          <a:xfrm>
            <a:off x="323528" y="3528392"/>
            <a:ext cx="3352548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NS\Downloads\русские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" t="30201" r="55057" b="39343"/>
          <a:stretch/>
        </p:blipFill>
        <p:spPr bwMode="auto">
          <a:xfrm>
            <a:off x="323528" y="1670826"/>
            <a:ext cx="3368076" cy="154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DNS\Downloads\мао\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" t="50000" r="1590"/>
          <a:stretch/>
        </p:blipFill>
        <p:spPr bwMode="auto">
          <a:xfrm rot="10800000" flipH="1" flipV="1">
            <a:off x="5738687" y="1542984"/>
            <a:ext cx="3081785" cy="1546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DNS\Downloads\мао\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0" t="50000" r="2193" b="1705"/>
          <a:stretch/>
        </p:blipFill>
        <p:spPr bwMode="auto">
          <a:xfrm>
            <a:off x="5738688" y="3460505"/>
            <a:ext cx="3081782" cy="1431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DNS\Downloads\мао\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" t="49410" r="1477" b="590"/>
          <a:stretch/>
        </p:blipFill>
        <p:spPr bwMode="auto">
          <a:xfrm>
            <a:off x="5738688" y="5227237"/>
            <a:ext cx="3081782" cy="158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64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Chinese and </a:t>
            </a:r>
            <a:r>
              <a:rPr lang="en-US" dirty="0" err="1" smtClean="0"/>
              <a:t>british</a:t>
            </a:r>
            <a:r>
              <a:rPr lang="en-US" dirty="0" smtClean="0"/>
              <a:t> banknotes with portraits of leaders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DNS\Downloads\мао\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7" r="1629" b="50000"/>
          <a:stretch/>
        </p:blipFill>
        <p:spPr bwMode="auto">
          <a:xfrm>
            <a:off x="6110358" y="1556792"/>
            <a:ext cx="3033642" cy="1564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NS\Downloads\мао\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8" b="50000"/>
          <a:stretch/>
        </p:blipFill>
        <p:spPr bwMode="auto">
          <a:xfrm>
            <a:off x="6006747" y="3412033"/>
            <a:ext cx="3137253" cy="1474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NS\Downloads\мао\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07" b="50000"/>
          <a:stretch/>
        </p:blipFill>
        <p:spPr bwMode="auto">
          <a:xfrm>
            <a:off x="6006747" y="5157192"/>
            <a:ext cx="3052722" cy="151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NS\Downloads\британия\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" t="4925" r="1886" b="5026"/>
          <a:stretch/>
        </p:blipFill>
        <p:spPr bwMode="auto">
          <a:xfrm>
            <a:off x="1259632" y="1553913"/>
            <a:ext cx="3052715" cy="1637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NS\Downloads\британия\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249114"/>
            <a:ext cx="3020642" cy="1610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DNS\Downloads\британия\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459714"/>
            <a:ext cx="3197827" cy="167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8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429000"/>
            <a:ext cx="8686800" cy="838200"/>
          </a:xfrm>
        </p:spPr>
        <p:txBody>
          <a:bodyPr/>
          <a:lstStyle/>
          <a:p>
            <a:pPr algn="ctr"/>
            <a: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Elizabeth</a:t>
            </a:r>
            <a:r>
              <a:rPr lang="ru-RU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DNS\Desktop\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19177"/>
            <a:ext cx="2305108" cy="319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NS\Desktop\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786" y="4077072"/>
            <a:ext cx="2010030" cy="250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NS\Desktop\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2" t="6112" r="16034" b="424"/>
          <a:stretch/>
        </p:blipFill>
        <p:spPr bwMode="auto">
          <a:xfrm>
            <a:off x="1331640" y="1124744"/>
            <a:ext cx="2439471" cy="236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NS\Desktop\r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0" r="10172"/>
          <a:stretch/>
        </p:blipFill>
        <p:spPr bwMode="auto">
          <a:xfrm>
            <a:off x="5292080" y="4461834"/>
            <a:ext cx="2381697" cy="213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686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12976"/>
            <a:ext cx="8686800" cy="838200"/>
          </a:xfrm>
        </p:spPr>
        <p:txBody>
          <a:bodyPr/>
          <a:lstStyle/>
          <a:p>
            <a:pPr algn="ctr"/>
            <a:r>
              <a:rPr lang="en-US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Mao Zedong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DNS\Desktop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806" y="4139208"/>
            <a:ext cx="2492896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NS\Desktop\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76" t="12759" r="41896"/>
          <a:stretch/>
        </p:blipFill>
        <p:spPr bwMode="auto">
          <a:xfrm>
            <a:off x="827584" y="567459"/>
            <a:ext cx="2862428" cy="2819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NS\Desktop\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933056"/>
            <a:ext cx="1699017" cy="226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DNS\Desktop\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0"/>
            <a:ext cx="2340777" cy="338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65608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Banknote with Lenin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DNS\Desktop\1000rub1991front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" t="5528" r="2222" b="6593"/>
          <a:stretch/>
        </p:blipFill>
        <p:spPr bwMode="auto">
          <a:xfrm>
            <a:off x="248568" y="1700808"/>
            <a:ext cx="869950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30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Banknote with statues of </a:t>
            </a:r>
            <a:r>
              <a:rPr lang="en-US" dirty="0" err="1" smtClean="0"/>
              <a:t>Amursky</a:t>
            </a:r>
            <a:r>
              <a:rPr lang="en-US" dirty="0" smtClean="0"/>
              <a:t>, </a:t>
            </a:r>
            <a:r>
              <a:rPr lang="en-US" dirty="0" err="1" smtClean="0"/>
              <a:t>yroslav</a:t>
            </a:r>
            <a:r>
              <a:rPr lang="en-US" dirty="0" smtClean="0"/>
              <a:t> </a:t>
            </a:r>
            <a:r>
              <a:rPr lang="en-US" dirty="0" err="1" smtClean="0"/>
              <a:t>fnd</a:t>
            </a:r>
            <a:r>
              <a:rPr lang="en-US" smtClean="0"/>
              <a:t> peter</a:t>
            </a:r>
            <a:endParaRPr lang="ru-RU" dirty="0"/>
          </a:p>
        </p:txBody>
      </p:sp>
      <p:pic>
        <p:nvPicPr>
          <p:cNvPr id="4098" name="Picture 2" descr="C:\Users\DNS\Desktop\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051" t="1403" r="55051" b="68397"/>
          <a:stretch/>
        </p:blipFill>
        <p:spPr bwMode="auto">
          <a:xfrm>
            <a:off x="-3564904" y="1844824"/>
            <a:ext cx="6736315" cy="136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NS\Desktop\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444" b="49782"/>
          <a:stretch/>
        </p:blipFill>
        <p:spPr bwMode="auto">
          <a:xfrm>
            <a:off x="1403648" y="3517764"/>
            <a:ext cx="3707300" cy="2641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DNS\Desktop\528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" t="6115" r="2452" b="9491"/>
          <a:stretch/>
        </p:blipFill>
        <p:spPr bwMode="auto">
          <a:xfrm>
            <a:off x="4572000" y="2509652"/>
            <a:ext cx="3528392" cy="147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66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08920"/>
            <a:ext cx="8686800" cy="838200"/>
          </a:xfrm>
        </p:spPr>
        <p:txBody>
          <a:bodyPr/>
          <a:lstStyle/>
          <a:p>
            <a:pPr algn="ctr"/>
            <a:r>
              <a:rPr lang="en-US" dirty="0" err="1" smtClean="0"/>
              <a:t>Muravyov-amursky</a:t>
            </a:r>
            <a:endParaRPr lang="ru-RU" dirty="0"/>
          </a:p>
        </p:txBody>
      </p:sp>
      <p:pic>
        <p:nvPicPr>
          <p:cNvPr id="5122" name="Picture 2" descr="C:\Users\DNS\Desktop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1942144" cy="305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DNS\Desktop\6938138_original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09"/>
          <a:stretch/>
        </p:blipFill>
        <p:spPr bwMode="auto">
          <a:xfrm>
            <a:off x="4139952" y="3645024"/>
            <a:ext cx="2333612" cy="246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DNS\Desktop\LSK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1" t="18452" r="14445" b="35252"/>
          <a:stretch/>
        </p:blipFill>
        <p:spPr bwMode="auto">
          <a:xfrm>
            <a:off x="6012160" y="548680"/>
            <a:ext cx="2339317" cy="22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222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7388" y="2744788"/>
            <a:ext cx="8686800" cy="838200"/>
          </a:xfrm>
        </p:spPr>
        <p:txBody>
          <a:bodyPr/>
          <a:lstStyle/>
          <a:p>
            <a:pPr algn="ctr"/>
            <a:r>
              <a:rPr lang="en-US" dirty="0" err="1" smtClean="0"/>
              <a:t>Yaroslav</a:t>
            </a:r>
            <a:r>
              <a:rPr lang="en-US" dirty="0" smtClean="0"/>
              <a:t> the wise</a:t>
            </a:r>
            <a:endParaRPr lang="ru-RU" dirty="0"/>
          </a:p>
        </p:txBody>
      </p:sp>
      <p:pic>
        <p:nvPicPr>
          <p:cNvPr id="4" name="Picture 6" descr="C:\Users\DNS\Desktop\17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1"/>
          <a:stretch/>
        </p:blipFill>
        <p:spPr bwMode="auto">
          <a:xfrm>
            <a:off x="6300192" y="3501008"/>
            <a:ext cx="2088232" cy="260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DNS\Desktop\sw0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96952"/>
            <a:ext cx="1797421" cy="242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NS\Desktop\06a02c40ec2ab881deae3d97001760ae-800x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6" t="9112" r="47343" b="9112"/>
          <a:stretch/>
        </p:blipFill>
        <p:spPr bwMode="auto">
          <a:xfrm>
            <a:off x="4499992" y="93907"/>
            <a:ext cx="2088232" cy="2754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69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140968"/>
            <a:ext cx="8686800" cy="838200"/>
          </a:xfrm>
        </p:spPr>
        <p:txBody>
          <a:bodyPr/>
          <a:lstStyle/>
          <a:p>
            <a:pPr algn="ctr"/>
            <a: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Peter</a:t>
            </a:r>
            <a:r>
              <a:rPr lang="en-US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DNS\Desktop\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922395"/>
            <a:ext cx="2017139" cy="239992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NS\Desktop\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454" y="4503895"/>
            <a:ext cx="1653648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DNS\Desktop\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577" y="-5316"/>
            <a:ext cx="2344821" cy="293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DNS\Desktop\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278" y="730727"/>
            <a:ext cx="2131390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19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/>
              <a:t>Conclusion</a:t>
            </a:r>
            <a:endParaRPr lang="ru-RU" sz="7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6000" dirty="0" smtClean="0"/>
              <a:t>Banknotes can be an additional source not only for studying history but also culture of the country.</a:t>
            </a:r>
            <a:endParaRPr lang="ru-RU" sz="60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14356"/>
            <a:ext cx="8686800" cy="52963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en-US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9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listening!</a:t>
            </a: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zvuk-aplodismentov-korotkiy-5-sek-3391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 rot="19525546">
            <a:off x="8415264" y="61292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0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1477</TotalTime>
  <Words>136</Words>
  <Application>Microsoft Office PowerPoint</Application>
  <PresentationFormat>Экран (4:3)</PresentationFormat>
  <Paragraphs>29</Paragraphs>
  <Slides>16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Презентация PowerPoint</vt:lpstr>
      <vt:lpstr>Project “Banknotes as a reflection of the history of Europe, Asia, and Russia.” </vt:lpstr>
      <vt:lpstr>The purpose</vt:lpstr>
      <vt:lpstr>The tasks </vt:lpstr>
      <vt:lpstr>The hypothesis </vt:lpstr>
      <vt:lpstr>Chinese and Russian money with images of places мест</vt:lpstr>
      <vt:lpstr>Chinese and british banknotes with portraits of leaders</vt:lpstr>
      <vt:lpstr>Elizabeth II</vt:lpstr>
      <vt:lpstr>Mao Zedong</vt:lpstr>
      <vt:lpstr>Banknote with Lenin</vt:lpstr>
      <vt:lpstr>Banknote with statues of Amursky, yroslav fnd peter</vt:lpstr>
      <vt:lpstr>Muravyov-amursky</vt:lpstr>
      <vt:lpstr>Yaroslav the wise</vt:lpstr>
      <vt:lpstr>Peter  i</vt:lpstr>
      <vt:lpstr>Conclusion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DNS</dc:creator>
  <cp:lastModifiedBy>DNS</cp:lastModifiedBy>
  <cp:revision>40</cp:revision>
  <dcterms:created xsi:type="dcterms:W3CDTF">2024-02-03T19:59:17Z</dcterms:created>
  <dcterms:modified xsi:type="dcterms:W3CDTF">2024-02-07T22:17:15Z</dcterms:modified>
</cp:coreProperties>
</file>