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1094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05200" y="533400"/>
            <a:ext cx="4114800" cy="1066800"/>
          </a:xfrm>
        </p:spPr>
        <p:txBody>
          <a:bodyPr/>
          <a:lstStyle/>
          <a:p>
            <a:r>
              <a:rPr lang="ru-RU" sz="5400" b="1" i="1"/>
              <a:t>Топиарий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"/>
            <a:ext cx="3408363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/>
          <a:srcRect l="11111" r="6667" b="6667"/>
          <a:stretch>
            <a:fillRect/>
          </a:stretch>
        </p:blipFill>
        <p:spPr bwMode="auto">
          <a:xfrm>
            <a:off x="4191000" y="1752600"/>
            <a:ext cx="302101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 descr="N:\виньетки\03990060999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43800" y="5105400"/>
            <a:ext cx="1371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6" descr="N:\виньетки\03990060999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43800" y="1752600"/>
            <a:ext cx="1371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6" descr="N:\виньетки\03990060999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1400" y="228600"/>
            <a:ext cx="1371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6" descr="N:\виньетки\03990060999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43800" y="3505200"/>
            <a:ext cx="1371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876800"/>
            <a:ext cx="8229600" cy="1752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000"/>
              <a:t>		Со времен Священной Римской империи топиарием называли раба-садовника, который ухаживал за декоративным участком (топией) своих господ. Таким садом владел каждый уважающий себя древний римлянин. Увлечение причудливо подстриженными живыми изгородями возродилось в эпоху французских правителей 17 века. 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28600"/>
            <a:ext cx="6858000" cy="453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381000" y="374650"/>
            <a:ext cx="807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b="1">
                <a:solidFill>
                  <a:schemeClr val="bg1"/>
                </a:solidFill>
              </a:rPr>
              <a:t>Партерный парк дворца Хет Лоо, Нидерланды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953000"/>
            <a:ext cx="8229600" cy="1600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000"/>
              <a:t>		Сегодня существует особое направление ландшафтного дизайна, связанного с фигурной стрижкой деревьев и декоративных кустарников. От латинского слова «topiary» — фигурная подрезка – и произошло название миниатюрных деревьев, созданных уже не природой, а руками человека.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228600"/>
            <a:ext cx="7543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1447800" y="3965575"/>
            <a:ext cx="693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b="1">
                <a:solidFill>
                  <a:schemeClr val="bg1"/>
                </a:solidFill>
              </a:rPr>
              <a:t>Сад замка Маркизъяк во французском городе Везак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7" name="Picture 5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724400"/>
            <a:ext cx="8229600" cy="1905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000"/>
              <a:t>		Топиарий - декоративное изделие, напоминающее деревце. Его еще называют "деревом счастья" или "денежным деревом". Представляет собой декорированный различными элементами шар, имитирующий крону, который закрепляется на длинном стержне. Конструкция крепится к основе и помещается в цветочный горшок.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"/>
            <a:ext cx="3260725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/>
          <a:srcRect l="8888" r="4443" b="6667"/>
          <a:stretch>
            <a:fillRect/>
          </a:stretch>
        </p:blipFill>
        <p:spPr bwMode="auto">
          <a:xfrm>
            <a:off x="5410200" y="304800"/>
            <a:ext cx="3200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 descr="N:\виньетки\03990060999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228600"/>
            <a:ext cx="1371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6" descr="N:\виньетки\03990060999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1676400"/>
            <a:ext cx="1371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6" descr="N:\виньетки\03990060999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3276600"/>
            <a:ext cx="1371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P105098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3810000" cy="1143000"/>
          </a:xfrm>
        </p:spPr>
        <p:txBody>
          <a:bodyPr>
            <a:normAutofit fontScale="90000"/>
          </a:bodyPr>
          <a:lstStyle/>
          <a:p>
            <a:r>
              <a:rPr lang="ru-RU" sz="3200" b="1" i="1">
                <a:solidFill>
                  <a:schemeClr val="bg1"/>
                </a:solidFill>
              </a:rPr>
              <a:t>Для работы нам потребуется</a:t>
            </a:r>
            <a:r>
              <a:rPr lang="ru-RU" sz="4000" b="1" i="1">
                <a:solidFill>
                  <a:schemeClr val="bg1"/>
                </a:solidFill>
              </a:rPr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0" y="274638"/>
            <a:ext cx="3581400" cy="2620962"/>
          </a:xfrm>
        </p:spPr>
        <p:txBody>
          <a:bodyPr/>
          <a:lstStyle/>
          <a:p>
            <a:pPr marL="358775" indent="-33338" algn="l">
              <a:buFontTx/>
              <a:buAutoNum type="arabicPeriod"/>
            </a:pPr>
            <a:r>
              <a:rPr lang="ru-RU" sz="1800"/>
              <a:t> Лист газеты смазать клеем ПВА.</a:t>
            </a:r>
            <a:br>
              <a:rPr lang="ru-RU" sz="1800"/>
            </a:br>
            <a:r>
              <a:rPr lang="ru-RU" sz="1800"/>
              <a:t>2. Смять в комок.</a:t>
            </a:r>
            <a:br>
              <a:rPr lang="ru-RU" sz="1800"/>
            </a:br>
            <a:r>
              <a:rPr lang="ru-RU" sz="1800"/>
              <a:t>3. Комок газеты обмотать нитками.</a:t>
            </a:r>
            <a:br>
              <a:rPr lang="ru-RU" sz="1800"/>
            </a:br>
            <a:r>
              <a:rPr lang="ru-RU" sz="1800"/>
              <a:t>4. Операцию повторить несколько раз, пока размер шара не достигнет нужного размера </a:t>
            </a:r>
          </a:p>
        </p:txBody>
      </p:sp>
      <p:pic>
        <p:nvPicPr>
          <p:cNvPr id="11268" name="Picture 4" descr="P101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04800"/>
            <a:ext cx="3810000" cy="2857500"/>
          </a:xfrm>
          <a:prstGeom prst="rect">
            <a:avLst/>
          </a:prstGeom>
          <a:noFill/>
        </p:spPr>
      </p:pic>
      <p:pic>
        <p:nvPicPr>
          <p:cNvPr id="11269" name="Picture 5" descr="P1010964"/>
          <p:cNvPicPr>
            <a:picLocks noChangeAspect="1" noChangeArrowheads="1"/>
          </p:cNvPicPr>
          <p:nvPr/>
        </p:nvPicPr>
        <p:blipFill>
          <a:blip r:embed="rId3" cstate="print"/>
          <a:srcRect l="23586" r="7417" b="13654"/>
          <a:stretch>
            <a:fillRect/>
          </a:stretch>
        </p:blipFill>
        <p:spPr bwMode="auto">
          <a:xfrm>
            <a:off x="381000" y="3505200"/>
            <a:ext cx="3886200" cy="2838450"/>
          </a:xfrm>
          <a:prstGeom prst="rect">
            <a:avLst/>
          </a:prstGeom>
          <a:noFill/>
        </p:spPr>
      </p:pic>
      <p:pic>
        <p:nvPicPr>
          <p:cNvPr id="11270" name="Picture 6" descr="P1010967"/>
          <p:cNvPicPr>
            <a:picLocks noChangeAspect="1" noChangeArrowheads="1"/>
          </p:cNvPicPr>
          <p:nvPr/>
        </p:nvPicPr>
        <p:blipFill>
          <a:blip r:embed="rId4" cstate="print"/>
          <a:srcRect l="8252" t="11382" b="6839"/>
          <a:stretch>
            <a:fillRect/>
          </a:stretch>
        </p:blipFill>
        <p:spPr bwMode="auto">
          <a:xfrm>
            <a:off x="4572000" y="3505200"/>
            <a:ext cx="4267200" cy="28527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00600" y="1600200"/>
            <a:ext cx="4114800" cy="4525963"/>
          </a:xfrm>
        </p:spPr>
        <p:txBody>
          <a:bodyPr/>
          <a:lstStyle/>
          <a:p>
            <a:pPr>
              <a:buFontTx/>
              <a:buNone/>
            </a:pPr>
            <a:r>
              <a:rPr lang="ru-RU" sz="2000"/>
              <a:t>	</a:t>
            </a:r>
            <a:r>
              <a:rPr lang="ru-RU" sz="2400"/>
              <a:t>5. Получившийся комок бумаги оклеить кусочками белой бумаги.</a:t>
            </a:r>
          </a:p>
        </p:txBody>
      </p:sp>
      <p:pic>
        <p:nvPicPr>
          <p:cNvPr id="12292" name="Picture 4" descr="P1010972"/>
          <p:cNvPicPr>
            <a:picLocks noChangeAspect="1" noChangeArrowheads="1"/>
          </p:cNvPicPr>
          <p:nvPr/>
        </p:nvPicPr>
        <p:blipFill>
          <a:blip r:embed="rId2" cstate="print"/>
          <a:srcRect t="17061" r="9122" b="9111"/>
          <a:stretch>
            <a:fillRect/>
          </a:stretch>
        </p:blipFill>
        <p:spPr bwMode="auto">
          <a:xfrm>
            <a:off x="457200" y="228600"/>
            <a:ext cx="4495800" cy="2738438"/>
          </a:xfrm>
          <a:prstGeom prst="rect">
            <a:avLst/>
          </a:prstGeom>
          <a:noFill/>
        </p:spPr>
      </p:pic>
      <p:pic>
        <p:nvPicPr>
          <p:cNvPr id="12293" name="Picture 5" descr="P1010973"/>
          <p:cNvPicPr>
            <a:picLocks noChangeAspect="1" noChangeArrowheads="1"/>
          </p:cNvPicPr>
          <p:nvPr/>
        </p:nvPicPr>
        <p:blipFill>
          <a:blip r:embed="rId3" cstate="print"/>
          <a:srcRect l="10808" t="10820" b="5246"/>
          <a:stretch>
            <a:fillRect/>
          </a:stretch>
        </p:blipFill>
        <p:spPr bwMode="auto">
          <a:xfrm>
            <a:off x="457200" y="3352800"/>
            <a:ext cx="4495800" cy="31734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r>
              <a:rPr lang="ru-RU" sz="4000" b="1" i="1"/>
              <a:t>Изготовление цветка</a:t>
            </a:r>
            <a:r>
              <a:rPr lang="ru-RU" sz="4000"/>
              <a:t/>
            </a:r>
            <a:br>
              <a:rPr lang="ru-RU" sz="4000"/>
            </a:br>
            <a:endParaRPr lang="ru-RU" sz="400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10200" y="1600200"/>
            <a:ext cx="3276600" cy="4525963"/>
          </a:xfrm>
        </p:spPr>
        <p:txBody>
          <a:bodyPr/>
          <a:lstStyle/>
          <a:p>
            <a:pPr>
              <a:buFontTx/>
              <a:buNone/>
            </a:pPr>
            <a:r>
              <a:rPr lang="ru-RU"/>
              <a:t>	1. Салфетку согнуть пополам.</a:t>
            </a:r>
          </a:p>
          <a:p>
            <a:pPr>
              <a:buFontTx/>
              <a:buNone/>
            </a:pPr>
            <a:r>
              <a:rPr lang="ru-RU"/>
              <a:t>	2. Затем перегнуть еще раз.</a:t>
            </a:r>
          </a:p>
        </p:txBody>
      </p:sp>
      <p:pic>
        <p:nvPicPr>
          <p:cNvPr id="13316" name="Picture 4" descr="P1010940"/>
          <p:cNvPicPr>
            <a:picLocks noChangeAspect="1" noChangeArrowheads="1"/>
          </p:cNvPicPr>
          <p:nvPr/>
        </p:nvPicPr>
        <p:blipFill>
          <a:blip r:embed="rId2" cstate="print"/>
          <a:srcRect l="21030" t="27283" r="25305" b="28419"/>
          <a:stretch>
            <a:fillRect/>
          </a:stretch>
        </p:blipFill>
        <p:spPr bwMode="auto">
          <a:xfrm>
            <a:off x="457200" y="838200"/>
            <a:ext cx="4495800" cy="2725738"/>
          </a:xfrm>
          <a:prstGeom prst="rect">
            <a:avLst/>
          </a:prstGeom>
          <a:noFill/>
        </p:spPr>
      </p:pic>
      <p:pic>
        <p:nvPicPr>
          <p:cNvPr id="13317" name="Picture 5" descr="P1010941"/>
          <p:cNvPicPr>
            <a:picLocks noChangeAspect="1" noChangeArrowheads="1"/>
          </p:cNvPicPr>
          <p:nvPr/>
        </p:nvPicPr>
        <p:blipFill>
          <a:blip r:embed="rId3" cstate="print"/>
          <a:srcRect l="21881" t="26147" r="18492" b="13654"/>
          <a:stretch>
            <a:fillRect/>
          </a:stretch>
        </p:blipFill>
        <p:spPr bwMode="auto">
          <a:xfrm>
            <a:off x="533400" y="3733800"/>
            <a:ext cx="4419600" cy="2779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05400" y="381000"/>
            <a:ext cx="3581400" cy="2590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/>
              <a:t>	3. Полученный квадрат соединить степлером, так чтобы получился крест.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2800"/>
          </a:p>
        </p:txBody>
      </p:sp>
      <p:pic>
        <p:nvPicPr>
          <p:cNvPr id="14340" name="Picture 4" descr="P1010942"/>
          <p:cNvPicPr>
            <a:picLocks noChangeAspect="1" noChangeArrowheads="1"/>
          </p:cNvPicPr>
          <p:nvPr/>
        </p:nvPicPr>
        <p:blipFill>
          <a:blip r:embed="rId2" cstate="print"/>
          <a:srcRect l="28963" t="32939" r="28445" b="22765"/>
          <a:stretch>
            <a:fillRect/>
          </a:stretch>
        </p:blipFill>
        <p:spPr bwMode="auto">
          <a:xfrm>
            <a:off x="457200" y="304800"/>
            <a:ext cx="3810000" cy="2971800"/>
          </a:xfrm>
          <a:prstGeom prst="rect">
            <a:avLst/>
          </a:prstGeom>
          <a:noFill/>
        </p:spPr>
      </p:pic>
      <p:pic>
        <p:nvPicPr>
          <p:cNvPr id="14341" name="Picture 5" descr="P10109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505200"/>
            <a:ext cx="3862388" cy="2897188"/>
          </a:xfrm>
          <a:prstGeom prst="rect">
            <a:avLst/>
          </a:prstGeom>
          <a:noFill/>
        </p:spPr>
      </p:pic>
      <p:pic>
        <p:nvPicPr>
          <p:cNvPr id="14342" name="Picture 6" descr="P1010944"/>
          <p:cNvPicPr>
            <a:picLocks noChangeAspect="1" noChangeArrowheads="1"/>
          </p:cNvPicPr>
          <p:nvPr/>
        </p:nvPicPr>
        <p:blipFill>
          <a:blip r:embed="rId4" cstate="print"/>
          <a:srcRect l="18474" r="15085" b="12518"/>
          <a:stretch>
            <a:fillRect/>
          </a:stretch>
        </p:blipFill>
        <p:spPr bwMode="auto">
          <a:xfrm>
            <a:off x="4953000" y="3505200"/>
            <a:ext cx="3810000" cy="29321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0" y="228600"/>
            <a:ext cx="4724400" cy="2209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/>
              <a:t>		4. Из картона сделать шаблон круга и на полученных квадратах нарисовать, а затем вырезать.</a:t>
            </a:r>
          </a:p>
        </p:txBody>
      </p:sp>
      <p:pic>
        <p:nvPicPr>
          <p:cNvPr id="15364" name="Picture 4" descr="P1010945"/>
          <p:cNvPicPr>
            <a:picLocks noChangeAspect="1" noChangeArrowheads="1"/>
          </p:cNvPicPr>
          <p:nvPr/>
        </p:nvPicPr>
        <p:blipFill>
          <a:blip r:embed="rId2" cstate="print"/>
          <a:srcRect l="22733" t="6839" r="11678" b="32962"/>
          <a:stretch>
            <a:fillRect/>
          </a:stretch>
        </p:blipFill>
        <p:spPr bwMode="auto">
          <a:xfrm>
            <a:off x="304800" y="381000"/>
            <a:ext cx="3962400" cy="2727325"/>
          </a:xfrm>
          <a:prstGeom prst="rect">
            <a:avLst/>
          </a:prstGeom>
          <a:noFill/>
        </p:spPr>
      </p:pic>
      <p:pic>
        <p:nvPicPr>
          <p:cNvPr id="15365" name="Picture 5" descr="P101094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505200"/>
            <a:ext cx="4038600" cy="2743200"/>
          </a:xfrm>
          <a:prstGeom prst="rect">
            <a:avLst/>
          </a:prstGeom>
          <a:noFill/>
        </p:spPr>
      </p:pic>
      <p:pic>
        <p:nvPicPr>
          <p:cNvPr id="15366" name="Picture 6" descr="P1010947"/>
          <p:cNvPicPr>
            <a:picLocks noChangeAspect="1" noChangeArrowheads="1"/>
          </p:cNvPicPr>
          <p:nvPr/>
        </p:nvPicPr>
        <p:blipFill>
          <a:blip r:embed="rId4" cstate="print"/>
          <a:srcRect l="16771" t="15926"/>
          <a:stretch>
            <a:fillRect/>
          </a:stretch>
        </p:blipFill>
        <p:spPr bwMode="auto">
          <a:xfrm>
            <a:off x="4724400" y="3505200"/>
            <a:ext cx="3962400" cy="2849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0" y="228600"/>
            <a:ext cx="3733800" cy="29718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800"/>
              <a:t>		5. Поднимая каждый слой салфетки, сжимаем его у центра, так чтобы в конце операции получился цветочек.</a:t>
            </a:r>
          </a:p>
        </p:txBody>
      </p:sp>
      <p:pic>
        <p:nvPicPr>
          <p:cNvPr id="16388" name="Picture 4" descr="P1010948"/>
          <p:cNvPicPr>
            <a:picLocks noChangeAspect="1" noChangeArrowheads="1"/>
          </p:cNvPicPr>
          <p:nvPr/>
        </p:nvPicPr>
        <p:blipFill>
          <a:blip r:embed="rId2" cstate="print"/>
          <a:srcRect l="15067" t="10246" r="17639" b="28419"/>
          <a:stretch>
            <a:fillRect/>
          </a:stretch>
        </p:blipFill>
        <p:spPr bwMode="auto">
          <a:xfrm>
            <a:off x="304800" y="3429000"/>
            <a:ext cx="4191000" cy="3132138"/>
          </a:xfrm>
          <a:prstGeom prst="rect">
            <a:avLst/>
          </a:prstGeom>
          <a:noFill/>
        </p:spPr>
      </p:pic>
      <p:pic>
        <p:nvPicPr>
          <p:cNvPr id="16389" name="Picture 5" descr="P1010949"/>
          <p:cNvPicPr>
            <a:picLocks noChangeAspect="1" noChangeArrowheads="1"/>
          </p:cNvPicPr>
          <p:nvPr/>
        </p:nvPicPr>
        <p:blipFill>
          <a:blip r:embed="rId3" cstate="print"/>
          <a:srcRect l="5696" t="10246" r="8270" b="15926"/>
          <a:stretch>
            <a:fillRect/>
          </a:stretch>
        </p:blipFill>
        <p:spPr bwMode="auto">
          <a:xfrm>
            <a:off x="304800" y="228600"/>
            <a:ext cx="4114800" cy="3014663"/>
          </a:xfrm>
          <a:prstGeom prst="rect">
            <a:avLst/>
          </a:prstGeom>
          <a:noFill/>
        </p:spPr>
      </p:pic>
      <p:pic>
        <p:nvPicPr>
          <p:cNvPr id="16390" name="Picture 6" descr="P1010951"/>
          <p:cNvPicPr>
            <a:picLocks noChangeAspect="1" noChangeArrowheads="1"/>
          </p:cNvPicPr>
          <p:nvPr/>
        </p:nvPicPr>
        <p:blipFill>
          <a:blip r:embed="rId4" cstate="print"/>
          <a:srcRect l="12511" t="29555" r="10825" b="15926"/>
          <a:stretch>
            <a:fillRect/>
          </a:stretch>
        </p:blipFill>
        <p:spPr bwMode="auto">
          <a:xfrm>
            <a:off x="4724400" y="3429000"/>
            <a:ext cx="4267200" cy="312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86200" y="457200"/>
            <a:ext cx="4800600" cy="3048000"/>
          </a:xfrm>
        </p:spPr>
        <p:txBody>
          <a:bodyPr/>
          <a:lstStyle/>
          <a:p>
            <a:pPr indent="14288">
              <a:lnSpc>
                <a:spcPct val="80000"/>
              </a:lnSpc>
              <a:buFontTx/>
              <a:buNone/>
            </a:pPr>
            <a:r>
              <a:rPr lang="ru-RU" sz="2400"/>
              <a:t>6. Карандаш оклеить двухсторонним скотчем.</a:t>
            </a:r>
          </a:p>
          <a:p>
            <a:pPr indent="14288">
              <a:lnSpc>
                <a:spcPct val="80000"/>
              </a:lnSpc>
              <a:buFontTx/>
              <a:buNone/>
            </a:pPr>
            <a:r>
              <a:rPr lang="ru-RU" sz="2400"/>
              <a:t>7. Вырезать из креповой бумаги полоску шириной 2 – 2,5 см.</a:t>
            </a:r>
          </a:p>
          <a:p>
            <a:pPr indent="14288">
              <a:lnSpc>
                <a:spcPct val="80000"/>
              </a:lnSpc>
              <a:buFontTx/>
              <a:buNone/>
            </a:pPr>
            <a:r>
              <a:rPr lang="ru-RU" sz="2400"/>
              <a:t>8. Карандаш оклеенный скотчем обернуть полоской креповой бумаги (ствол будущего дерева.</a:t>
            </a:r>
          </a:p>
        </p:txBody>
      </p:sp>
      <p:pic>
        <p:nvPicPr>
          <p:cNvPr id="29700" name="Picture 4" descr="P10509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04800"/>
            <a:ext cx="3276600" cy="2457450"/>
          </a:xfrm>
          <a:prstGeom prst="rect">
            <a:avLst/>
          </a:prstGeom>
          <a:noFill/>
        </p:spPr>
      </p:pic>
      <p:pic>
        <p:nvPicPr>
          <p:cNvPr id="29701" name="Picture 5" descr="P1050963"/>
          <p:cNvPicPr>
            <a:picLocks noChangeAspect="1" noChangeArrowheads="1"/>
          </p:cNvPicPr>
          <p:nvPr/>
        </p:nvPicPr>
        <p:blipFill>
          <a:blip r:embed="rId3" cstate="print"/>
          <a:srcRect l="6161" t="10953" r="5521" b="12379"/>
          <a:stretch>
            <a:fillRect/>
          </a:stretch>
        </p:blipFill>
        <p:spPr bwMode="auto">
          <a:xfrm>
            <a:off x="381000" y="3733800"/>
            <a:ext cx="3276600" cy="2362200"/>
          </a:xfrm>
          <a:prstGeom prst="rect">
            <a:avLst/>
          </a:prstGeom>
          <a:noFill/>
        </p:spPr>
      </p:pic>
      <p:pic>
        <p:nvPicPr>
          <p:cNvPr id="29702" name="Picture 6" descr="P105096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3733800"/>
            <a:ext cx="3276600" cy="2457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67200" y="304800"/>
            <a:ext cx="4648200" cy="3429000"/>
          </a:xfrm>
        </p:spPr>
        <p:txBody>
          <a:bodyPr/>
          <a:lstStyle/>
          <a:p>
            <a:pPr indent="14288">
              <a:lnSpc>
                <a:spcPct val="80000"/>
              </a:lnSpc>
              <a:buFontTx/>
              <a:buNone/>
            </a:pPr>
            <a:r>
              <a:rPr lang="ru-RU" sz="2000"/>
              <a:t>9. У баночки из под йогурта отрезать край.</a:t>
            </a:r>
          </a:p>
          <a:p>
            <a:pPr indent="14288">
              <a:lnSpc>
                <a:spcPct val="80000"/>
              </a:lnSpc>
              <a:buFontTx/>
              <a:buNone/>
            </a:pPr>
            <a:r>
              <a:rPr lang="ru-RU" sz="2000"/>
              <a:t>10. Получившеюся баночку оклеить двухсторонним скотчем.</a:t>
            </a:r>
          </a:p>
          <a:p>
            <a:pPr indent="14288">
              <a:lnSpc>
                <a:spcPct val="80000"/>
              </a:lnSpc>
              <a:buFontTx/>
              <a:buNone/>
            </a:pPr>
            <a:r>
              <a:rPr lang="ru-RU" sz="2000"/>
              <a:t>11. Вырезать из креповой бумаги квадрат 25 см. х 25 см.</a:t>
            </a:r>
          </a:p>
          <a:p>
            <a:pPr indent="14288">
              <a:lnSpc>
                <a:spcPct val="80000"/>
              </a:lnSpc>
              <a:buFontTx/>
              <a:buNone/>
            </a:pPr>
            <a:r>
              <a:rPr lang="ru-RU" sz="2000"/>
              <a:t>12. Укладывая бумагу складками  обернуть стаканчик, заложив оставшуюся бумагу во внутрь стаканчика.</a:t>
            </a:r>
          </a:p>
        </p:txBody>
      </p:sp>
      <p:pic>
        <p:nvPicPr>
          <p:cNvPr id="32774" name="Picture 6" descr="P105096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3810000" cy="2857500"/>
          </a:xfrm>
          <a:prstGeom prst="rect">
            <a:avLst/>
          </a:prstGeom>
          <a:noFill/>
        </p:spPr>
      </p:pic>
      <p:pic>
        <p:nvPicPr>
          <p:cNvPr id="32775" name="Picture 7" descr="P105096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505200"/>
            <a:ext cx="3733800" cy="2840038"/>
          </a:xfrm>
          <a:prstGeom prst="rect">
            <a:avLst/>
          </a:prstGeom>
          <a:noFill/>
        </p:spPr>
      </p:pic>
      <p:pic>
        <p:nvPicPr>
          <p:cNvPr id="32776" name="Picture 8" descr="P105096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3581400"/>
            <a:ext cx="3810000" cy="28209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20" name="Picture 4" descr="P10509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86200" y="457200"/>
            <a:ext cx="4800600" cy="3048000"/>
          </a:xfrm>
        </p:spPr>
        <p:txBody>
          <a:bodyPr/>
          <a:lstStyle/>
          <a:p>
            <a:pPr indent="14288">
              <a:buFontTx/>
              <a:buNone/>
            </a:pPr>
            <a:r>
              <a:rPr lang="ru-RU" sz="2800"/>
              <a:t>12. Отрезав квадрат 30 см. х 30 см., укладываем испорченный диск на середину и закладываем складки бумаги, закрепляя клеем ПВА.</a:t>
            </a:r>
          </a:p>
        </p:txBody>
      </p:sp>
      <p:pic>
        <p:nvPicPr>
          <p:cNvPr id="33795" name="Picture 3" descr="P105096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3862388" cy="2897188"/>
          </a:xfrm>
          <a:prstGeom prst="rect">
            <a:avLst/>
          </a:prstGeom>
          <a:noFill/>
        </p:spPr>
      </p:pic>
      <p:pic>
        <p:nvPicPr>
          <p:cNvPr id="33796" name="Picture 4" descr="P105097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429000"/>
            <a:ext cx="3886200" cy="3011488"/>
          </a:xfrm>
          <a:prstGeom prst="rect">
            <a:avLst/>
          </a:prstGeom>
          <a:noFill/>
        </p:spPr>
      </p:pic>
      <p:pic>
        <p:nvPicPr>
          <p:cNvPr id="33797" name="Picture 5" descr="P105097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429000"/>
            <a:ext cx="3886200" cy="29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62400" y="304800"/>
            <a:ext cx="4953000" cy="3048000"/>
          </a:xfrm>
        </p:spPr>
        <p:txBody>
          <a:bodyPr/>
          <a:lstStyle/>
          <a:p>
            <a:pPr indent="14288">
              <a:lnSpc>
                <a:spcPct val="80000"/>
              </a:lnSpc>
              <a:buFontTx/>
              <a:buNone/>
            </a:pPr>
            <a:r>
              <a:rPr lang="ru-RU" sz="2400"/>
              <a:t>13. Используя клеевой пистолет соединяем бумажную заготовку и карандаш.</a:t>
            </a:r>
          </a:p>
          <a:p>
            <a:pPr indent="14288">
              <a:lnSpc>
                <a:spcPct val="80000"/>
              </a:lnSpc>
              <a:buFontTx/>
              <a:buNone/>
            </a:pPr>
            <a:r>
              <a:rPr lang="ru-RU" sz="2400"/>
              <a:t>14. В готовый горшочек устанавливаем заготовку, декорируем наше будущее дерево, атласными лентами, бусинами, кружевом.</a:t>
            </a:r>
          </a:p>
          <a:p>
            <a:pPr indent="14288">
              <a:lnSpc>
                <a:spcPct val="80000"/>
              </a:lnSpc>
              <a:buFontTx/>
              <a:buNone/>
            </a:pPr>
            <a:endParaRPr lang="ru-RU" sz="2400"/>
          </a:p>
        </p:txBody>
      </p:sp>
      <p:pic>
        <p:nvPicPr>
          <p:cNvPr id="35846" name="Picture 6" descr="P105097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3276600"/>
            <a:ext cx="4495800" cy="3125788"/>
          </a:xfrm>
          <a:prstGeom prst="rect">
            <a:avLst/>
          </a:prstGeom>
          <a:noFill/>
        </p:spPr>
      </p:pic>
      <p:pic>
        <p:nvPicPr>
          <p:cNvPr id="35847" name="Picture 7" descr="P1050977"/>
          <p:cNvPicPr>
            <a:picLocks noChangeAspect="1" noChangeArrowheads="1"/>
          </p:cNvPicPr>
          <p:nvPr/>
        </p:nvPicPr>
        <p:blipFill>
          <a:blip r:embed="rId3" cstate="print"/>
          <a:srcRect t="4347"/>
          <a:stretch>
            <a:fillRect/>
          </a:stretch>
        </p:blipFill>
        <p:spPr bwMode="auto">
          <a:xfrm>
            <a:off x="228600" y="457200"/>
            <a:ext cx="3962400" cy="586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0" y="381000"/>
            <a:ext cx="4343400" cy="3200400"/>
          </a:xfrm>
        </p:spPr>
        <p:txBody>
          <a:bodyPr/>
          <a:lstStyle/>
          <a:p>
            <a:pPr indent="14288">
              <a:buFontTx/>
              <a:buNone/>
            </a:pPr>
            <a:r>
              <a:rPr lang="ru-RU"/>
              <a:t>15. Используя заготовки цветов, сооружаем крону дереву.</a:t>
            </a:r>
          </a:p>
        </p:txBody>
      </p:sp>
      <p:pic>
        <p:nvPicPr>
          <p:cNvPr id="37893" name="Picture 5" descr="P1050979"/>
          <p:cNvPicPr>
            <a:picLocks noChangeAspect="1" noChangeArrowheads="1"/>
          </p:cNvPicPr>
          <p:nvPr/>
        </p:nvPicPr>
        <p:blipFill>
          <a:blip r:embed="rId2" cstate="print"/>
          <a:srcRect l="8772"/>
          <a:stretch>
            <a:fillRect/>
          </a:stretch>
        </p:blipFill>
        <p:spPr bwMode="auto">
          <a:xfrm>
            <a:off x="381000" y="228600"/>
            <a:ext cx="4191000" cy="6376988"/>
          </a:xfrm>
          <a:prstGeom prst="rect">
            <a:avLst/>
          </a:prstGeom>
          <a:noFill/>
        </p:spPr>
      </p:pic>
      <p:pic>
        <p:nvPicPr>
          <p:cNvPr id="37894" name="Picture 6" descr="P1010951"/>
          <p:cNvPicPr>
            <a:picLocks noChangeAspect="1" noChangeArrowheads="1"/>
          </p:cNvPicPr>
          <p:nvPr/>
        </p:nvPicPr>
        <p:blipFill>
          <a:blip r:embed="rId3" cstate="print"/>
          <a:srcRect l="10808" t="27283" r="11678" b="15926"/>
          <a:stretch>
            <a:fillRect/>
          </a:stretch>
        </p:blipFill>
        <p:spPr bwMode="auto">
          <a:xfrm>
            <a:off x="5029200" y="4114800"/>
            <a:ext cx="3733800" cy="2400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724400" y="274638"/>
            <a:ext cx="3962400" cy="1143000"/>
          </a:xfrm>
        </p:spPr>
        <p:txBody>
          <a:bodyPr/>
          <a:lstStyle/>
          <a:p>
            <a:r>
              <a:rPr lang="ru-RU"/>
              <a:t>Готово!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6" name="Picture 4" descr="P1050980"/>
          <p:cNvPicPr>
            <a:picLocks noChangeAspect="1" noChangeArrowheads="1"/>
          </p:cNvPicPr>
          <p:nvPr/>
        </p:nvPicPr>
        <p:blipFill>
          <a:blip r:embed="rId2" cstate="print"/>
          <a:srcRect l="15535" t="3496" r="6793" b="9122"/>
          <a:stretch>
            <a:fillRect/>
          </a:stretch>
        </p:blipFill>
        <p:spPr bwMode="auto">
          <a:xfrm>
            <a:off x="304800" y="228600"/>
            <a:ext cx="4216400" cy="6324600"/>
          </a:xfrm>
          <a:prstGeom prst="rect">
            <a:avLst/>
          </a:prstGeom>
          <a:noFill/>
        </p:spPr>
      </p:pic>
      <p:pic>
        <p:nvPicPr>
          <p:cNvPr id="38917" name="Picture 5" descr="P1050982"/>
          <p:cNvPicPr>
            <a:picLocks noChangeAspect="1" noChangeArrowheads="1"/>
          </p:cNvPicPr>
          <p:nvPr/>
        </p:nvPicPr>
        <p:blipFill>
          <a:blip r:embed="rId3" cstate="print"/>
          <a:srcRect t="19142" r="1999"/>
          <a:stretch>
            <a:fillRect/>
          </a:stretch>
        </p:blipFill>
        <p:spPr bwMode="auto">
          <a:xfrm>
            <a:off x="4800600" y="1905000"/>
            <a:ext cx="3886200" cy="454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5334000" cy="792162"/>
          </a:xfrm>
        </p:spPr>
        <p:txBody>
          <a:bodyPr/>
          <a:lstStyle/>
          <a:p>
            <a:r>
              <a:rPr lang="ru-RU" b="1" i="1">
                <a:latin typeface="Book Antiqua" pitchFamily="18" charset="0"/>
              </a:rPr>
              <a:t>Банк идей: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066800"/>
            <a:ext cx="3276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304800"/>
            <a:ext cx="3629025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6" descr="N:\виньетки\03990060999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28600"/>
            <a:ext cx="1371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6" descr="N:\виньетки\03990060999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828800"/>
            <a:ext cx="1371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6" descr="N:\виньетки\03990060999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505200"/>
            <a:ext cx="1371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8" name="Picture 6" descr="N:\виньетки\03990060999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105400"/>
            <a:ext cx="1371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6" name="Picture 4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60" name="Picture 4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4" name="Picture 4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 l="13503"/>
          <a:stretch>
            <a:fillRect/>
          </a:stretch>
        </p:blipFill>
        <p:spPr>
          <a:xfrm>
            <a:off x="457200" y="228600"/>
            <a:ext cx="3962400" cy="6019800"/>
          </a:xfrm>
          <a:noFill/>
          <a:ln/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/>
          <a:srcRect l="9804" r="7843" b="1265"/>
          <a:stretch>
            <a:fillRect/>
          </a:stretch>
        </p:blipFill>
        <p:spPr bwMode="auto">
          <a:xfrm>
            <a:off x="4800600" y="304800"/>
            <a:ext cx="38862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181</Words>
  <PresentationFormat>Экран (4:3)</PresentationFormat>
  <Paragraphs>28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Топиарий</vt:lpstr>
      <vt:lpstr>Слайд 2</vt:lpstr>
      <vt:lpstr>Слайд 3</vt:lpstr>
      <vt:lpstr>Слайд 4</vt:lpstr>
      <vt:lpstr>Слайд 5</vt:lpstr>
      <vt:lpstr>Для работы нам потребуется:</vt:lpstr>
      <vt:lpstr> Лист газеты смазать клеем ПВА. 2. Смять в комок. 3. Комок газеты обмотать нитками. 4. Операцию повторить несколько раз, пока размер шара не достигнет нужного размера </vt:lpstr>
      <vt:lpstr>Слайд 8</vt:lpstr>
      <vt:lpstr>Изготовление цветка 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Готово!</vt:lpstr>
      <vt:lpstr>Банк идей: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Топиарий</dc:title>
  <dc:creator>Пользователь</dc:creator>
  <cp:lastModifiedBy>Пользователь Windows</cp:lastModifiedBy>
  <cp:revision>1</cp:revision>
  <dcterms:created xsi:type="dcterms:W3CDTF">2023-05-01T12:11:07Z</dcterms:created>
  <dcterms:modified xsi:type="dcterms:W3CDTF">2023-05-01T12:12:30Z</dcterms:modified>
</cp:coreProperties>
</file>