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E60A8-5CD7-49EE-B1C1-500A777D74BB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8E91B-192C-403A-889C-F492216C14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73;&#1088;&#1077;&#1081;&#1085;-&#1088;&#1080;&#1085;&#1075;\&#1076;&#1080;&#1072;&#1083;&#1086;&#1075;%201.mp3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73;&#1088;&#1077;&#1081;&#1085;-&#1088;&#1080;&#1085;&#1075;\&#1076;&#1080;&#1072;&#1083;&#1086;&#1075;%202.mp3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73;&#1088;&#1077;&#1081;&#1085;-&#1088;&#1080;&#1085;&#1075;\&#1076;&#1080;&#1072;&#1083;&#1086;&#1075;%203.mp3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73;&#1088;&#1077;&#1081;&#1085;-&#1088;&#1080;&#1085;&#1075;\&#1076;&#1080;&#1072;&#1083;&#1086;&#1075;%204.mp3" TargetMode="Externa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&#1073;&#1088;&#1077;&#1081;&#1085;-&#1088;&#1080;&#1085;&#1075;\&#1056;&#1077;&#1072;&#1082;&#1094;&#1080;&#1103;%20&#1073;&#1086;&#1083;&#1100;&#1096;&#1086;&#1075;&#1086;%20&#1082;&#1086;&#1083;&#1080;&#1095;&#1077;&#1089;&#1090;&#1074;&#1072;%20&#1085;&#1072;&#1090;&#1088;&#1080;&#1103;%20&#1089;%20&#1074;&#1086;&#1076;&#1086;&#1081;..mp4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73;&#1088;&#1077;&#1081;&#1085;-&#1088;&#1080;&#1085;&#1075;\&#1076;&#1080;&#1072;&#1083;&#1086;&#1075;5.mp3" TargetMode="Externa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1374" y="1285860"/>
            <a:ext cx="90726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latin typeface="Monotype Corsiva" pitchFamily="66" charset="0"/>
                <a:cs typeface="MV Boli" pitchFamily="2" charset="0"/>
              </a:rPr>
              <a:t>Колесо </a:t>
            </a:r>
            <a:r>
              <a:rPr lang="ru-RU" sz="7200" b="1" dirty="0">
                <a:latin typeface="Monotype Corsiva" pitchFamily="66" charset="0"/>
                <a:cs typeface="MV Boli" pitchFamily="2" charset="0"/>
              </a:rPr>
              <a:t>наук мы повернем и рассказывать начнем, чтоб вы все узнать могли о делах родной </a:t>
            </a:r>
            <a:r>
              <a:rPr lang="ru-RU" sz="7200" b="1" dirty="0" smtClean="0">
                <a:latin typeface="Monotype Corsiva" pitchFamily="66" charset="0"/>
                <a:cs typeface="MV Boli" pitchFamily="2" charset="0"/>
              </a:rPr>
              <a:t>земли</a:t>
            </a:r>
            <a:endParaRPr lang="ru-RU" sz="7200" b="1" dirty="0">
              <a:latin typeface="Monotype Corsiva" pitchFamily="66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880279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i="1" dirty="0">
              <a:solidFill>
                <a:srgbClr val="000000"/>
              </a:solidFill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i="1" dirty="0">
              <a:solidFill>
                <a:srgbClr val="000000"/>
              </a:solidFill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i="1" dirty="0">
              <a:solidFill>
                <a:srgbClr val="000000"/>
              </a:solidFill>
              <a:latin typeface="Calibri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«…О вы, которых ожидает Отечество от недр своих, И видеть таковых желает,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Каких зовет от стран чужих,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О, ваши дни благословенны! Дерзайте ныне ободрены Раченьем вашим показать,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Что может собственных Платонов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 быстрых разумом Невтонов Российская земля рождать».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584355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Сценка 1. ВЫХОДЕЦ ИЗ ХОЛМОГОР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1-я женщина: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20 лет латыни учиться? Пустая башка, что чистая доска!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Юноша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(поднимая голову):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Вот увидите: выучу я латынь и другие науки, </a:t>
            </a: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ибо сказано: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«через тернии – к звездам!»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Кто этот человек?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В каких науках он проявил себя и как?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Говорят, что Петр I создал второй русский университет, а этот человек – первый. </a:t>
            </a:r>
          </a:p>
          <a:p>
            <a:pPr marL="0" marR="0" lvl="0" indent="2317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 чем же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отличаются эти университеты?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диалог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528" y="592933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453935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М. В. Ломоносов.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Ученый-естествоиспытатель мирового значения; поэт, заложивший основы русского </a:t>
            </a: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литературного языка; художник; историк;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поборник отечественного просвещения, </a:t>
            </a: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развития русской экономики, науки; основал первую в России химическую лабораторию,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развивал атомно-молекулярную теорию о строении вещества, заложил основы </a:t>
            </a: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физической химии, исследовал электричество; создал ряд оптических приборов, </a:t>
            </a: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открыл атмосферу на Венере, возродил искусство мозаики, автор множества поэм, од.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Первый университет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Славяно-греко-латинская академия в Москве (1687). </a:t>
            </a: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Второй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Санкт-Петербург (1724) и третий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Москва (1755). </a:t>
            </a:r>
          </a:p>
          <a:p>
            <a:pPr marL="0" marR="0" lvl="0" indent="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Последние отличались от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первого естественнонаучным уклоном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Picture 2" descr="C:\Users\admin\Desktop\брейн-ринг\Славяно-греко-латинская академия в Москве (168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-269506"/>
            <a:ext cx="5786477" cy="7127506"/>
          </a:xfrm>
          <a:prstGeom prst="rect">
            <a:avLst/>
          </a:prstGeom>
          <a:noFill/>
        </p:spPr>
      </p:pic>
      <p:pic>
        <p:nvPicPr>
          <p:cNvPr id="32771" name="Picture 3" descr="C:\Users\admin\Desktop\брейн-ринг\Санкт-Петербург (1724) и третий – Москва (175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857231"/>
            <a:ext cx="7173704" cy="4745681"/>
          </a:xfrm>
          <a:prstGeom prst="rect">
            <a:avLst/>
          </a:prstGeom>
          <a:noFill/>
        </p:spPr>
      </p:pic>
      <p:pic>
        <p:nvPicPr>
          <p:cNvPr id="32772" name="Picture 4" descr="C:\Users\admin\Desktop\брейн-ринг\третий – Москва (1755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25223" y="714356"/>
            <a:ext cx="8385460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" y="0"/>
            <a:ext cx="9143999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349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Сценка </a:t>
            </a:r>
            <a:r>
              <a:rPr lang="ru-RU" sz="2000" b="1" dirty="0"/>
              <a:t>2. БЕСЦЕННОЕ СОКРОВИЩЕ</a:t>
            </a:r>
            <a:endParaRPr lang="ru-RU" sz="2000" dirty="0"/>
          </a:p>
          <a:p>
            <a:pPr marL="0" marR="0" lvl="0" indent="234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1-я женщина: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Соседушка! Слышь, а что это за детина?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2-я женщина: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А-а-а. Этот. Из Холмогор зимой пришел с</a:t>
            </a: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рыбным обозом. Учиться надумал.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1-я женщина: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Ой, да сколько же ему лет?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2-я женщина: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Годков 20 уж будет. Какой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болван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Монах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(с поклоном)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Матушка! Я с огромным трудом, пройдя через многочисленные опасности, </a:t>
            </a: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привез в Россию бесценное сокровище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часть сорочки Пресвятой Богородицы. Ее место в России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стране подлинной веры.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Покажи. Что-то невзрачная какая! Чем докажешь, что это подлинная святыня?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Монах: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Матушка! Если бросить ее в огонь, целой останется. Огонь святыне не страшен!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(Бросают в нарисованный огонь.)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Действительно, невредима! Ах, чудо! Возьми, братец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(протягивает кошель с деньгами)</a:t>
            </a:r>
            <a:r>
              <a:rPr kumimoji="0" lang="ru-RU" sz="20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святыни никаких денег не жалко!</a:t>
            </a: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2349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/>
              <a:t>Вопрос: </a:t>
            </a:r>
            <a:r>
              <a:rPr lang="ru-RU" sz="2000" dirty="0"/>
              <a:t>Из какого материала была изготовлена ткань?</a:t>
            </a:r>
          </a:p>
          <a:p>
            <a:pPr marL="0" marR="0" lvl="0" indent="2349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диалог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991600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28860" y="5072074"/>
            <a:ext cx="55007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«каменный лен» – разновидность асбеста.</a:t>
            </a:r>
          </a:p>
        </p:txBody>
      </p:sp>
      <p:pic>
        <p:nvPicPr>
          <p:cNvPr id="30721" name="Picture 1" descr="C:\Users\admin\Desktop\брейн-ринг\каменный ле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642918"/>
            <a:ext cx="6000792" cy="39932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214546" y="357166"/>
            <a:ext cx="5737148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Сценка 3. АЗОТНАЯ КИСЛОТА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(Диалог учителя с учеником.)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733800" y="588963"/>
            <a:ext cx="381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14282" y="571480"/>
            <a:ext cx="8929718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Учитель: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Вовочка, скажи, что такое HNO</a:t>
            </a:r>
            <a:r>
              <a:rPr kumimoji="0" lang="ru-RU" sz="20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Ученик: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Лидия Михайловна, поверьте, это сейчас только что было у меня на кончике языка!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Скорее выплюнь. Это азотная кислота. Следующий вопрос. Что ты можешь </a:t>
            </a: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рассказать о великих химиках XVIII в.?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Ученик: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Они все умерли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Calibri"/>
              <a:cs typeface="Times New Roman" pitchFamily="18" charset="0"/>
            </a:endParaRPr>
          </a:p>
          <a:p>
            <a:pPr indent="2349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/>
              <a:t>Вопрос: </a:t>
            </a:r>
            <a:r>
              <a:rPr lang="ru-RU" sz="2000" dirty="0"/>
              <a:t>Однажды в 1847 г. в подвале частного пансионата раздался взрыв. Виновника взрыва вывели в столовую с доской на груди, где было написано «Великий химик». Надпись оказалась пророческой. Он стал великим химиком и обосновал теорию химического строения, лежащую в основе современной органической химии. Кто это?</a:t>
            </a: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диалог 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01090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57288" y="-500090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3108" y="214290"/>
            <a:ext cx="5643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Александр Михайлович Бутлеров (1828–1888) </a:t>
            </a:r>
          </a:p>
        </p:txBody>
      </p:sp>
      <p:pic>
        <p:nvPicPr>
          <p:cNvPr id="19457" name="Picture 1" descr="C:\Users\admin\Desktop\брейн-ринг\бутлер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857232"/>
            <a:ext cx="4143404" cy="5454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334671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Сценка 4. ЧЕЛОВЕК ПЛЮНУЛ В КОЛОДЕЦ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(На скамейке сидят 2 купчихи, мимо проходит человек и бросает что-то в воду, </a:t>
            </a: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раздается громкий звук.)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1-я купчиха: Спасайся, кто может!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2-я купчиха: Этот человек плюнул огнем!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1-я купчиха: На вид он молодой, но только сам старый Сатана умеет делать это!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Вопрос: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был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сатана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что он сделал?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диалог 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643966" y="5715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38" y="642918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Американский экспериментатор Роберт Уильямс Вуд (1868–1955) кинул в воду кусок натрия.</a:t>
            </a:r>
          </a:p>
        </p:txBody>
      </p:sp>
      <p:pic>
        <p:nvPicPr>
          <p:cNvPr id="17409" name="Picture 1" descr="C:\Users\admin\Desktop\брейн-ринг\Robert_Williams_Woo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428737"/>
            <a:ext cx="2714644" cy="3650728"/>
          </a:xfrm>
          <a:prstGeom prst="rect">
            <a:avLst/>
          </a:prstGeom>
          <a:noFill/>
        </p:spPr>
      </p:pic>
      <p:pic>
        <p:nvPicPr>
          <p:cNvPr id="6" name="Реакция большого количества натрия с водой.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857620" y="2357430"/>
            <a:ext cx="5476892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786974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Сценка 5. НЕ ДВОРЯНСКАЯ НАУКА ГЕОГРАФИЯ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(За столом сидят 2 купчихи и мальчик, пьют чай.)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 учился ли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Митрофан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географии?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Да скажи ему, сделай милость, какая это наука: он ее и расскажет.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Описание Земли.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 чему бы это служило на первый случай?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первый случай годилось бы к тому, что  ежели случилось ехать,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 знаешь, куда едешь!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Ах, моя матушка! Да извозчики-то на что? Это их дело. Эта наука не дворянская. Дворянин только скажи: повези меня туда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свезут, куда изволишь.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 если с извозчиком что случится в дороге, что делать будешь?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купчиха: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Всыпать извозчику плетей 20, быстро выздоровеет и дальше повезет.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учи, Митрофанушка, эту науку.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Вопрос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/>
              <a:t>1. </a:t>
            </a:r>
            <a:r>
              <a:rPr lang="ru-RU" sz="2000" dirty="0"/>
              <a:t>В каком российском городе происходило действие сказки К. И. Чуковского «</a:t>
            </a:r>
            <a:r>
              <a:rPr lang="ru-RU" sz="2000" dirty="0" err="1"/>
              <a:t>Мойдодыр</a:t>
            </a:r>
            <a:r>
              <a:rPr lang="ru-RU" sz="2000" dirty="0"/>
              <a:t>»? Аргументируйте свой ответ.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диалог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643966" y="5715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1" name="Picture 1" descr="C:\Users\admin\Desktop\Карта Пите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414338"/>
            <a:ext cx="9787006" cy="6443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689955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88582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Какое явление описал поэт Левушкин в своих строках: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есть наважденье прямое: Ни сумерек нету, ни звезд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Лишь солнце умоется в море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И вновь занимает свой пост.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               А</a:t>
            </a:r>
            <a:r>
              <a:rPr lang="ru-RU" sz="2400" dirty="0"/>
              <a:t>. Полярный день за полярным кругом. </a:t>
            </a:r>
            <a:endParaRPr lang="ru-RU" sz="2400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               Б</a:t>
            </a:r>
            <a:r>
              <a:rPr lang="ru-RU" sz="2400" dirty="0"/>
              <a:t>. Солнечное затмение.          </a:t>
            </a:r>
            <a:endParaRPr lang="ru-RU" sz="2400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                В</a:t>
            </a:r>
            <a:r>
              <a:rPr lang="ru-RU" sz="2400" dirty="0"/>
              <a:t>. Восход Солнца.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C:\Users\admin\Desktop\брейн-ринг\солнечное затмени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095735"/>
            <a:ext cx="4159646" cy="2762265"/>
          </a:xfrm>
          <a:prstGeom prst="rect">
            <a:avLst/>
          </a:prstGeom>
          <a:noFill/>
        </p:spPr>
      </p:pic>
      <p:pic>
        <p:nvPicPr>
          <p:cNvPr id="14339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000504"/>
            <a:ext cx="4286280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43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4E1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71553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3.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каком полезном ископаемом Петр I сказал: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Сей минерал,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если не нам, то потомкам нашим зело полезен будет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Железная руда.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Б. Каменный уголь.</a:t>
            </a:r>
            <a:endParaRPr kumimoji="0" lang="ru-RU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В. Асфальт.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C:\Users\admin\Desktop\брейн-ринг\kamenniy_ugol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4588" y="3214686"/>
            <a:ext cx="4679412" cy="3109920"/>
          </a:xfrm>
          <a:prstGeom prst="rect">
            <a:avLst/>
          </a:prstGeom>
          <a:noFill/>
        </p:spPr>
      </p:pic>
      <p:pic>
        <p:nvPicPr>
          <p:cNvPr id="13315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3071810"/>
            <a:ext cx="5357850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33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432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64409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Великий русский путешественник Н. М. Пржевальский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раз был на волосок от смерти, но, как известно, не имел привычки жаловаться на судьбу. Вспоминая о своих странствиях, он написал однажды: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Днем там нельзя работать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чернила высыхают от жары, а ночью замерзают от стужи, не успеешь перо донести до бумаги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Куда судьба забросила путешественника?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Пустыня Гоби.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Б. Кордильеры.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В. Нагорья Центральной Азии.</a:t>
            </a:r>
            <a:endParaRPr kumimoji="0" lang="ru-RU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 descr="C:\Users\admin\Desktop\брейн-ринг\нагорья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951172"/>
            <a:ext cx="4357686" cy="3234572"/>
          </a:xfrm>
          <a:prstGeom prst="rect">
            <a:avLst/>
          </a:prstGeom>
          <a:noFill/>
        </p:spPr>
      </p:pic>
      <p:pic>
        <p:nvPicPr>
          <p:cNvPr id="12291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928934"/>
            <a:ext cx="4429124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22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894007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1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Один берег в низовьях этой реки находится в Европе, другой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Азии.</a:t>
            </a:r>
          </a:p>
          <a:p>
            <a:pPr marL="0" marR="0" lvl="0" indent="231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 какой реке идет речь?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А. Дунай.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Б. Днепр.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В. Волга.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C:\Users\admin\Desktop\брейн-ринг\вол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857496"/>
            <a:ext cx="3452824" cy="2298202"/>
          </a:xfrm>
          <a:prstGeom prst="rect">
            <a:avLst/>
          </a:prstGeom>
          <a:noFill/>
        </p:spPr>
      </p:pic>
      <p:pic>
        <p:nvPicPr>
          <p:cNvPr id="11267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2357430"/>
            <a:ext cx="4000528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12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0"/>
            <a:ext cx="8260018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Какое дерево является самым распространенным в</a:t>
            </a:r>
          </a:p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России?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762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Сосна.       </a:t>
            </a:r>
          </a:p>
          <a:p>
            <a:pPr marL="0" marR="0" lvl="0" indent="2762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Б. Ель.         </a:t>
            </a:r>
          </a:p>
          <a:p>
            <a:pPr marL="0" marR="0" lvl="0" indent="2762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В. Лиственница.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C:\Users\admin\Desktop\брейн-ринг\лиственниц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9" y="3071810"/>
            <a:ext cx="3429024" cy="2774766"/>
          </a:xfrm>
          <a:prstGeom prst="rect">
            <a:avLst/>
          </a:prstGeom>
          <a:noFill/>
        </p:spPr>
      </p:pic>
      <p:pic>
        <p:nvPicPr>
          <p:cNvPr id="10243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071796"/>
            <a:ext cx="3786214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02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42911" y="142852"/>
            <a:ext cx="8501089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Какую липучую траву с большими листьями привезли во Францию из России в 1814 г., и долгое время французы называли ее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русской заразой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Кстати, теперь открыли так много у нее лечебных свойств, что специально выращивают ее.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Подорожник.   </a:t>
            </a: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Б. Лопух.            </a:t>
            </a: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В. Мокрица.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C:\Users\admin\Desktop\брейн-ринг\лопух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643315"/>
            <a:ext cx="3319274" cy="2214578"/>
          </a:xfrm>
          <a:prstGeom prst="rect">
            <a:avLst/>
          </a:prstGeom>
          <a:noFill/>
        </p:spPr>
      </p:pic>
      <p:pic>
        <p:nvPicPr>
          <p:cNvPr id="9219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643314"/>
            <a:ext cx="3643338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92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" y="0"/>
            <a:ext cx="957266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в Древнем Египте делали из фиников, в Древней Руси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из кленового сиропа, меда, патоки, а в Европе вместо этого использовали засахаренные фрукты?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Кисель.       </a:t>
            </a: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Б. Конфеты.                       </a:t>
            </a: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В. Зефир.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C:\Users\admin\Desktop\брейн-ринг\карамел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643182"/>
            <a:ext cx="2928958" cy="2428892"/>
          </a:xfrm>
          <a:prstGeom prst="rect">
            <a:avLst/>
          </a:prstGeom>
          <a:noFill/>
        </p:spPr>
      </p:pic>
      <p:pic>
        <p:nvPicPr>
          <p:cNvPr id="8195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428854"/>
            <a:ext cx="3071834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78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такое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таежные коровы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дающие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таежное молоко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А. Кедровые орехи.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Б. Корни лопуха.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В. Одуванчики.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admin\Desktop\брейн-ринг\кедровые орех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928934"/>
            <a:ext cx="2973181" cy="2214578"/>
          </a:xfrm>
          <a:prstGeom prst="rect">
            <a:avLst/>
          </a:prstGeom>
          <a:noFill/>
        </p:spPr>
      </p:pic>
      <p:pic>
        <p:nvPicPr>
          <p:cNvPr id="7171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928934"/>
            <a:ext cx="3214710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7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что в лесу заменит морковку, повидло, петрушку, кофе?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Корни лопуха.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</a:t>
            </a: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Б. Корни одуванчиков.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В. Иван-чай.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C:\Users\admin\Desktop\брейн-ринг\корни одуванчик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214554"/>
            <a:ext cx="3214710" cy="2833688"/>
          </a:xfrm>
          <a:prstGeom prst="rect">
            <a:avLst/>
          </a:prstGeom>
          <a:noFill/>
        </p:spPr>
      </p:pic>
      <p:pic>
        <p:nvPicPr>
          <p:cNvPr id="6147" name="Picture 3" descr="C:\Users\admin\Desktop\брейн-ринг\черный ящ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071678"/>
            <a:ext cx="3071848" cy="3071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" y="0"/>
            <a:ext cx="9786974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1.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Он знал 8 языков, был одним из первых альпинистов.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2. Но при огромных заслугах перед Отечеством, у него одна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самых скромных могил в мире.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3. Он вел спартанский образ жизни.</a:t>
            </a:r>
            <a:endParaRPr lang="ru-RU" sz="24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Не проиграл ни одного сражения, даже памятник ему в Санкт-Петербурге на Марсовом поле, не убранный в блокаду, не был задет ни одним снарядом.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В. Суворов.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admin\Desktop\брейн-ринг\сувор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714752"/>
            <a:ext cx="3297236" cy="231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" y="0"/>
            <a:ext cx="9143999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1. На своей личной печати он вырезал: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ученик и нуждаюсь в            учителях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2. Он учился всю жизнь, заставлял учиться подданных, а по возвращении часто сам экзаменовал их.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3. Он работал простым плотником на верфи в Голландии, не боялся никакого труда, но и того же требовал у своих подданных.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4. При нем Россия сделала огромный шаг вперед, несмотря на все трудности.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4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Петр I.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admin\Desktop\брейн-ринг\Петр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643314"/>
            <a:ext cx="4071936" cy="2714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0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0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809340" y="-501555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71553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1. Он рано научился читать, страстно хотел учиться.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2. За свою жизнь сделал много открытий, причем в </a:t>
            </a: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самых разных областях.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3. Один французский историк считал, что в России </a:t>
            </a: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живет как минимум 2 человека с такими же именем и фамилией.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4. Является создателем первого Университета в нашей               стране.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М. В. Ломоносов.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admin\Desktop\брейн-ринг\Ломонос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928934"/>
            <a:ext cx="2609850" cy="360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785850" y="-571528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" y="0"/>
            <a:ext cx="942978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1. Эта женщина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одна из умнейших людей своего времени.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2. Родилась не в России.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3. Урожденная Софья Фредерика Августа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Анхальт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Цербская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4. Она сумела заставить уважать Россию, считаться с ней при решении всех важнейших мировых проблем своего времени.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Екатерина II.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admin\Desktop\брейн-ринг\Екатерина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664187"/>
            <a:ext cx="3205185" cy="4014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енера\Рабочий стол\ДИПЛОМ СОЗИДАНИЕ.bmp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1000164" y="-571528"/>
            <a:ext cx="10762681" cy="78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71604" y="3000372"/>
            <a:ext cx="57545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за игру!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51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1557</Words>
  <Application>Microsoft Office PowerPoint</Application>
  <PresentationFormat>Экран (4:3)</PresentationFormat>
  <Paragraphs>254</Paragraphs>
  <Slides>26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</cp:revision>
  <dcterms:created xsi:type="dcterms:W3CDTF">2023-03-19T18:12:29Z</dcterms:created>
  <dcterms:modified xsi:type="dcterms:W3CDTF">2023-03-19T22:54:40Z</dcterms:modified>
</cp:coreProperties>
</file>