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80" r:id="rId4"/>
    <p:sldId id="281" r:id="rId5"/>
    <p:sldId id="282" r:id="rId6"/>
    <p:sldId id="290" r:id="rId7"/>
    <p:sldId id="283" r:id="rId8"/>
    <p:sldId id="284" r:id="rId9"/>
    <p:sldId id="285" r:id="rId10"/>
    <p:sldId id="270" r:id="rId11"/>
    <p:sldId id="268" r:id="rId12"/>
    <p:sldId id="279" r:id="rId13"/>
    <p:sldId id="259" r:id="rId14"/>
    <p:sldId id="28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-214313" y="1500188"/>
            <a:ext cx="87868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Математика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ый треугольник 2"/>
          <p:cNvSpPr/>
          <p:nvPr/>
        </p:nvSpPr>
        <p:spPr>
          <a:xfrm rot="20537550">
            <a:off x="995363" y="657225"/>
            <a:ext cx="7358062" cy="4400550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Равнобедренный треугольник 3"/>
          <p:cNvSpPr/>
          <p:nvPr/>
        </p:nvSpPr>
        <p:spPr>
          <a:xfrm rot="4357277">
            <a:off x="-313531" y="2983706"/>
            <a:ext cx="4383088" cy="1533525"/>
          </a:xfrm>
          <a:prstGeom prst="triangle">
            <a:avLst/>
          </a:prstGeom>
          <a:solidFill>
            <a:srgbClr val="FFFF00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20432644">
            <a:off x="1354138" y="3494088"/>
            <a:ext cx="3305175" cy="2190750"/>
          </a:xfrm>
          <a:prstGeom prst="triangle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611188" y="188913"/>
            <a:ext cx="3887787" cy="4619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Сосчитай треугольники.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96336" y="4653136"/>
            <a:ext cx="1043876" cy="186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ru-RU" sz="115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charset="0"/>
                <a:cs typeface="Arial" charset="0"/>
              </a:rPr>
              <a:t>5</a:t>
            </a: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E293EE7F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86750" y="428625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611188" y="188913"/>
            <a:ext cx="6581775" cy="4619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Расположи числа в порядке возрастания.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214422"/>
            <a:ext cx="7584127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7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3  6  2  8  1  9  5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3214686"/>
            <a:ext cx="793807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71802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43372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6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29388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8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43834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9</a:t>
            </a: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35EFC1D7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5938" y="4191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611188" y="188913"/>
            <a:ext cx="6191250" cy="4619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Расположи числа в порядке убывания.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214422"/>
            <a:ext cx="7584128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7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4  6  2  9  1  8  5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9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8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71802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6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43372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4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29388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43834" y="3214686"/>
            <a:ext cx="79380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</a:t>
            </a: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B1046003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50" y="6096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43000" y="1397000"/>
          <a:ext cx="6477000" cy="396081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619250"/>
                <a:gridCol w="1619250"/>
                <a:gridCol w="1619250"/>
                <a:gridCol w="1619250"/>
              </a:tblGrid>
              <a:tr h="198040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40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71604" y="1571612"/>
            <a:ext cx="90762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43240" y="1571612"/>
            <a:ext cx="90762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29388" y="1571612"/>
            <a:ext cx="90762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7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1500174"/>
            <a:ext cx="90762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3714752"/>
            <a:ext cx="90762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43240" y="3714752"/>
            <a:ext cx="90762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7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57752" y="3714752"/>
            <a:ext cx="90762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572264" y="3714752"/>
            <a:ext cx="90762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9</a:t>
            </a:r>
          </a:p>
        </p:txBody>
      </p:sp>
      <p:sp>
        <p:nvSpPr>
          <p:cNvPr id="6171" name="TextBox 11"/>
          <p:cNvSpPr txBox="1">
            <a:spLocks noChangeArrowheads="1"/>
          </p:cNvSpPr>
          <p:nvPr/>
        </p:nvSpPr>
        <p:spPr bwMode="auto">
          <a:xfrm>
            <a:off x="539750" y="188913"/>
            <a:ext cx="3246438" cy="4619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Увеличь числа на 2.</a:t>
            </a:r>
          </a:p>
        </p:txBody>
      </p:sp>
      <p:pic>
        <p:nvPicPr>
          <p:cNvPr id="11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E2FB60F0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350" y="18891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071786"/>
            <a:ext cx="7494613" cy="3786214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 </a:t>
            </a: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ПОЗНАКОМИМСЯ С …</a:t>
            </a:r>
            <a:b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 НАУЧИМСЯ </a:t>
            </a: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b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00232" y="642918"/>
            <a:ext cx="6494480" cy="1214446"/>
          </a:xfrm>
        </p:spPr>
        <p:txBody>
          <a:bodyPr>
            <a:normAutofit fontScale="92500"/>
          </a:bodyPr>
          <a:lstStyle/>
          <a:p>
            <a:pPr algn="ctr"/>
            <a:r>
              <a:rPr lang="ru-RU" sz="4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СЕГОДНЯ НА УРОКЕ:</a:t>
            </a:r>
            <a:endParaRPr lang="ru-RU" sz="48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188" y="1196975"/>
          <a:ext cx="8105526" cy="32760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1640"/>
                <a:gridCol w="1389529"/>
                <a:gridCol w="1389524"/>
                <a:gridCol w="1670697"/>
                <a:gridCol w="1224136"/>
              </a:tblGrid>
              <a:tr h="102705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слагаемое</a:t>
                      </a:r>
                      <a:endParaRPr lang="ru-RU" sz="2800" b="1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ru-RU" sz="60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ru-RU" sz="60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ru-RU" sz="60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endParaRPr lang="ru-RU" sz="60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9" marR="91439"/>
                </a:tc>
              </a:tr>
              <a:tr h="122196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слагаемое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endParaRPr lang="ru-RU" sz="6000" b="1">
                        <a:solidFill>
                          <a:srgbClr val="002060"/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ru-RU" sz="60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endParaRPr lang="ru-RU" sz="60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ru-RU" sz="60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9" marR="91439"/>
                </a:tc>
              </a:tr>
              <a:tr h="102705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сумма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rgbClr val="002060"/>
                          </a:solidFill>
                        </a:rPr>
                        <a:t>10</a:t>
                      </a:r>
                      <a:endParaRPr lang="ru-RU" sz="60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endParaRPr lang="ru-RU" sz="60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ru-RU" sz="60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rgbClr val="002060"/>
                          </a:solidFill>
                        </a:rPr>
                        <a:t>7</a:t>
                      </a:r>
                      <a:endParaRPr lang="ru-RU" sz="60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39" marR="91439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39750" y="260350"/>
            <a:ext cx="2878138" cy="4619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Заполни таблицу.</a:t>
            </a:r>
          </a:p>
        </p:txBody>
      </p:sp>
      <p:pic>
        <p:nvPicPr>
          <p:cNvPr id="14" name="E5C01792.wav">
            <a:hlinkClick r:id="" action="ppaction://media"/>
          </p:cNvPr>
          <p:cNvPicPr>
            <a:picLocks noRot="1" noChangeAspect="1"/>
          </p:cNvPicPr>
          <p:nvPr>
            <a:wavAudioFile r:embed="rId1" name="E5C0733E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101013" y="18891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1" descr="D:\клипарты\животные\obez03.png"/>
          <p:cNvPicPr>
            <a:picLocks noChangeAspect="1" noChangeArrowheads="1"/>
          </p:cNvPicPr>
          <p:nvPr/>
        </p:nvPicPr>
        <p:blipFill>
          <a:blip r:embed="rId4"/>
          <a:srcRect l="2670" r="6554" b="8601"/>
          <a:stretch>
            <a:fillRect/>
          </a:stretch>
        </p:blipFill>
        <p:spPr bwMode="auto">
          <a:xfrm>
            <a:off x="642938" y="571500"/>
            <a:ext cx="17145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1" descr="D:\клипарты\животные\obez03.png"/>
          <p:cNvPicPr>
            <a:picLocks noChangeAspect="1" noChangeArrowheads="1"/>
          </p:cNvPicPr>
          <p:nvPr/>
        </p:nvPicPr>
        <p:blipFill>
          <a:blip r:embed="rId4"/>
          <a:srcRect l="2670" r="6554" b="6451"/>
          <a:stretch>
            <a:fillRect/>
          </a:stretch>
        </p:blipFill>
        <p:spPr bwMode="auto">
          <a:xfrm>
            <a:off x="2571750" y="500063"/>
            <a:ext cx="1674813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1" descr="D:\клипарты\животные\obez03.png"/>
          <p:cNvPicPr>
            <a:picLocks noChangeAspect="1" noChangeArrowheads="1"/>
          </p:cNvPicPr>
          <p:nvPr/>
        </p:nvPicPr>
        <p:blipFill>
          <a:blip r:embed="rId4"/>
          <a:srcRect l="2670" r="6554" b="6451"/>
          <a:stretch>
            <a:fillRect/>
          </a:stretch>
        </p:blipFill>
        <p:spPr bwMode="auto">
          <a:xfrm>
            <a:off x="4357688" y="571500"/>
            <a:ext cx="167481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" descr="D:\клипарты\животные\obez03.png"/>
          <p:cNvPicPr>
            <a:picLocks noChangeAspect="1" noChangeArrowheads="1"/>
          </p:cNvPicPr>
          <p:nvPr/>
        </p:nvPicPr>
        <p:blipFill>
          <a:blip r:embed="rId4"/>
          <a:srcRect l="2670" r="6554" b="6451"/>
          <a:stretch>
            <a:fillRect/>
          </a:stretch>
        </p:blipFill>
        <p:spPr bwMode="auto">
          <a:xfrm>
            <a:off x="6215063" y="500063"/>
            <a:ext cx="167481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" descr="D:\клипарты\животные\obez03.png"/>
          <p:cNvPicPr>
            <a:picLocks noChangeAspect="1" noChangeArrowheads="1"/>
          </p:cNvPicPr>
          <p:nvPr/>
        </p:nvPicPr>
        <p:blipFill>
          <a:blip r:embed="rId4"/>
          <a:srcRect l="2670" r="6554" b="6451"/>
          <a:stretch>
            <a:fillRect/>
          </a:stretch>
        </p:blipFill>
        <p:spPr bwMode="auto">
          <a:xfrm>
            <a:off x="785813" y="3500438"/>
            <a:ext cx="167481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071538" y="2143116"/>
            <a:ext cx="90762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71802" y="2143116"/>
            <a:ext cx="90762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4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2143116"/>
            <a:ext cx="90762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6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643702" y="2143116"/>
            <a:ext cx="907621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8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85786" y="4857760"/>
            <a:ext cx="1630576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9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86116" y="3786190"/>
            <a:ext cx="539763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чётные числа</a:t>
            </a: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D4049481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45438" y="1319213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D:\клипарты\еда раст\30fa4c79e9b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1357313"/>
            <a:ext cx="7429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2" descr="D:\клипарты\еда раст\30fa4c79e9b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813" y="1428750"/>
            <a:ext cx="7429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2" descr="D:\клипарты\еда раст\30fa4c79e9b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38" y="1428750"/>
            <a:ext cx="7429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2" descr="D:\клипарты\еда раст\30fa4c79e9b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1428750"/>
            <a:ext cx="7429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2" descr="D:\клипарты\еда раст\30fa4c79e9b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8" y="1428750"/>
            <a:ext cx="7429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2" descr="D:\клипарты\еда раст\30fa4c79e9b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0" y="1357313"/>
            <a:ext cx="7429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2" descr="D:\клипарты\еда раст\30fa4c79e9b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1357313"/>
            <a:ext cx="7429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2" descr="D:\клипарты\еда раст\30fa4c79e9b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50" y="1285875"/>
            <a:ext cx="7429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2" descr="D:\клипарты\еда раст\30fa4c79e9b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38" y="1285875"/>
            <a:ext cx="7429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00034" y="2857496"/>
            <a:ext cx="851515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143108" y="2857496"/>
            <a:ext cx="851516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3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14744" y="2857496"/>
            <a:ext cx="851516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5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86380" y="2928934"/>
            <a:ext cx="851516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7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858016" y="2928934"/>
            <a:ext cx="851516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9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4500570"/>
            <a:ext cx="626043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нечётные числа</a:t>
            </a:r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EF3DCEE8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75600" y="727075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https://cf.ppt-online.org/files/slide/3/3ADJzxMW5ibQsqSoBgaVfyK80CPTcrRF7huYn1IZX/slide-18.jpg"/>
          <p:cNvPicPr>
            <a:picLocks noChangeAspect="1" noChangeArrowheads="1"/>
          </p:cNvPicPr>
          <p:nvPr/>
        </p:nvPicPr>
        <p:blipFill>
          <a:blip r:embed="rId3"/>
          <a:srcRect l="2198" t="19557" r="64843" b="22490"/>
          <a:stretch>
            <a:fillRect/>
          </a:stretch>
        </p:blipFill>
        <p:spPr bwMode="auto">
          <a:xfrm>
            <a:off x="1" y="857232"/>
            <a:ext cx="3357554" cy="5143536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16952"/>
          <a:stretch>
            <a:fillRect/>
          </a:stretch>
        </p:blipFill>
        <p:spPr bwMode="auto">
          <a:xfrm>
            <a:off x="3643306" y="0"/>
            <a:ext cx="4429156" cy="5357826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0"/>
            <a:ext cx="4719637" cy="6435725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rmalinskaya.files.wordpress.com/2020/05/d0bfd180d0b0d0b2d0b8d0bbd18cd0bdd0b0d18f-d0bfd0bed181d0b0d0b4d0bad0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25000" cy="6810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s://cf.ppt-online.org/files/slide/3/3ADJzxMW5ibQsqSoBgaVfyK80CPTcrRF7huYn1IZX/slide-25.jpg"/>
          <p:cNvPicPr>
            <a:picLocks noChangeAspect="1" noChangeArrowheads="1"/>
          </p:cNvPicPr>
          <p:nvPr/>
        </p:nvPicPr>
        <p:blipFill>
          <a:blip r:embed="rId3"/>
          <a:srcRect l="56787" t="6128" r="4394" b="21512"/>
          <a:stretch>
            <a:fillRect/>
          </a:stretch>
        </p:blipFill>
        <p:spPr bwMode="auto">
          <a:xfrm>
            <a:off x="2071670" y="214290"/>
            <a:ext cx="4091289" cy="5712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1500166" y="785794"/>
            <a:ext cx="60928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ru-RU" sz="2800" b="1" dirty="0"/>
              <a:t>Чему учились на уроке?</a:t>
            </a:r>
          </a:p>
          <a:p>
            <a:pPr>
              <a:buFontTx/>
              <a:buChar char="-"/>
            </a:pPr>
            <a:r>
              <a:rPr lang="ru-RU" sz="2800" b="1" dirty="0"/>
              <a:t>Где пригодятся нам эти знания?</a:t>
            </a:r>
          </a:p>
          <a:p>
            <a:pPr>
              <a:buFontTx/>
              <a:buChar char="-"/>
            </a:pPr>
            <a:r>
              <a:rPr lang="ru-RU" sz="2800" b="1" dirty="0"/>
              <a:t>Оцените свою работу на уроке.</a:t>
            </a:r>
          </a:p>
          <a:p>
            <a:pPr>
              <a:buFontTx/>
              <a:buChar char="-"/>
            </a:pPr>
            <a:r>
              <a:rPr lang="ru-RU" sz="2800" b="1" dirty="0"/>
              <a:t>Нарисуйте смайлик.</a:t>
            </a:r>
          </a:p>
        </p:txBody>
      </p:sp>
      <p:pic>
        <p:nvPicPr>
          <p:cNvPr id="43010" name="Picture 2" descr="http://u74.ru/files/images/news/2014/10/03/5508_b56152551.jpg"/>
          <p:cNvPicPr>
            <a:picLocks noChangeAspect="1" noChangeArrowheads="1"/>
          </p:cNvPicPr>
          <p:nvPr/>
        </p:nvPicPr>
        <p:blipFill>
          <a:blip r:embed="rId3" cstate="print"/>
          <a:srcRect l="34156" t="13381" r="15749" b="11355"/>
          <a:stretch>
            <a:fillRect/>
          </a:stretch>
        </p:blipFill>
        <p:spPr bwMode="auto">
          <a:xfrm>
            <a:off x="1142976" y="3798908"/>
            <a:ext cx="2636936" cy="2477681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532" name="Picture 11" descr="http://go1.imgsmail.ru/imgpreview?key=525ed9abd6cb8fe&amp;mb=imgdb_preview_5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4662" y="3618017"/>
            <a:ext cx="2859106" cy="2708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115</Words>
  <PresentationFormat>Экран (4:3)</PresentationFormat>
  <Paragraphs>60</Paragraphs>
  <Slides>14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  ПОЗНАКОМИМСЯ С … •  НАУЧИМСЯ   … 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Надежда</dc:creator>
  <cp:lastModifiedBy>Надежда</cp:lastModifiedBy>
  <cp:revision>43</cp:revision>
  <dcterms:created xsi:type="dcterms:W3CDTF">2022-10-09T13:40:32Z</dcterms:created>
  <dcterms:modified xsi:type="dcterms:W3CDTF">2022-11-23T16:03:10Z</dcterms:modified>
</cp:coreProperties>
</file>